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82" r:id="rId3"/>
    <p:sldId id="257" r:id="rId4"/>
    <p:sldId id="258" r:id="rId5"/>
    <p:sldId id="283" r:id="rId6"/>
    <p:sldId id="284" r:id="rId7"/>
    <p:sldId id="259" r:id="rId8"/>
    <p:sldId id="260" r:id="rId9"/>
    <p:sldId id="261" r:id="rId10"/>
    <p:sldId id="262" r:id="rId11"/>
    <p:sldId id="267" r:id="rId12"/>
    <p:sldId id="268" r:id="rId13"/>
    <p:sldId id="285" r:id="rId14"/>
    <p:sldId id="264" r:id="rId15"/>
    <p:sldId id="272" r:id="rId16"/>
    <p:sldId id="273" r:id="rId17"/>
    <p:sldId id="277" r:id="rId18"/>
    <p:sldId id="270" r:id="rId19"/>
    <p:sldId id="271" r:id="rId20"/>
    <p:sldId id="278" r:id="rId21"/>
    <p:sldId id="26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96" y="-12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8F5202-8FF5-4976-9947-652B4AFB11EE}" type="datetimeFigureOut">
              <a:rPr lang="ru-RU" smtClean="0"/>
              <a:pPr/>
              <a:t>07.01.2011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34CC61-A250-4788-AA8F-FB7FA655ADC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07.01.2011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07.01.2011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7.xml"/><Relationship Id="rId4" Type="http://schemas.openxmlformats.org/officeDocument/2006/relationships/image" Target="../media/image25.jpeg"/></Relationships>
</file>

<file path=ppt/slides/_rels/slide17.xml.rels><?xml version="1.0" encoding="UTF-8" standalone="yes"?>
<Relationships xmlns="http://schemas.openxmlformats.org/package/2006/relationships"><Relationship Id="rId3" Type="http://schemas.openxmlformats.org/officeDocument/2006/relationships/hyperlink" Target="http://www.eco.e-ypok.ru/index.php5/%D0%98%D0%B7%D0%BE%D0%B1%D1%80%D0%B0%D0%B6%D0%B5%D0%BD%D0%B8%D0%B5:Question.jpg" TargetMode="External"/><Relationship Id="rId2" Type="http://schemas.openxmlformats.org/officeDocument/2006/relationships/image" Target="../media/image26.jpeg"/><Relationship Id="rId1" Type="http://schemas.openxmlformats.org/officeDocument/2006/relationships/slideLayout" Target="../slideLayouts/slideLayout7.xml"/><Relationship Id="rId4" Type="http://schemas.openxmlformats.org/officeDocument/2006/relationships/image" Target="../media/image27.jpeg"/></Relationships>
</file>

<file path=ppt/slides/_rels/slide1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20.xml.rels><?xml version="1.0" encoding="UTF-8" standalone="yes"?>
<Relationships xmlns="http://schemas.openxmlformats.org/package/2006/relationships"><Relationship Id="rId2" Type="http://schemas.openxmlformats.org/officeDocument/2006/relationships/image" Target="../media/image30.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9.jpe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642910" y="1071546"/>
            <a:ext cx="3749375" cy="2884908"/>
          </a:xfrm>
          <a:prstGeom prst="rect">
            <a:avLst/>
          </a:prstGeom>
          <a:noFill/>
          <a:ln w="9525">
            <a:noFill/>
            <a:miter lim="800000"/>
            <a:headEnd/>
            <a:tailEnd/>
          </a:ln>
        </p:spPr>
      </p:pic>
      <p:pic>
        <p:nvPicPr>
          <p:cNvPr id="6" name="Picture 14" descr="01036"/>
          <p:cNvPicPr>
            <a:picLocks noGrp="1" noChangeAspect="1" noChangeArrowheads="1"/>
          </p:cNvPicPr>
          <p:nvPr>
            <p:ph idx="1"/>
          </p:nvPr>
        </p:nvPicPr>
        <p:blipFill>
          <a:blip r:embed="rId3" cstate="print"/>
          <a:stretch>
            <a:fillRect/>
          </a:stretch>
        </p:blipFill>
        <p:spPr>
          <a:xfrm>
            <a:off x="4929190" y="3714752"/>
            <a:ext cx="2117669" cy="2428868"/>
          </a:xfrm>
          <a:noFill/>
          <a:ln>
            <a:solidFill>
              <a:schemeClr val="bg2"/>
            </a:solidFill>
          </a:ln>
        </p:spPr>
      </p:pic>
      <p:pic>
        <p:nvPicPr>
          <p:cNvPr id="8" name="Picture 16" descr="сила уп2"/>
          <p:cNvPicPr>
            <a:picLocks noChangeAspect="1" noChangeArrowheads="1"/>
          </p:cNvPicPr>
          <p:nvPr/>
        </p:nvPicPr>
        <p:blipFill>
          <a:blip r:embed="rId4" cstate="print"/>
          <a:srcRect/>
          <a:stretch>
            <a:fillRect/>
          </a:stretch>
        </p:blipFill>
        <p:spPr bwMode="auto">
          <a:xfrm>
            <a:off x="5643570" y="1285860"/>
            <a:ext cx="2459670" cy="2016123"/>
          </a:xfrm>
          <a:prstGeom prst="rect">
            <a:avLst/>
          </a:prstGeom>
          <a:noFill/>
          <a:ln w="9525">
            <a:solidFill>
              <a:schemeClr val="bg2"/>
            </a:solidFill>
            <a:miter lim="800000"/>
            <a:headEnd/>
            <a:tailEnd/>
          </a:ln>
        </p:spPr>
      </p:pic>
      <p:pic>
        <p:nvPicPr>
          <p:cNvPr id="9" name="Picture 11" descr="сила уп1"/>
          <p:cNvPicPr>
            <a:picLocks noChangeAspect="1" noChangeArrowheads="1"/>
          </p:cNvPicPr>
          <p:nvPr/>
        </p:nvPicPr>
        <p:blipFill>
          <a:blip r:embed="rId5" cstate="print"/>
          <a:srcRect/>
          <a:stretch>
            <a:fillRect/>
          </a:stretch>
        </p:blipFill>
        <p:spPr>
          <a:xfrm>
            <a:off x="1071538" y="4143380"/>
            <a:ext cx="2714644" cy="2226216"/>
          </a:xfrm>
          <a:prstGeom prst="rect">
            <a:avLst/>
          </a:prstGeom>
          <a:noFill/>
          <a:ln w="38100">
            <a:solidFill>
              <a:srgbClr val="0000FF"/>
            </a:solidFill>
          </a:ln>
        </p:spPr>
      </p:pic>
      <p:sp>
        <p:nvSpPr>
          <p:cNvPr id="7" name="Прямоугольник 6"/>
          <p:cNvSpPr/>
          <p:nvPr/>
        </p:nvSpPr>
        <p:spPr>
          <a:xfrm>
            <a:off x="2000232" y="214290"/>
            <a:ext cx="513897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Силы в природе</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571472" y="2500306"/>
            <a:ext cx="814393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Динамометр - это ...</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Единицей силы служит ...</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ньютон обозначается так: ...</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Сила в </a:t>
            </a:r>
            <a:r>
              <a:rPr kumimoji="0" lang="ru-RU"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Н- </a:t>
            </a: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такая сила, ...</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Направление вектора силы указывает ...</a:t>
            </a:r>
            <a:endParaRPr kumimoji="0" lang="ru-RU"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55588" algn="l"/>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Длина вектора силы символизирует ...</a:t>
            </a:r>
            <a:endParaRPr kumimoji="0" lang="ru-RU" sz="3200" b="0" i="0" u="none" strike="noStrike" cap="none" normalizeH="0" baseline="0" dirty="0" smtClean="0">
              <a:ln>
                <a:noFill/>
              </a:ln>
              <a:solidFill>
                <a:schemeClr val="tx1"/>
              </a:solidFill>
              <a:effectLst/>
              <a:latin typeface="Arial" pitchFamily="34" charset="0"/>
            </a:endParaRPr>
          </a:p>
        </p:txBody>
      </p:sp>
      <p:pic>
        <p:nvPicPr>
          <p:cNvPr id="4" name="Picture 1" descr="C:\Documents and Settings\UserXP\Рабочий стол\волны звуковые\звуковые волны\BOOK9.gif"/>
          <p:cNvPicPr>
            <a:picLocks noChangeAspect="1" noChangeArrowheads="1" noCrop="1"/>
          </p:cNvPicPr>
          <p:nvPr/>
        </p:nvPicPr>
        <p:blipFill>
          <a:blip r:embed="rId2" cstate="print"/>
          <a:srcRect/>
          <a:stretch>
            <a:fillRect/>
          </a:stretch>
        </p:blipFill>
        <p:spPr bwMode="auto">
          <a:xfrm>
            <a:off x="5500694" y="785794"/>
            <a:ext cx="1564116" cy="92869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2" cstate="print"/>
          <a:srcRect/>
          <a:stretch>
            <a:fillRect/>
          </a:stretch>
        </p:blipFill>
        <p:spPr bwMode="auto">
          <a:xfrm>
            <a:off x="285720" y="1928802"/>
            <a:ext cx="3429024" cy="3128232"/>
          </a:xfrm>
          <a:prstGeom prst="rect">
            <a:avLst/>
          </a:prstGeom>
          <a:noFill/>
          <a:ln w="9525">
            <a:noFill/>
            <a:miter lim="800000"/>
            <a:headEnd/>
            <a:tailEnd/>
          </a:ln>
        </p:spPr>
      </p:pic>
      <p:sp>
        <p:nvSpPr>
          <p:cNvPr id="23555" name="Rectangle 3"/>
          <p:cNvSpPr>
            <a:spLocks noChangeArrowheads="1"/>
          </p:cNvSpPr>
          <p:nvPr/>
        </p:nvSpPr>
        <p:spPr bwMode="auto">
          <a:xfrm>
            <a:off x="3500430" y="857232"/>
            <a:ext cx="528641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ru-RU" sz="2400" b="1" i="1" dirty="0" smtClean="0">
                <a:solidFill>
                  <a:srgbClr val="FF0000"/>
                </a:solidFill>
                <a:latin typeface="Times New Roman" pitchFamily="18" charset="0"/>
                <a:cs typeface="Times New Roman" pitchFamily="18" charset="0"/>
              </a:rPr>
              <a:t>Силой трения </a:t>
            </a:r>
            <a:r>
              <a:rPr lang="ru-RU" sz="2400" dirty="0" smtClean="0">
                <a:latin typeface="Times New Roman" pitchFamily="18" charset="0"/>
                <a:cs typeface="Times New Roman" pitchFamily="18" charset="0"/>
              </a:rPr>
              <a:t>называют силу, препятствующую проскальзыванию одного тела по поверхности другого.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Сила трения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всегда</a:t>
            </a:r>
            <a:r>
              <a:rPr kumimoji="0" lang="ru-RU" sz="2400" b="1" i="1" u="none"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направлена противоположно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направлению проскальзывания рассматриваемого тела по поверхности другого. Например, при резком торможении автомобиля его колеса проскальзывают вперед, значит, действующая на них сила тре­ния о дорогу направлена в противоположную сторону, то есть назад.</a:t>
            </a:r>
            <a:endParaRPr kumimoji="0" lang="ru-RU" sz="2400" b="0" i="0" u="none" strike="noStrike" cap="none" normalizeH="0" baseline="0" dirty="0" smtClean="0">
              <a:ln>
                <a:noFill/>
              </a:ln>
              <a:solidFill>
                <a:schemeClr val="tx1"/>
              </a:solidFill>
              <a:effectLst/>
              <a:latin typeface="Arial" pitchFamily="34" charset="0"/>
            </a:endParaRPr>
          </a:p>
        </p:txBody>
      </p:sp>
      <p:sp>
        <p:nvSpPr>
          <p:cNvPr id="5" name="Прямоугольник 4"/>
          <p:cNvSpPr/>
          <p:nvPr/>
        </p:nvSpPr>
        <p:spPr>
          <a:xfrm>
            <a:off x="2500298" y="142852"/>
            <a:ext cx="3384260" cy="923330"/>
          </a:xfrm>
          <a:prstGeom prst="rect">
            <a:avLst/>
          </a:prstGeom>
          <a:noFill/>
        </p:spPr>
        <p:txBody>
          <a:bodyPr wrap="none" lIns="91440" tIns="45720" rIns="91440" bIns="45720">
            <a:spAutoFit/>
          </a:bodyPr>
          <a:lstStyle/>
          <a:p>
            <a:pPr algn="ctr"/>
            <a:r>
              <a:rPr kumimoji="0" lang="ru-RU" sz="5400" b="1" i="1" u="none" strike="noStrike" cap="none" spc="300" normalizeH="0" baseline="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Times New Roman" pitchFamily="18" charset="0"/>
                <a:ea typeface="Times New Roman" pitchFamily="18" charset="0"/>
                <a:cs typeface="Times New Roman" pitchFamily="18" charset="0"/>
              </a:rPr>
              <a:t>Виды сил</a:t>
            </a:r>
            <a:endParaRPr lang="ru-RU"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cstate="print"/>
          <a:srcRect/>
          <a:stretch>
            <a:fillRect/>
          </a:stretch>
        </p:blipFill>
        <p:spPr bwMode="auto">
          <a:xfrm>
            <a:off x="4890332" y="785794"/>
            <a:ext cx="4253668" cy="4714908"/>
          </a:xfrm>
          <a:prstGeom prst="rect">
            <a:avLst/>
          </a:prstGeom>
          <a:noFill/>
          <a:ln w="9525">
            <a:noFill/>
            <a:miter lim="800000"/>
            <a:headEnd/>
            <a:tailEnd/>
          </a:ln>
        </p:spPr>
      </p:pic>
      <p:sp>
        <p:nvSpPr>
          <p:cNvPr id="25603" name="Rectangle 3"/>
          <p:cNvSpPr>
            <a:spLocks noChangeArrowheads="1"/>
          </p:cNvSpPr>
          <p:nvPr/>
        </p:nvSpPr>
        <p:spPr bwMode="auto">
          <a:xfrm>
            <a:off x="357158" y="500042"/>
            <a:ext cx="4594123"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Выталкивающей силой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(или силой Архимеда) называют силу, с которой жидкость или газ действуют на погруженное в них тело.</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рисунке показано, что вода в пруду действует на пузырьки воздуха - выталкивает их на поверхность. Вода также действует на рыбу и камни - подталкивает их вверх, уменьшая их вес (силу, с которой камни давят на дно пруда).</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Архимедова сила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обычно</a:t>
            </a: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направлена вверх</a:t>
            </a:r>
            <a:r>
              <a:rPr kumimoji="0" lang="ru-RU" sz="2400" i="1" u="none" strike="noStrike" cap="none" normalizeH="0" baseline="0" dirty="0" smtClean="0">
                <a:ln>
                  <a:noFill/>
                </a:ln>
                <a:effectLst/>
                <a:latin typeface="Times New Roman" pitchFamily="18" charset="0"/>
                <a:ea typeface="Times New Roman" pitchFamily="18" charset="0"/>
                <a:cs typeface="Times New Roman" pitchFamily="18" charset="0"/>
              </a:rPr>
              <a:t>,</a:t>
            </a:r>
            <a:r>
              <a:rPr kumimoji="0" lang="ru-RU"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противоположно силе тяжести.</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285728"/>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Выпустим камень из рук — он упадет на землю. </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 же самое произойдет и</a:t>
            </a:r>
            <a:r>
              <a:rPr kumimoji="0" lang="ru-RU" sz="28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любым другим</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телом. Если мяч бросить в горизонтальном</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направлении, то он не летит прямолинейно и</a:t>
            </a:r>
          </a:p>
          <a:p>
            <a:pPr marL="0" marR="0" lvl="0" indent="449263" algn="ctr"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равномерно. Его траекторией будет кривая </a:t>
            </a:r>
          </a:p>
          <a:p>
            <a:pPr lvl="0" indent="449263" algn="ctr" fontAlgn="base">
              <a:spcBef>
                <a:spcPct val="0"/>
              </a:spcBef>
              <a:spcAft>
                <a:spcPct val="0"/>
              </a:spcAf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линия.</a:t>
            </a:r>
            <a:r>
              <a:rPr lang="ru-RU" sz="2800" dirty="0" smtClean="0"/>
              <a:t> </a:t>
            </a:r>
            <a:r>
              <a:rPr lang="ru-RU" sz="2800" dirty="0" smtClean="0">
                <a:latin typeface="Times New Roman" pitchFamily="18" charset="0"/>
                <a:cs typeface="Times New Roman" pitchFamily="18" charset="0"/>
              </a:rPr>
              <a:t>Искусственный спутник, запущенный с  </a:t>
            </a:r>
          </a:p>
          <a:p>
            <a:pPr lvl="0" indent="449263" algn="ctr" fontAlgn="base">
              <a:spcBef>
                <a:spcPct val="0"/>
              </a:spcBef>
              <a:spcAft>
                <a:spcPct val="0"/>
              </a:spcAft>
            </a:pPr>
            <a:r>
              <a:rPr lang="ru-RU" sz="2800" dirty="0" smtClean="0">
                <a:latin typeface="Times New Roman" pitchFamily="18" charset="0"/>
                <a:cs typeface="Times New Roman" pitchFamily="18" charset="0"/>
              </a:rPr>
              <a:t>Зем­ли, так же летит не по прямой, а движется </a:t>
            </a:r>
          </a:p>
          <a:p>
            <a:pPr lvl="0" indent="449263" algn="ctr" fontAlgn="base">
              <a:spcBef>
                <a:spcPct val="0"/>
              </a:spcBef>
              <a:spcAft>
                <a:spcPct val="0"/>
              </a:spcAft>
            </a:pPr>
            <a:r>
              <a:rPr lang="ru-RU" sz="2800" dirty="0" smtClean="0">
                <a:latin typeface="Times New Roman" pitchFamily="18" charset="0"/>
                <a:cs typeface="Times New Roman" pitchFamily="18" charset="0"/>
              </a:rPr>
              <a:t>вокруг Земли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5298" name="Picture 2"/>
          <p:cNvPicPr>
            <a:picLocks noChangeAspect="1" noChangeArrowheads="1"/>
          </p:cNvPicPr>
          <p:nvPr/>
        </p:nvPicPr>
        <p:blipFill>
          <a:blip r:embed="rId2" cstate="print"/>
          <a:srcRect/>
          <a:stretch>
            <a:fillRect/>
          </a:stretch>
        </p:blipFill>
        <p:spPr bwMode="auto">
          <a:xfrm>
            <a:off x="500034" y="3857628"/>
            <a:ext cx="5357850" cy="1785950"/>
          </a:xfrm>
          <a:prstGeom prst="rect">
            <a:avLst/>
          </a:prstGeom>
          <a:noFill/>
          <a:ln w="9525">
            <a:noFill/>
            <a:miter lim="800000"/>
            <a:headEnd/>
            <a:tailEnd/>
          </a:ln>
        </p:spPr>
      </p:pic>
      <p:pic>
        <p:nvPicPr>
          <p:cNvPr id="4" name="Рисунок 3"/>
          <p:cNvPicPr/>
          <p:nvPr/>
        </p:nvPicPr>
        <p:blipFill>
          <a:blip r:embed="rId3" cstate="print"/>
          <a:srcRect/>
          <a:stretch>
            <a:fillRect/>
          </a:stretch>
        </p:blipFill>
        <p:spPr bwMode="auto">
          <a:xfrm>
            <a:off x="6143636" y="3286124"/>
            <a:ext cx="2428892" cy="257176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cstate="print"/>
          <a:srcRect/>
          <a:stretch>
            <a:fillRect/>
          </a:stretch>
        </p:blipFill>
        <p:spPr bwMode="auto">
          <a:xfrm>
            <a:off x="1" y="1071546"/>
            <a:ext cx="3714744" cy="4286280"/>
          </a:xfrm>
          <a:prstGeom prst="rect">
            <a:avLst/>
          </a:prstGeom>
          <a:noFill/>
          <a:ln w="9525">
            <a:noFill/>
            <a:miter lim="800000"/>
            <a:headEnd/>
            <a:tailEnd/>
          </a:ln>
        </p:spPr>
      </p:pic>
      <p:sp>
        <p:nvSpPr>
          <p:cNvPr id="21507" name="Rectangle 3"/>
          <p:cNvSpPr>
            <a:spLocks noChangeArrowheads="1"/>
          </p:cNvSpPr>
          <p:nvPr/>
        </p:nvSpPr>
        <p:spPr bwMode="auto">
          <a:xfrm>
            <a:off x="3500430" y="58847"/>
            <a:ext cx="5500726" cy="67403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Силой тяготения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называют силу, с которой все тела в мире притягиваются друг к другу Разновидностью силы тяготения является </a:t>
            </a:r>
            <a:r>
              <a:rPr kumimoji="0" lang="ru-RU" sz="2400" b="1" i="1" u="none" strike="noStrike" cap="none" normalizeH="0" baseline="0" dirty="0" smtClean="0">
                <a:ln>
                  <a:noFill/>
                </a:ln>
                <a:solidFill>
                  <a:srgbClr val="FF0066"/>
                </a:solidFill>
                <a:effectLst/>
                <a:latin typeface="Times New Roman" pitchFamily="18" charset="0"/>
                <a:ea typeface="Times New Roman" pitchFamily="18" charset="0"/>
                <a:cs typeface="Times New Roman" pitchFamily="18" charset="0"/>
              </a:rPr>
              <a:t>сила тяжести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сила, с которой тело, находящееся вблизи какой-либо планеты, притягивается к ней. Например, ракета, стоящая на Марсе, притягивается к нему - на ракету действует сила тяжести.</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Сила тяжести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всегда направлена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центру планеты. На рисунке показано, что Земля притягивает мальчика и мяч с силами, направленными вниз, то есть к центру планеты. Как видите, направление «вниз» различно для различных мест на Земле. Это будет справедливо и для других планет и космических тел.</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9697" name="Text Box 1"/>
          <p:cNvSpPr txBox="1">
            <a:spLocks noChangeArrowheads="1"/>
          </p:cNvSpPr>
          <p:nvPr/>
        </p:nvSpPr>
        <p:spPr bwMode="auto">
          <a:xfrm>
            <a:off x="-1079500" y="457200"/>
            <a:ext cx="496887" cy="177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1"/>
                </a:solidFill>
                <a:effectLst/>
                <a:latin typeface="Microsoft Sans Serif" pitchFamily="34" charset="0"/>
                <a:ea typeface="Times New Roman" pitchFamily="18" charset="0"/>
                <a:cs typeface="Microsoft Sans Serif" pitchFamily="34" charset="0"/>
              </a:rPr>
              <a:t>§ 3-г.</a:t>
            </a:r>
            <a:endParaRPr kumimoji="0" lang="ru-RU" sz="1800" b="0" i="0" u="none" strike="noStrike" cap="none" normalizeH="0" baseline="0" smtClean="0">
              <a:ln>
                <a:noFill/>
              </a:ln>
              <a:solidFill>
                <a:schemeClr val="tx1"/>
              </a:solidFill>
              <a:effectLst/>
              <a:latin typeface="Arial" pitchFamily="34" charset="0"/>
            </a:endParaRPr>
          </a:p>
        </p:txBody>
      </p:sp>
      <p:sp>
        <p:nvSpPr>
          <p:cNvPr id="29700" name="Rectangle 4"/>
          <p:cNvSpPr>
            <a:spLocks noChangeArrowheads="1"/>
          </p:cNvSpPr>
          <p:nvPr/>
        </p:nvSpPr>
        <p:spPr bwMode="auto">
          <a:xfrm>
            <a:off x="3286116" y="214290"/>
            <a:ext cx="2571768"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200" b="0" i="0"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200" b="0" i="0" u="none" strike="noStrike" cap="none" normalizeH="0" baseline="0" dirty="0" smtClean="0">
                <a:ln>
                  <a:noFill/>
                </a:ln>
                <a:solidFill>
                  <a:schemeClr val="tx1"/>
                </a:solidFill>
                <a:effectLst/>
                <a:latin typeface="Arial" pitchFamily="34" charset="0"/>
                <a:ea typeface="Times New Roman" pitchFamily="18" charset="0"/>
              </a:rPr>
              <a:t/>
            </a:r>
            <a:br>
              <a:rPr kumimoji="0" lang="ru-RU" sz="1200" b="0" i="0" u="none" strike="noStrike" cap="none" normalizeH="0" baseline="0" dirty="0" smtClean="0">
                <a:ln>
                  <a:noFill/>
                </a:ln>
                <a:solidFill>
                  <a:schemeClr val="tx1"/>
                </a:solidFill>
                <a:effectLst/>
                <a:latin typeface="Arial" pitchFamily="34" charset="0"/>
                <a:ea typeface="Times New Roman" pitchFamily="18" charset="0"/>
              </a:rPr>
            </a:br>
            <a:r>
              <a:rPr kumimoji="0" lang="ru-RU" sz="2800" b="1" i="0" u="none" strike="noStrike" cap="none" normalizeH="0" baseline="0" dirty="0" smtClean="0">
                <a:ln>
                  <a:noFill/>
                </a:ln>
                <a:solidFill>
                  <a:schemeClr val="tx2">
                    <a:lumMod val="60000"/>
                    <a:lumOff val="40000"/>
                  </a:schemeClr>
                </a:solidFill>
                <a:effectLst/>
                <a:latin typeface="Microsoft Sans Serif" pitchFamily="34" charset="0"/>
                <a:ea typeface="Times New Roman" pitchFamily="18" charset="0"/>
                <a:cs typeface="Microsoft Sans Serif" pitchFamily="34" charset="0"/>
              </a:rPr>
              <a:t>Сила тяжести</a:t>
            </a:r>
            <a:endParaRPr kumimoji="0" lang="ru-RU" sz="2800" b="0" i="0" u="none" strike="noStrike" cap="none" normalizeH="0" baseline="0" dirty="0" smtClean="0">
              <a:ln>
                <a:noFill/>
              </a:ln>
              <a:solidFill>
                <a:schemeClr val="tx2">
                  <a:lumMod val="60000"/>
                  <a:lumOff val="40000"/>
                </a:schemeClr>
              </a:solidFill>
              <a:effectLst/>
              <a:latin typeface="Arial" pitchFamily="34" charset="0"/>
            </a:endParaRPr>
          </a:p>
        </p:txBody>
      </p:sp>
      <p:pic>
        <p:nvPicPr>
          <p:cNvPr id="29701" name="Picture 5"/>
          <p:cNvPicPr>
            <a:picLocks noChangeAspect="1" noChangeArrowheads="1"/>
          </p:cNvPicPr>
          <p:nvPr/>
        </p:nvPicPr>
        <p:blipFill>
          <a:blip r:embed="rId2" cstate="print"/>
          <a:srcRect/>
          <a:stretch>
            <a:fillRect/>
          </a:stretch>
        </p:blipFill>
        <p:spPr bwMode="auto">
          <a:xfrm>
            <a:off x="357158" y="1571612"/>
            <a:ext cx="3357586" cy="4046321"/>
          </a:xfrm>
          <a:prstGeom prst="rect">
            <a:avLst/>
          </a:prstGeom>
          <a:noFill/>
          <a:ln w="9525">
            <a:noFill/>
            <a:miter lim="800000"/>
            <a:headEnd/>
            <a:tailEnd/>
          </a:ln>
        </p:spPr>
      </p:pic>
      <p:sp>
        <p:nvSpPr>
          <p:cNvPr id="29702" name="Rectangle 6"/>
          <p:cNvSpPr>
            <a:spLocks noChangeArrowheads="1"/>
          </p:cNvSpPr>
          <p:nvPr/>
        </p:nvSpPr>
        <p:spPr bwMode="auto">
          <a:xfrm>
            <a:off x="3786182" y="1071546"/>
            <a:ext cx="45720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Мы начали знакомство с явлением гравитации вообще и земным тяготением в частности. Теперь настало время более подробного изучения силы тяжести на Земле и других планетах Солнечной системы.</a:t>
            </a:r>
            <a:endParaRPr kumimoji="0" lang="ru-RU" sz="20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рисунке изображен опыт с двумя гирями и динамометрами. Вы видите, что при массе гири 200 г на нее действует сила тяжести 2 Н, а при массе 500 г - сила тяжести 5 Н. Обратите внимание, что наблюдается закономерность:</a:t>
            </a:r>
            <a:endParaRPr kumimoji="0" lang="ru-RU" sz="2000" b="0" i="0" u="none" strike="noStrike" cap="none" normalizeH="0" baseline="0" dirty="0" smtClean="0">
              <a:ln>
                <a:noFill/>
              </a:ln>
              <a:solidFill>
                <a:schemeClr val="tx1"/>
              </a:solidFill>
              <a:effectLst/>
              <a:latin typeface="Arial" pitchFamily="34" charset="0"/>
            </a:endParaRPr>
          </a:p>
        </p:txBody>
      </p:sp>
      <p:pic>
        <p:nvPicPr>
          <p:cNvPr id="29703" name="Picture 7"/>
          <p:cNvPicPr>
            <a:picLocks noChangeAspect="1" noChangeArrowheads="1"/>
          </p:cNvPicPr>
          <p:nvPr/>
        </p:nvPicPr>
        <p:blipFill>
          <a:blip r:embed="rId3" cstate="print"/>
          <a:srcRect/>
          <a:stretch>
            <a:fillRect/>
          </a:stretch>
        </p:blipFill>
        <p:spPr bwMode="auto">
          <a:xfrm>
            <a:off x="3929058" y="5429264"/>
            <a:ext cx="4651408" cy="5715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428604"/>
            <a:ext cx="8572560" cy="1631216"/>
          </a:xfrm>
          <a:prstGeom prst="rect">
            <a:avLst/>
          </a:prstGeom>
        </p:spPr>
        <p:txBody>
          <a:bodyPr wrap="square">
            <a:spAutoFit/>
          </a:bodyPr>
          <a:lstStyle/>
          <a:p>
            <a:pPr algn="just"/>
            <a:r>
              <a:rPr lang="ru-RU" sz="2000" dirty="0" smtClean="0">
                <a:latin typeface="Times New Roman" pitchFamily="18" charset="0"/>
                <a:cs typeface="Times New Roman" pitchFamily="18" charset="0"/>
              </a:rPr>
              <a:t>Проделав опыты с любыми телами, мы обнаружим ту же самую закономерность: отношение силы тяжести, действующей на тело, к массе этого тела является </a:t>
            </a:r>
            <a:r>
              <a:rPr lang="ru-RU" sz="2000" b="1" i="1" dirty="0" smtClean="0">
                <a:solidFill>
                  <a:srgbClr val="FF0000"/>
                </a:solidFill>
                <a:latin typeface="Times New Roman" pitchFamily="18" charset="0"/>
                <a:cs typeface="Times New Roman" pitchFamily="18" charset="0"/>
              </a:rPr>
              <a:t>постоянной величиной</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не зависящей ни от силы тяжести, ни от массы тела. Эту величину называют </a:t>
            </a:r>
            <a:r>
              <a:rPr lang="ru-RU" sz="2000" b="1" i="1" dirty="0" smtClean="0">
                <a:solidFill>
                  <a:srgbClr val="FF0000"/>
                </a:solidFill>
                <a:latin typeface="Times New Roman" pitchFamily="18" charset="0"/>
                <a:cs typeface="Times New Roman" pitchFamily="18" charset="0"/>
              </a:rPr>
              <a:t>коэффициентом силы тяжести:</a:t>
            </a:r>
            <a:endParaRPr lang="ru-RU" sz="2000" b="1" dirty="0">
              <a:solidFill>
                <a:srgbClr val="FF0000"/>
              </a:solidFill>
              <a:latin typeface="Times New Roman" pitchFamily="18" charset="0"/>
              <a:cs typeface="Times New Roman" pitchFamily="18" charset="0"/>
            </a:endParaRPr>
          </a:p>
        </p:txBody>
      </p:sp>
      <p:pic>
        <p:nvPicPr>
          <p:cNvPr id="30722" name="Picture 2"/>
          <p:cNvPicPr>
            <a:picLocks noChangeAspect="1" noChangeArrowheads="1"/>
          </p:cNvPicPr>
          <p:nvPr/>
        </p:nvPicPr>
        <p:blipFill>
          <a:blip r:embed="rId2" cstate="print"/>
          <a:srcRect/>
          <a:stretch>
            <a:fillRect/>
          </a:stretch>
        </p:blipFill>
        <p:spPr bwMode="auto">
          <a:xfrm>
            <a:off x="3786182" y="2053819"/>
            <a:ext cx="1316500" cy="767958"/>
          </a:xfrm>
          <a:prstGeom prst="rect">
            <a:avLst/>
          </a:prstGeom>
          <a:noFill/>
          <a:ln w="9525">
            <a:noFill/>
            <a:miter lim="800000"/>
            <a:headEnd/>
            <a:tailEnd/>
          </a:ln>
        </p:spPr>
      </p:pic>
      <p:sp>
        <p:nvSpPr>
          <p:cNvPr id="30723" name="Rectangle 3"/>
          <p:cNvSpPr>
            <a:spLocks noChangeArrowheads="1"/>
          </p:cNvSpPr>
          <p:nvPr/>
        </p:nvSpPr>
        <p:spPr bwMode="auto">
          <a:xfrm>
            <a:off x="571472" y="3071810"/>
            <a:ext cx="828680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точки зрения математики формулу для вычисления коэффициента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можно преобразовать так:</a:t>
            </a:r>
            <a:endParaRPr kumimoji="0" lang="ru-RU" sz="2000" b="0" i="0" u="none" strike="noStrike" cap="none" normalizeH="0" baseline="0" dirty="0" smtClean="0">
              <a:ln>
                <a:noFill/>
              </a:ln>
              <a:solidFill>
                <a:schemeClr val="tx1"/>
              </a:solidFill>
              <a:effectLst/>
              <a:latin typeface="Arial" pitchFamily="34" charset="0"/>
            </a:endParaRPr>
          </a:p>
        </p:txBody>
      </p:sp>
      <p:pic>
        <p:nvPicPr>
          <p:cNvPr id="30724" name="Picture 4"/>
          <p:cNvPicPr>
            <a:picLocks noChangeAspect="1" noChangeArrowheads="1"/>
          </p:cNvPicPr>
          <p:nvPr/>
        </p:nvPicPr>
        <p:blipFill>
          <a:blip r:embed="rId3" cstate="print"/>
          <a:srcRect/>
          <a:stretch>
            <a:fillRect/>
          </a:stretch>
        </p:blipFill>
        <p:spPr bwMode="auto">
          <a:xfrm>
            <a:off x="1071538" y="4143380"/>
            <a:ext cx="2354157" cy="1285884"/>
          </a:xfrm>
          <a:prstGeom prst="rect">
            <a:avLst/>
          </a:prstGeom>
          <a:noFill/>
          <a:ln w="9525">
            <a:noFill/>
            <a:miter lim="800000"/>
            <a:headEnd/>
            <a:tailEnd/>
          </a:ln>
        </p:spPr>
      </p:pic>
      <p:pic>
        <p:nvPicPr>
          <p:cNvPr id="30725" name="Picture 5"/>
          <p:cNvPicPr>
            <a:picLocks noChangeAspect="1" noChangeArrowheads="1"/>
          </p:cNvPicPr>
          <p:nvPr/>
        </p:nvPicPr>
        <p:blipFill>
          <a:blip r:embed="rId4" cstate="print"/>
          <a:srcRect/>
          <a:stretch>
            <a:fillRect/>
          </a:stretch>
        </p:blipFill>
        <p:spPr bwMode="auto">
          <a:xfrm>
            <a:off x="4214810" y="4143380"/>
            <a:ext cx="3811492" cy="1283663"/>
          </a:xfrm>
          <a:prstGeom prst="rect">
            <a:avLst/>
          </a:prstGeom>
          <a:noFill/>
          <a:ln w="9525">
            <a:noFill/>
            <a:miter lim="800000"/>
            <a:headEnd/>
            <a:tailEnd/>
          </a:ln>
        </p:spPr>
      </p:pic>
      <p:sp>
        <p:nvSpPr>
          <p:cNvPr id="30726" name="Rectangle 6"/>
          <p:cNvSpPr>
            <a:spLocks noChangeArrowheads="1"/>
          </p:cNvSpPr>
          <p:nvPr/>
        </p:nvSpPr>
        <p:spPr bwMode="auto">
          <a:xfrm>
            <a:off x="274492" y="5643578"/>
            <a:ext cx="8869508"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опыте с динамометрами мы выяснили, что на поверхности Земли коэффициент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имеет значение 0,01 Н/г = 10 Н/кг.</a:t>
            </a:r>
            <a:endParaRPr kumimoji="0" lang="ru-RU" sz="20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1214414" y="1285860"/>
            <a:ext cx="6784986" cy="1500198"/>
          </a:xfrm>
          <a:prstGeom prst="rect">
            <a:avLst/>
          </a:prstGeom>
          <a:noFill/>
          <a:ln w="9525">
            <a:noFill/>
            <a:miter lim="800000"/>
            <a:headEnd/>
            <a:tailEnd/>
          </a:ln>
        </p:spPr>
      </p:pic>
      <p:sp>
        <p:nvSpPr>
          <p:cNvPr id="35843" name="Rectangle 3"/>
          <p:cNvSpPr>
            <a:spLocks noChangeArrowheads="1"/>
          </p:cNvSpPr>
          <p:nvPr/>
        </p:nvSpPr>
        <p:spPr bwMode="auto">
          <a:xfrm>
            <a:off x="1589062" y="326389"/>
            <a:ext cx="5865709"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70C0"/>
                </a:solidFill>
                <a:effectLst/>
                <a:latin typeface="Microsoft Sans Serif" pitchFamily="34" charset="0"/>
                <a:ea typeface="Times New Roman" pitchFamily="18" charset="0"/>
                <a:cs typeface="Microsoft Sans Serif" pitchFamily="34" charset="0"/>
              </a:rPr>
              <a:t>Коэффициенты силы тяжести, </a:t>
            </a:r>
            <a:r>
              <a:rPr kumimoji="0" lang="ru-RU" sz="2800" b="1" i="0" u="none" strike="noStrike" cap="none" normalizeH="0" baseline="30000" dirty="0" smtClean="0">
                <a:ln>
                  <a:noFill/>
                </a:ln>
                <a:solidFill>
                  <a:srgbClr val="0070C0"/>
                </a:solidFill>
                <a:effectLst/>
                <a:latin typeface="Microsoft Sans Serif" pitchFamily="34" charset="0"/>
                <a:ea typeface="Times New Roman" pitchFamily="18" charset="0"/>
                <a:cs typeface="Microsoft Sans Serif" pitchFamily="34" charset="0"/>
              </a:rPr>
              <a:t>Н</a:t>
            </a:r>
            <a:r>
              <a:rPr kumimoji="0" lang="ru-RU" sz="2800" b="1" i="0" u="none" strike="noStrike" cap="none" normalizeH="0" baseline="0" dirty="0" smtClean="0">
                <a:ln>
                  <a:noFill/>
                </a:ln>
                <a:solidFill>
                  <a:srgbClr val="0070C0"/>
                </a:solidFill>
                <a:effectLst/>
                <a:latin typeface="Microsoft Sans Serif" pitchFamily="34" charset="0"/>
                <a:ea typeface="Times New Roman" pitchFamily="18" charset="0"/>
                <a:cs typeface="Microsoft Sans Serif" pitchFamily="34" charset="0"/>
              </a:rPr>
              <a:t>/</a:t>
            </a:r>
            <a:r>
              <a:rPr kumimoji="0" lang="ru-RU" sz="2800" b="1" i="0" u="none" strike="noStrike" cap="none" normalizeH="0" baseline="-30000" dirty="0" smtClean="0">
                <a:ln>
                  <a:noFill/>
                </a:ln>
                <a:solidFill>
                  <a:srgbClr val="0070C0"/>
                </a:solidFill>
                <a:effectLst/>
                <a:latin typeface="Microsoft Sans Serif" pitchFamily="34" charset="0"/>
                <a:ea typeface="Times New Roman" pitchFamily="18" charset="0"/>
                <a:cs typeface="Microsoft Sans Serif" pitchFamily="34" charset="0"/>
              </a:rPr>
              <a:t>кг</a:t>
            </a:r>
            <a:endParaRPr kumimoji="0" lang="ru-RU" sz="2800" b="1" i="0" u="none" strike="noStrike" cap="none" normalizeH="0" baseline="0" dirty="0" smtClean="0">
              <a:ln>
                <a:noFill/>
              </a:ln>
              <a:solidFill>
                <a:srgbClr val="0070C0"/>
              </a:solidFill>
              <a:effectLst/>
              <a:latin typeface="Arial" pitchFamily="34" charset="0"/>
            </a:endParaRPr>
          </a:p>
        </p:txBody>
      </p:sp>
      <p:pic>
        <p:nvPicPr>
          <p:cNvPr id="5" name="Рисунок 4" descr="http://www.eco.e-ypok.ru/images/thumb/1/1f/Question.jpg/90px-Question.jpg">
            <a:hlinkClick r:id="rId3" tooltip="&quot;Question.jpg&quot;"/>
          </p:cNvPr>
          <p:cNvPicPr/>
          <p:nvPr/>
        </p:nvPicPr>
        <p:blipFill>
          <a:blip r:embed="rId4" cstate="print"/>
          <a:srcRect/>
          <a:stretch>
            <a:fillRect/>
          </a:stretch>
        </p:blipFill>
        <p:spPr bwMode="auto">
          <a:xfrm>
            <a:off x="3214678" y="3857628"/>
            <a:ext cx="1928826"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3108" y="0"/>
            <a:ext cx="4347665" cy="461665"/>
          </a:xfrm>
          <a:prstGeom prst="rect">
            <a:avLst/>
          </a:prstGeom>
        </p:spPr>
        <p:txBody>
          <a:bodyPr wrap="none">
            <a:spAutoFit/>
          </a:bodyPr>
          <a:lstStyle/>
          <a:p>
            <a:r>
              <a:rPr lang="ru-RU" sz="2400" b="1" dirty="0" smtClean="0"/>
              <a:t>Свойство уравновешенных сил</a:t>
            </a:r>
            <a:endParaRPr lang="ru-RU" sz="2400" dirty="0"/>
          </a:p>
        </p:txBody>
      </p:sp>
      <p:pic>
        <p:nvPicPr>
          <p:cNvPr id="26626" name="Picture 2"/>
          <p:cNvPicPr>
            <a:picLocks noChangeAspect="1" noChangeArrowheads="1"/>
          </p:cNvPicPr>
          <p:nvPr/>
        </p:nvPicPr>
        <p:blipFill>
          <a:blip r:embed="rId2" cstate="print"/>
          <a:srcRect/>
          <a:stretch>
            <a:fillRect/>
          </a:stretch>
        </p:blipFill>
        <p:spPr bwMode="auto">
          <a:xfrm>
            <a:off x="1214413" y="357166"/>
            <a:ext cx="6845227" cy="2643206"/>
          </a:xfrm>
          <a:prstGeom prst="rect">
            <a:avLst/>
          </a:prstGeom>
          <a:noFill/>
          <a:ln w="9525">
            <a:noFill/>
            <a:miter lim="800000"/>
            <a:headEnd/>
            <a:tailEnd/>
          </a:ln>
        </p:spPr>
      </p:pic>
      <p:sp>
        <p:nvSpPr>
          <p:cNvPr id="26627" name="Rectangle 3"/>
          <p:cNvSpPr>
            <a:spLocks noChangeArrowheads="1"/>
          </p:cNvSpPr>
          <p:nvPr/>
        </p:nvSpPr>
        <p:spPr bwMode="auto">
          <a:xfrm>
            <a:off x="214282" y="2887682"/>
            <a:ext cx="871540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На рисунке «а» на корзинку действуют две силы: сила тяжести со стороны Земли и сила упругости со стороны пружины . Сначала эти силы уравновеши­вают друг друга. Взгляните на рисунок «б». В корзинку положили груз, и сила тяжести увеличилась. </a:t>
            </a:r>
            <a:r>
              <a:rPr lang="ru-RU" dirty="0" smtClean="0"/>
              <a:t>Под действием двух равных и противоположно направленных сил корзинка с грузом может как покоиться (рис. «а» и «е»), так и двигаться (рис. «г»)</a:t>
            </a:r>
          </a:p>
          <a:p>
            <a:pPr algn="just"/>
            <a:r>
              <a:rPr lang="ru-RU" dirty="0" smtClean="0"/>
              <a:t>  По мере растяжения пружины сила ее упругости возрастает и вскоре становится равной силе тяжести (рис. «г»). Из-за свойства инертности корзинка не может мгновенно уменьшить свою скорость. Следовательно, на рисунке «г» корзинка все еще движется вниз. И, прежде чем остановиться, она еще немного покачается вверх-вниз (рис. «</a:t>
            </a:r>
            <a:r>
              <a:rPr lang="ru-RU" dirty="0" err="1" smtClean="0"/>
              <a:t>д</a:t>
            </a:r>
            <a:r>
              <a:rPr lang="ru-RU" dirty="0" smtClean="0"/>
              <a:t>»). Когда колебания прекратятся и корзинка остановится, сила упругости пружины вновь станет равной силе тяжести (рис. «е»). На этом явлении равенства силы упругости пружины некоторой другой силе и основано действие </a:t>
            </a:r>
            <a:r>
              <a:rPr lang="ru-RU" i="1" dirty="0" smtClean="0">
                <a:solidFill>
                  <a:srgbClr val="FF0000"/>
                </a:solidFill>
              </a:rPr>
              <a:t>динамометра </a:t>
            </a:r>
            <a:r>
              <a:rPr lang="ru-RU" i="1" dirty="0" smtClean="0"/>
              <a:t>. </a:t>
            </a:r>
            <a:r>
              <a:rPr lang="ru-RU" dirty="0" smtClean="0"/>
              <a:t>Его пружина растягивается до тех пор, пока не уравновесит измеряемую силу.</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1643042" y="3286124"/>
            <a:ext cx="6215106" cy="3367034"/>
          </a:xfrm>
          <a:prstGeom prst="rect">
            <a:avLst/>
          </a:prstGeom>
          <a:noFill/>
          <a:ln w="9525">
            <a:noFill/>
            <a:miter lim="800000"/>
            <a:headEnd/>
            <a:tailEnd/>
          </a:ln>
        </p:spPr>
      </p:pic>
      <p:sp>
        <p:nvSpPr>
          <p:cNvPr id="28675" name="Rectangle 3"/>
          <p:cNvSpPr>
            <a:spLocks noChangeArrowheads="1"/>
          </p:cNvSpPr>
          <p:nvPr/>
        </p:nvSpPr>
        <p:spPr bwMode="auto">
          <a:xfrm>
            <a:off x="428596" y="214290"/>
            <a:ext cx="8358214"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Сначала кабина лифта неподвижна. На нее действуют два тела: трос и Земля. Действие Земли мы называем силой тяжести, а действие натянутого троса - силой упругости. Когда лифт «стоит», эти силы равны (рис. «а»). Вообразим теперь, что двигатель начал наматывать трос, чтобы кабина поднималась (рис. «б»). Сила упругости становится больше силы тяжести, и кабина начинает разгоняться вверх.</a:t>
            </a:r>
            <a:r>
              <a:rPr lang="ru-RU" sz="2000" dirty="0" smtClean="0">
                <a:latin typeface="Times New Roman" pitchFamily="18" charset="0"/>
                <a:cs typeface="Times New Roman" pitchFamily="18" charset="0"/>
              </a:rPr>
              <a:t> Если бы сила упругости все время была больше силы тяжести, то разгон никогда не прекратился бы. Однако обычно лифт разгоняется одну-две секунды, а затем движется равномерно. Значит, сила упругости уменьшается и становится равной силе тяжести (рис. «в», «г»).</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86814"/>
            <a:ext cx="9144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0955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Каждый из нас постоянно встречается с различными случаями воздействия</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тел друг на друга. В результате взаимодействия скорость</a:t>
            </a:r>
            <a:r>
              <a:rPr lang="ru-RU" sz="2000" dirty="0" smtClean="0">
                <a:latin typeface="Arial" pitchFamily="34"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движения какого-либо тела меняется. Вам уже известно, что скорость тела меняется тем больше, чем меньше его масса.</a:t>
            </a:r>
            <a:r>
              <a:rPr kumimoji="0" lang="ru-RU" sz="2000" b="0" i="0" u="none" strike="noStrike" cap="none" normalizeH="0" baseline="0" dirty="0" smtClean="0">
                <a:ln>
                  <a:noFill/>
                </a:ln>
                <a:solidFill>
                  <a:schemeClr val="tx1"/>
                </a:solidFill>
                <a:effectLst/>
                <a:latin typeface="Arial" pitchFamily="34" charset="0"/>
                <a:ea typeface="Times New Roman" pitchFamily="18" charset="0"/>
              </a:rPr>
              <a:t> </a:t>
            </a:r>
            <a:endParaRPr kumimoji="0" lang="ru-RU" sz="2000" b="0" i="0" u="none" strike="noStrike" cap="none" normalizeH="0" baseline="0" dirty="0" smtClean="0">
              <a:ln>
                <a:noFill/>
              </a:ln>
              <a:solidFill>
                <a:schemeClr val="tx1"/>
              </a:solidFill>
              <a:effectLst/>
              <a:latin typeface="Arial" pitchFamily="34" charset="0"/>
            </a:endParaRPr>
          </a:p>
        </p:txBody>
      </p:sp>
      <p:pic>
        <p:nvPicPr>
          <p:cNvPr id="3" name="Рисунок 2"/>
          <p:cNvPicPr/>
          <p:nvPr/>
        </p:nvPicPr>
        <p:blipFill>
          <a:blip r:embed="rId2" cstate="print"/>
          <a:srcRect/>
          <a:stretch>
            <a:fillRect/>
          </a:stretch>
        </p:blipFill>
        <p:spPr bwMode="auto">
          <a:xfrm>
            <a:off x="928662" y="2000240"/>
            <a:ext cx="2571768" cy="2000264"/>
          </a:xfrm>
          <a:prstGeom prst="rect">
            <a:avLst/>
          </a:prstGeom>
          <a:noFill/>
          <a:ln w="9525">
            <a:noFill/>
            <a:miter lim="800000"/>
            <a:headEnd/>
            <a:tailEnd/>
          </a:ln>
        </p:spPr>
      </p:pic>
      <p:pic>
        <p:nvPicPr>
          <p:cNvPr id="4" name="Рисунок 3"/>
          <p:cNvPicPr/>
          <p:nvPr/>
        </p:nvPicPr>
        <p:blipFill>
          <a:blip r:embed="rId3" cstate="print"/>
          <a:srcRect/>
          <a:stretch>
            <a:fillRect/>
          </a:stretch>
        </p:blipFill>
        <p:spPr bwMode="auto">
          <a:xfrm>
            <a:off x="4857752" y="1714488"/>
            <a:ext cx="2786082" cy="2214578"/>
          </a:xfrm>
          <a:prstGeom prst="rect">
            <a:avLst/>
          </a:prstGeom>
          <a:noFill/>
          <a:ln w="9525">
            <a:noFill/>
            <a:miter lim="800000"/>
            <a:headEnd/>
            <a:tailEnd/>
          </a:ln>
        </p:spPr>
      </p:pic>
      <p:pic>
        <p:nvPicPr>
          <p:cNvPr id="5" name="Рисунок 4"/>
          <p:cNvPicPr/>
          <p:nvPr/>
        </p:nvPicPr>
        <p:blipFill>
          <a:blip r:embed="rId4" cstate="print"/>
          <a:srcRect/>
          <a:stretch>
            <a:fillRect/>
          </a:stretch>
        </p:blipFill>
        <p:spPr bwMode="auto">
          <a:xfrm>
            <a:off x="5000628" y="4357694"/>
            <a:ext cx="2428892" cy="2071702"/>
          </a:xfrm>
          <a:prstGeom prst="rect">
            <a:avLst/>
          </a:prstGeom>
          <a:noFill/>
          <a:ln w="9525">
            <a:noFill/>
            <a:miter lim="800000"/>
            <a:headEnd/>
            <a:tailEnd/>
          </a:ln>
        </p:spPr>
      </p:pic>
      <p:pic>
        <p:nvPicPr>
          <p:cNvPr id="6" name="Рисунок 5"/>
          <p:cNvPicPr/>
          <p:nvPr/>
        </p:nvPicPr>
        <p:blipFill>
          <a:blip r:embed="rId5" cstate="print"/>
          <a:srcRect/>
          <a:stretch>
            <a:fillRect/>
          </a:stretch>
        </p:blipFill>
        <p:spPr bwMode="auto">
          <a:xfrm>
            <a:off x="1000100" y="4071942"/>
            <a:ext cx="2714644" cy="2286016"/>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4371" y="2967335"/>
            <a:ext cx="7075270" cy="4247317"/>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r>
              <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Домашнее </a:t>
            </a:r>
            <a:r>
              <a:rPr lang="ru-RU"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задание:</a:t>
            </a:r>
          </a:p>
          <a:p>
            <a:pPr algn="ctr"/>
            <a:endParaRPr lang="ru-RU" sz="5400" dirty="0" smtClean="0">
              <a:solidFill>
                <a:srgbClr val="FF0000"/>
              </a:solidFill>
            </a:endParaRPr>
          </a:p>
          <a:p>
            <a:pPr algn="ctr"/>
            <a:r>
              <a:rPr lang="ru-RU" sz="5400" dirty="0" smtClean="0">
                <a:solidFill>
                  <a:srgbClr val="FF0000"/>
                </a:solidFill>
              </a:rPr>
              <a:t>§ </a:t>
            </a:r>
            <a:r>
              <a:rPr lang="ru-RU" sz="5400" dirty="0" smtClean="0">
                <a:solidFill>
                  <a:srgbClr val="FF0000"/>
                </a:solidFill>
              </a:rPr>
              <a:t>23, 24; №291-293(Л)</a:t>
            </a:r>
          </a:p>
          <a:p>
            <a:pPr algn="ctr"/>
            <a:r>
              <a:rPr lang="ru-RU" sz="5400" dirty="0" smtClean="0"/>
              <a:t> </a:t>
            </a:r>
            <a:endParaRPr lang="ru-RU" sz="5400" dirty="0" smtClean="0"/>
          </a:p>
        </p:txBody>
      </p:sp>
      <p:pic>
        <p:nvPicPr>
          <p:cNvPr id="36866" name="Picture 2" descr="C:\Documents and Settings\UserXP\Мои документы\1 презентации\pic3.gif"/>
          <p:cNvPicPr>
            <a:picLocks noChangeAspect="1" noChangeArrowheads="1" noCrop="1"/>
          </p:cNvPicPr>
          <p:nvPr/>
        </p:nvPicPr>
        <p:blipFill>
          <a:blip r:embed="rId2" cstate="print"/>
          <a:srcRect/>
          <a:stretch>
            <a:fillRect/>
          </a:stretch>
        </p:blipFill>
        <p:spPr bwMode="auto">
          <a:xfrm>
            <a:off x="2857488" y="571480"/>
            <a:ext cx="2571768" cy="2571768"/>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4894" y="2967335"/>
            <a:ext cx="69942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Спасибо за внимание.</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714348" y="1214422"/>
            <a:ext cx="3857652" cy="4647407"/>
          </a:xfrm>
          <a:prstGeom prst="rect">
            <a:avLst/>
          </a:prstGeom>
          <a:noFill/>
          <a:ln w="9525">
            <a:noFill/>
            <a:miter lim="800000"/>
            <a:headEnd/>
            <a:tailEnd/>
          </a:ln>
        </p:spPr>
      </p:pic>
      <p:sp>
        <p:nvSpPr>
          <p:cNvPr id="2052" name="Text Box 4"/>
          <p:cNvSpPr txBox="1">
            <a:spLocks noChangeArrowheads="1"/>
          </p:cNvSpPr>
          <p:nvPr/>
        </p:nvSpPr>
        <p:spPr bwMode="auto">
          <a:xfrm>
            <a:off x="5572132" y="2143116"/>
            <a:ext cx="3000396" cy="235109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71000"/>
              </a:lnSpc>
              <a:spcBef>
                <a:spcPts val="263"/>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cs typeface="Times New Roman" pitchFamily="18" charset="0"/>
              </a:rPr>
              <a:t>Мальчик, несущий стопку книг, с силой поддерживает их. Сила, действующая на книги, направлена вверх</a:t>
            </a:r>
          </a:p>
        </p:txBody>
      </p:sp>
      <p:sp>
        <p:nvSpPr>
          <p:cNvPr id="5" name="Прямоугольник 4"/>
          <p:cNvSpPr/>
          <p:nvPr/>
        </p:nvSpPr>
        <p:spPr>
          <a:xfrm>
            <a:off x="3428992" y="357166"/>
            <a:ext cx="220631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Сила. </a:t>
            </a:r>
            <a:endParaRPr lang="ru-RU"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714356"/>
            <a:ext cx="8229600" cy="1571628"/>
          </a:xfrm>
        </p:spPr>
        <p:txBody>
          <a:bodyPr>
            <a:normAutofit fontScale="90000"/>
          </a:bodyPr>
          <a:lstStyle/>
          <a:p>
            <a:pPr lvl="0"/>
            <a:r>
              <a:rPr lang="ru-RU" sz="2800" dirty="0" smtClean="0">
                <a:latin typeface="Microsoft Sans Serif" pitchFamily="34" charset="0"/>
              </a:rPr>
              <a:t>Гамак под медведем растянут сильнее, чем под бабочкой. Следовательно, медведь давит на гамак с большей силой</a:t>
            </a:r>
            <a:r>
              <a:rPr lang="ru-RU" sz="9600" dirty="0" smtClean="0">
                <a:latin typeface="Arial" pitchFamily="34" charset="0"/>
              </a:rPr>
              <a:t/>
            </a:r>
            <a:br>
              <a:rPr lang="ru-RU" sz="9600" dirty="0" smtClean="0">
                <a:latin typeface="Arial" pitchFamily="34" charset="0"/>
              </a:rPr>
            </a:br>
            <a:endParaRPr lang="ru-RU" dirty="0"/>
          </a:p>
        </p:txBody>
      </p:sp>
      <p:pic>
        <p:nvPicPr>
          <p:cNvPr id="15362" name="Picture 2"/>
          <p:cNvPicPr>
            <a:picLocks noChangeAspect="1" noChangeArrowheads="1"/>
          </p:cNvPicPr>
          <p:nvPr/>
        </p:nvPicPr>
        <p:blipFill>
          <a:blip r:embed="rId2" cstate="print"/>
          <a:srcRect/>
          <a:stretch>
            <a:fillRect/>
          </a:stretch>
        </p:blipFill>
        <p:spPr bwMode="auto">
          <a:xfrm>
            <a:off x="0" y="2714620"/>
            <a:ext cx="9144645" cy="33575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0" y="121442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47650" algn="just" defTabSz="914400" rtl="0" eaLnBrk="1" fontAlgn="base" latinLnBrk="0" hangingPunct="1">
              <a:lnSpc>
                <a:spcPct val="100000"/>
              </a:lnSpc>
              <a:spcBef>
                <a:spcPct val="0"/>
              </a:spcBef>
              <a:spcAft>
                <a:spcPct val="0"/>
              </a:spcAft>
              <a:buClrTx/>
              <a:buSzTx/>
              <a:buFontTx/>
              <a:buNone/>
              <a:tabLst/>
            </a:pPr>
            <a:r>
              <a:rPr kumimoji="0" lang="ru-RU"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Таким образом, </a:t>
            </a:r>
            <a:r>
              <a:rPr kumimoji="0" lang="ru-RU" sz="3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скорость тела меняется при </a:t>
            </a:r>
            <a:r>
              <a:rPr kumimoji="0" lang="ru-RU" sz="3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взаимодействии </a:t>
            </a:r>
            <a:r>
              <a:rPr kumimoji="0" lang="ru-RU" sz="3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его с другими телами.</a:t>
            </a:r>
            <a:endParaRPr kumimoji="0" lang="ru-RU" sz="3600" b="0" i="0" u="none" strike="noStrike" cap="none" normalizeH="0" baseline="0" dirty="0" smtClean="0">
              <a:ln>
                <a:noFill/>
              </a:ln>
              <a:solidFill>
                <a:schemeClr val="tx1"/>
              </a:solidFill>
              <a:effectLst/>
              <a:latin typeface="Arial" pitchFamily="34" charset="0"/>
            </a:endParaRPr>
          </a:p>
        </p:txBody>
      </p:sp>
      <p:pic>
        <p:nvPicPr>
          <p:cNvPr id="3" name="Рисунок 2"/>
          <p:cNvPicPr/>
          <p:nvPr/>
        </p:nvPicPr>
        <p:blipFill>
          <a:blip r:embed="rId2" cstate="print"/>
          <a:srcRect/>
          <a:stretch>
            <a:fillRect/>
          </a:stretch>
        </p:blipFill>
        <p:spPr bwMode="auto">
          <a:xfrm>
            <a:off x="357158" y="3429000"/>
            <a:ext cx="1791339" cy="2100206"/>
          </a:xfrm>
          <a:prstGeom prst="rect">
            <a:avLst/>
          </a:prstGeom>
          <a:noFill/>
          <a:ln w="9525">
            <a:noFill/>
            <a:miter lim="800000"/>
            <a:headEnd/>
            <a:tailEnd/>
          </a:ln>
        </p:spPr>
      </p:pic>
      <p:pic>
        <p:nvPicPr>
          <p:cNvPr id="4" name="Рисунок 3"/>
          <p:cNvPicPr/>
          <p:nvPr/>
        </p:nvPicPr>
        <p:blipFill>
          <a:blip r:embed="rId3" cstate="print"/>
          <a:srcRect/>
          <a:stretch>
            <a:fillRect/>
          </a:stretch>
        </p:blipFill>
        <p:spPr bwMode="auto">
          <a:xfrm>
            <a:off x="2643174" y="3714752"/>
            <a:ext cx="3786214" cy="1714512"/>
          </a:xfrm>
          <a:prstGeom prst="rect">
            <a:avLst/>
          </a:prstGeom>
          <a:noFill/>
          <a:ln w="9525">
            <a:noFill/>
            <a:miter lim="800000"/>
            <a:headEnd/>
            <a:tailEnd/>
          </a:ln>
        </p:spPr>
      </p:pic>
      <p:pic>
        <p:nvPicPr>
          <p:cNvPr id="5" name="Picture 14" descr="01036"/>
          <p:cNvPicPr>
            <a:picLocks noChangeAspect="1" noChangeArrowheads="1"/>
          </p:cNvPicPr>
          <p:nvPr/>
        </p:nvPicPr>
        <p:blipFill>
          <a:blip r:embed="rId4" cstate="print"/>
          <a:stretch>
            <a:fillRect/>
          </a:stretch>
        </p:blipFill>
        <p:spPr>
          <a:xfrm>
            <a:off x="6786578" y="3429000"/>
            <a:ext cx="1861162" cy="2134666"/>
          </a:xfrm>
          <a:prstGeom prst="rect">
            <a:avLst/>
          </a:prstGeom>
          <a:noFill/>
          <a:ln>
            <a:solidFill>
              <a:schemeClr val="bg2"/>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571480"/>
            <a:ext cx="8429684" cy="2308324"/>
          </a:xfrm>
          <a:prstGeom prst="rect">
            <a:avLst/>
          </a:prstGeom>
        </p:spPr>
        <p:txBody>
          <a:bodyPr wrap="square">
            <a:spAutoFit/>
          </a:bodyPr>
          <a:lstStyle/>
          <a:p>
            <a:r>
              <a:rPr lang="ru-RU" sz="3600" dirty="0" smtClean="0"/>
              <a:t>Например, если надавить пальцами на лас­тик, то он сожмется, изменит свою форму.</a:t>
            </a:r>
            <a:r>
              <a:rPr lang="ru-RU" sz="3600" b="1" dirty="0" smtClean="0"/>
              <a:t> </a:t>
            </a:r>
            <a:r>
              <a:rPr lang="ru-RU" sz="3600" dirty="0" smtClean="0"/>
              <a:t>В таких случаях говорят, что тело </a:t>
            </a:r>
            <a:r>
              <a:rPr lang="ru-RU" sz="3600" i="1" dirty="0" smtClean="0"/>
              <a:t>деформируется.</a:t>
            </a:r>
            <a:r>
              <a:rPr lang="ru-RU" sz="3600" dirty="0" smtClean="0"/>
              <a:t> </a:t>
            </a:r>
            <a:endParaRPr lang="ru-RU" sz="3600" dirty="0"/>
          </a:p>
        </p:txBody>
      </p:sp>
      <p:pic>
        <p:nvPicPr>
          <p:cNvPr id="3" name="Рисунок 2"/>
          <p:cNvPicPr/>
          <p:nvPr/>
        </p:nvPicPr>
        <p:blipFill>
          <a:blip r:embed="rId2" cstate="print"/>
          <a:srcRect/>
          <a:stretch>
            <a:fillRect/>
          </a:stretch>
        </p:blipFill>
        <p:spPr bwMode="auto">
          <a:xfrm>
            <a:off x="3214678" y="3143248"/>
            <a:ext cx="2928958" cy="2000264"/>
          </a:xfrm>
          <a:prstGeom prst="rect">
            <a:avLst/>
          </a:prstGeom>
          <a:noFill/>
          <a:ln w="9525">
            <a:noFill/>
            <a:miter lim="800000"/>
            <a:headEnd/>
            <a:tailEnd/>
          </a:ln>
        </p:spPr>
      </p:pic>
      <p:sp>
        <p:nvSpPr>
          <p:cNvPr id="54273" name="Rectangle 1"/>
          <p:cNvSpPr>
            <a:spLocks noChangeArrowheads="1"/>
          </p:cNvSpPr>
          <p:nvPr/>
        </p:nvSpPr>
        <p:spPr bwMode="auto">
          <a:xfrm>
            <a:off x="1528441" y="5313804"/>
            <a:ext cx="6087116"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4765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Деформацией называется </a:t>
            </a:r>
          </a:p>
          <a:p>
            <a:pPr marL="0" marR="0" lvl="0" indent="247650" algn="just"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любое изменение формы и размера тела.</a:t>
            </a:r>
            <a:endParaRPr kumimoji="0" lang="ru-RU" sz="24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214282" y="905374"/>
            <a:ext cx="87154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рисунке изображен </a:t>
            </a:r>
            <a:r>
              <a:rPr kumimoji="0" lang="ru-RU" sz="2400" b="1" i="1" u="none" strike="noStrike" cap="none" normalizeH="0" baseline="0" dirty="0" smtClean="0">
                <a:ln>
                  <a:noFill/>
                </a:ln>
                <a:solidFill>
                  <a:srgbClr val="FF0066"/>
                </a:solidFill>
                <a:effectLst/>
                <a:latin typeface="Times New Roman" pitchFamily="18" charset="0"/>
                <a:ea typeface="Times New Roman" pitchFamily="18" charset="0"/>
                <a:cs typeface="Times New Roman" pitchFamily="18" charset="0"/>
              </a:rPr>
              <a:t>динамометр</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прибор для измерения сил (греч. «</a:t>
            </a:r>
            <a:r>
              <a:rPr kumimoji="0" lang="ru-RU"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динамис</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сила). Основные его части - упругая пружина со стрелкой, движущейся по шкале. Единица силы называется 1 </a:t>
            </a:r>
            <a:r>
              <a:rPr kumimoji="0" lang="ru-RU" sz="2400" b="1" i="1" u="none" strike="noStrike" cap="none" normalizeH="0" baseline="0" dirty="0" smtClean="0">
                <a:ln>
                  <a:noFill/>
                </a:ln>
                <a:solidFill>
                  <a:srgbClr val="FF0066"/>
                </a:solidFill>
                <a:effectLst/>
                <a:latin typeface="Times New Roman" pitchFamily="18" charset="0"/>
                <a:ea typeface="Times New Roman" pitchFamily="18" charset="0"/>
                <a:cs typeface="Times New Roman" pitchFamily="18" charset="0"/>
              </a:rPr>
              <a:t>ньютон</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(обозначение: 1 Н). Это приблизительно такая сила, с которой Земля притягивает гирьку массой 102 г.</a:t>
            </a:r>
            <a:endParaRPr kumimoji="0" lang="ru-RU"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физике единицы величин выбирают не случайным образом, а так, чтобы они были согласованы с уже выбранными ранее единицами. Как же выбрали единицу силы - 1 ньютон?</a:t>
            </a:r>
            <a:endParaRPr kumimoji="0" lang="ru-RU" sz="2400" b="0" i="0" u="none" strike="noStrike" cap="none" normalizeH="0" baseline="0" dirty="0" smtClean="0">
              <a:ln>
                <a:noFill/>
              </a:ln>
              <a:solidFill>
                <a:schemeClr val="tx1"/>
              </a:solidFill>
              <a:effectLst/>
              <a:latin typeface="Arial" pitchFamily="34" charset="0"/>
            </a:endParaRPr>
          </a:p>
        </p:txBody>
      </p:sp>
      <p:pic>
        <p:nvPicPr>
          <p:cNvPr id="16386" name="Picture 2"/>
          <p:cNvPicPr>
            <a:picLocks noChangeAspect="1" noChangeArrowheads="1"/>
          </p:cNvPicPr>
          <p:nvPr/>
        </p:nvPicPr>
        <p:blipFill>
          <a:blip r:embed="rId2" cstate="print"/>
          <a:srcRect/>
          <a:stretch>
            <a:fillRect/>
          </a:stretch>
        </p:blipFill>
        <p:spPr bwMode="auto">
          <a:xfrm>
            <a:off x="214282" y="3929066"/>
            <a:ext cx="8603492" cy="2357454"/>
          </a:xfrm>
          <a:prstGeom prst="rect">
            <a:avLst/>
          </a:prstGeom>
          <a:noFill/>
          <a:ln w="9525">
            <a:noFill/>
            <a:miter lim="800000"/>
            <a:headEnd/>
            <a:tailEnd/>
          </a:ln>
        </p:spPr>
      </p:pic>
      <p:sp>
        <p:nvSpPr>
          <p:cNvPr id="5" name="Прямоугольник 4"/>
          <p:cNvSpPr/>
          <p:nvPr/>
        </p:nvSpPr>
        <p:spPr>
          <a:xfrm>
            <a:off x="2428860" y="142852"/>
            <a:ext cx="4230582" cy="923330"/>
          </a:xfrm>
          <a:prstGeom prst="rect">
            <a:avLst/>
          </a:prstGeom>
          <a:noFill/>
        </p:spPr>
        <p:txBody>
          <a:bodyPr wrap="none" lIns="91440" tIns="45720" rIns="91440" bIns="45720">
            <a:spAutoFit/>
          </a:bodyPr>
          <a:lstStyle/>
          <a:p>
            <a:pPr algn="ctr"/>
            <a:r>
              <a:rPr lang="ru-RU"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Динамометр</a:t>
            </a:r>
            <a:endParaRPr lang="ru-RU"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428596" y="161346"/>
            <a:ext cx="835824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Оказывается, что если на покоящееся тело начнет действовать сила, то это тело будет двигаться равномерно ускоренно. Это значит, что за равные промежутки времени скорость тела будет возрастать на равные величины. Зная эту особенность движения тел,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силой в 1 ньютон назвали такую силу, которая, будучи приложенной к покоящемуся телу массой 1 кг, будет ежесекундно увеличивать его скорость на 1 м/с.</a:t>
            </a:r>
            <a:endParaRPr kumimoji="0" lang="ru-RU" sz="2400" b="1" i="1" u="none" strike="noStrike" cap="none" normalizeH="0" baseline="0" dirty="0" smtClean="0">
              <a:ln>
                <a:noFill/>
              </a:ln>
              <a:solidFill>
                <a:srgbClr val="FF0000"/>
              </a:solidFill>
              <a:effectLst/>
              <a:latin typeface="Arial" pitchFamily="34" charset="0"/>
            </a:endParaRPr>
          </a:p>
        </p:txBody>
      </p:sp>
      <p:pic>
        <p:nvPicPr>
          <p:cNvPr id="3" name="Picture 16" descr="сила уп2"/>
          <p:cNvPicPr>
            <a:picLocks noChangeAspect="1" noChangeArrowheads="1"/>
          </p:cNvPicPr>
          <p:nvPr/>
        </p:nvPicPr>
        <p:blipFill>
          <a:blip r:embed="rId2" cstate="print"/>
          <a:srcRect/>
          <a:stretch>
            <a:fillRect/>
          </a:stretch>
        </p:blipFill>
        <p:spPr bwMode="auto">
          <a:xfrm>
            <a:off x="571472" y="3429000"/>
            <a:ext cx="3224712" cy="2643206"/>
          </a:xfrm>
          <a:prstGeom prst="rect">
            <a:avLst/>
          </a:prstGeom>
          <a:noFill/>
          <a:ln w="9525">
            <a:solidFill>
              <a:schemeClr val="bg2"/>
            </a:solidFill>
            <a:miter lim="800000"/>
            <a:headEnd/>
            <a:tailEnd/>
          </a:ln>
        </p:spPr>
      </p:pic>
      <p:pic>
        <p:nvPicPr>
          <p:cNvPr id="5" name="Picture 14" descr="1d38_03_03"/>
          <p:cNvPicPr>
            <a:picLocks noChangeAspect="1" noChangeArrowheads="1"/>
          </p:cNvPicPr>
          <p:nvPr/>
        </p:nvPicPr>
        <p:blipFill>
          <a:blip r:embed="rId3" cstate="print"/>
          <a:srcRect/>
          <a:stretch>
            <a:fillRect/>
          </a:stretch>
        </p:blipFill>
        <p:spPr bwMode="auto">
          <a:xfrm>
            <a:off x="4500561" y="3357562"/>
            <a:ext cx="3665205" cy="2714644"/>
          </a:xfrm>
          <a:prstGeom prst="rect">
            <a:avLst/>
          </a:prstGeom>
          <a:noFill/>
          <a:ln w="9525">
            <a:solidFill>
              <a:schemeClr val="bg2"/>
            </a:solid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142844" y="357166"/>
            <a:ext cx="900115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рисунках и чертежах силу изображают в виде стрелки. Ее направление символизирует направление действия силы, а длина - числовое значение силы. Стрелку, изображающую силу на чертеже, называют </a:t>
            </a:r>
            <a:r>
              <a:rPr kumimoji="0" lang="ru-RU" sz="2400" b="1" i="1"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вектором</a:t>
            </a:r>
            <a:r>
              <a:rPr kumimoji="0" lang="ru-RU"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этой силы. Например, вектор силы, с которой мальчик поддерживает книги, направлен вверх, а вектор силы, с которой крючок тянет упирающегося ослика, направлен влево.</a:t>
            </a:r>
            <a:endParaRPr kumimoji="0" lang="ru-RU" sz="2400" b="0" i="0" u="none" strike="noStrike" cap="none" normalizeH="0" baseline="0" dirty="0" smtClean="0">
              <a:ln>
                <a:noFill/>
              </a:ln>
              <a:solidFill>
                <a:schemeClr val="tx1"/>
              </a:solidFill>
              <a:effectLst/>
              <a:latin typeface="Arial" pitchFamily="34" charset="0"/>
            </a:endParaRPr>
          </a:p>
        </p:txBody>
      </p:sp>
      <p:pic>
        <p:nvPicPr>
          <p:cNvPr id="3" name="Picture 2"/>
          <p:cNvPicPr>
            <a:picLocks noChangeAspect="1" noChangeArrowheads="1"/>
          </p:cNvPicPr>
          <p:nvPr/>
        </p:nvPicPr>
        <p:blipFill>
          <a:blip r:embed="rId2" cstate="print"/>
          <a:srcRect/>
          <a:stretch>
            <a:fillRect/>
          </a:stretch>
        </p:blipFill>
        <p:spPr bwMode="auto">
          <a:xfrm>
            <a:off x="714348" y="3429000"/>
            <a:ext cx="2143140" cy="2581892"/>
          </a:xfrm>
          <a:prstGeom prst="rect">
            <a:avLst/>
          </a:prstGeom>
          <a:noFill/>
          <a:ln w="9525">
            <a:noFill/>
            <a:miter lim="800000"/>
            <a:headEnd/>
            <a:tailEnd/>
          </a:ln>
        </p:spPr>
      </p:pic>
      <p:pic>
        <p:nvPicPr>
          <p:cNvPr id="18434" name="Picture 2"/>
          <p:cNvPicPr>
            <a:picLocks noChangeAspect="1" noChangeArrowheads="1"/>
          </p:cNvPicPr>
          <p:nvPr/>
        </p:nvPicPr>
        <p:blipFill>
          <a:blip r:embed="rId3" cstate="print"/>
          <a:srcRect/>
          <a:stretch>
            <a:fillRect/>
          </a:stretch>
        </p:blipFill>
        <p:spPr bwMode="auto">
          <a:xfrm>
            <a:off x="3714744" y="3929066"/>
            <a:ext cx="5214238" cy="14287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207</TotalTime>
  <Words>1188</Words>
  <Application>Microsoft Office PowerPoint</Application>
  <PresentationFormat>Экран (4:3)</PresentationFormat>
  <Paragraphs>54</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Слайд 1</vt:lpstr>
      <vt:lpstr>Слайд 2</vt:lpstr>
      <vt:lpstr>Слайд 3</vt:lpstr>
      <vt:lpstr>Гамак под медведем растянут сильнее, чем под бабочкой. Следовательно, медведь давит на гамак с большей силой </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Силы в природе </dc:title>
  <cp:lastModifiedBy>UserXP</cp:lastModifiedBy>
  <cp:revision>25</cp:revision>
  <dcterms:modified xsi:type="dcterms:W3CDTF">2011-01-07T17:22:43Z</dcterms:modified>
</cp:coreProperties>
</file>