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332656"/>
            <a:ext cx="34884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aramond" panose="02020404030301010803" pitchFamily="18" charset="0"/>
                <a:cs typeface="MoolBoran" panose="020B0100010101010101" pitchFamily="34" charset="0"/>
              </a:rPr>
              <a:t>Республика Крым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2942" y="1700808"/>
            <a:ext cx="27327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aramond" panose="02020404030301010803" pitchFamily="18" charset="0"/>
              </a:rPr>
              <a:t>В</a:t>
            </a:r>
            <a:r>
              <a:rPr lang="ru-RU" sz="2000" dirty="0" smtClean="0">
                <a:latin typeface="Garamond" panose="02020404030301010803" pitchFamily="18" charset="0"/>
              </a:rPr>
              <a:t> </a:t>
            </a:r>
            <a:r>
              <a:rPr lang="ru-RU" sz="2000" dirty="0">
                <a:latin typeface="Garamond" panose="02020404030301010803" pitchFamily="18" charset="0"/>
              </a:rPr>
              <a:t>червленом варяжском щите </a:t>
            </a:r>
            <a:r>
              <a:rPr lang="ru-RU" sz="2000" dirty="0" smtClean="0">
                <a:latin typeface="Garamond" panose="02020404030301010803" pitchFamily="18" charset="0"/>
              </a:rPr>
              <a:t>обращенный вправо серебряный грифон, </a:t>
            </a:r>
            <a:r>
              <a:rPr lang="ru-RU" sz="2000" dirty="0" err="1" smtClean="0">
                <a:latin typeface="Garamond" panose="02020404030301010803" pitchFamily="18" charset="0"/>
              </a:rPr>
              <a:t>држащий</a:t>
            </a:r>
            <a:r>
              <a:rPr lang="ru-RU" sz="2000" dirty="0" smtClean="0">
                <a:latin typeface="Garamond" panose="02020404030301010803" pitchFamily="18" charset="0"/>
              </a:rPr>
              <a:t> </a:t>
            </a:r>
            <a:r>
              <a:rPr lang="ru-RU" sz="2000" dirty="0">
                <a:latin typeface="Garamond" panose="02020404030301010803" pitchFamily="18" charset="0"/>
              </a:rPr>
              <a:t>в </a:t>
            </a:r>
            <a:r>
              <a:rPr lang="ru-RU" sz="2000" dirty="0" smtClean="0">
                <a:latin typeface="Garamond" panose="02020404030301010803" pitchFamily="18" charset="0"/>
              </a:rPr>
              <a:t>правой лапе </a:t>
            </a:r>
            <a:r>
              <a:rPr lang="ru-RU" sz="2000" dirty="0">
                <a:latin typeface="Garamond" panose="02020404030301010803" pitchFamily="18" charset="0"/>
              </a:rPr>
              <a:t>раскрытую </a:t>
            </a:r>
            <a:r>
              <a:rPr lang="ru-RU" sz="2000" dirty="0" smtClean="0">
                <a:latin typeface="Garamond" panose="02020404030301010803" pitchFamily="18" charset="0"/>
              </a:rPr>
              <a:t>серебряную раковину с </a:t>
            </a:r>
            <a:r>
              <a:rPr lang="ru-RU" sz="2000" dirty="0">
                <a:latin typeface="Garamond" panose="02020404030301010803" pitchFamily="18" charset="0"/>
              </a:rPr>
              <a:t>голубой жемчужиной. Щит увенчан </a:t>
            </a:r>
            <a:r>
              <a:rPr lang="ru-RU" sz="2000" dirty="0" smtClean="0">
                <a:latin typeface="Garamond" panose="02020404030301010803" pitchFamily="18" charset="0"/>
              </a:rPr>
              <a:t>восходящим солнцем </a:t>
            </a:r>
            <a:r>
              <a:rPr lang="ru-RU" sz="2000" dirty="0">
                <a:latin typeface="Garamond" panose="02020404030301010803" pitchFamily="18" charset="0"/>
              </a:rPr>
              <a:t>и окружен двумя белыми колоннами, </a:t>
            </a:r>
            <a:r>
              <a:rPr lang="ru-RU" sz="2000" dirty="0" smtClean="0">
                <a:latin typeface="Garamond" panose="02020404030301010803" pitchFamily="18" charset="0"/>
              </a:rPr>
              <a:t>соединенными </a:t>
            </a:r>
            <a:r>
              <a:rPr lang="ru-RU" sz="2000" dirty="0">
                <a:latin typeface="Garamond" panose="02020404030301010803" pitchFamily="18" charset="0"/>
              </a:rPr>
              <a:t>сине-бело-красной лентой </a:t>
            </a:r>
            <a:r>
              <a:rPr lang="ru-RU" sz="2000" dirty="0" smtClean="0">
                <a:latin typeface="Garamond" panose="02020404030301010803" pitchFamily="18" charset="0"/>
              </a:rPr>
              <a:t>с девизом</a:t>
            </a:r>
            <a:r>
              <a:rPr lang="ru-RU" sz="2000" dirty="0">
                <a:latin typeface="Garamond" panose="02020404030301010803" pitchFamily="18" charset="0"/>
              </a:rPr>
              <a:t>: "Процветание в единстве".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1713640"/>
            <a:ext cx="2664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aramond" panose="02020404030301010803" pitchFamily="18" charset="0"/>
              </a:rPr>
              <a:t>Грифон, как один из символов античного Херсонеса, на месте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которого </a:t>
            </a:r>
            <a:r>
              <a:rPr lang="ru-RU" sz="2000" dirty="0">
                <a:latin typeface="Garamond" panose="02020404030301010803" pitchFamily="18" charset="0"/>
              </a:rPr>
              <a:t>возведен Севастополь, с древнейших времен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считается </a:t>
            </a:r>
            <a:r>
              <a:rPr lang="ru-RU" sz="2000" dirty="0">
                <a:latin typeface="Garamond" panose="02020404030301010803" pitchFamily="18" charset="0"/>
              </a:rPr>
              <a:t>символом оберега и в этом качестве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символизирует </a:t>
            </a:r>
            <a:r>
              <a:rPr lang="ru-RU" sz="2000" dirty="0">
                <a:latin typeface="Garamond" panose="02020404030301010803" pitchFamily="18" charset="0"/>
              </a:rPr>
              <a:t>город, одна из главных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задач </a:t>
            </a:r>
            <a:r>
              <a:rPr lang="ru-RU" sz="2000" dirty="0">
                <a:latin typeface="Garamond" panose="02020404030301010803" pitchFamily="18" charset="0"/>
              </a:rPr>
              <a:t>которого – охранять рубежи страны.</a:t>
            </a:r>
          </a:p>
        </p:txBody>
      </p:sp>
      <p:pic>
        <p:nvPicPr>
          <p:cNvPr id="2" name="Picture 2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1427163"/>
            <a:ext cx="3516313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4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0204" y="1484784"/>
            <a:ext cx="39036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err="1" smtClean="0">
                <a:latin typeface="Garamond" panose="02020404030301010803" pitchFamily="18" charset="0"/>
              </a:rPr>
              <a:t>Воронцовский</a:t>
            </a:r>
            <a:r>
              <a:rPr lang="ru-RU" sz="2000" dirty="0" smtClean="0">
                <a:latin typeface="Garamond" panose="02020404030301010803" pitchFamily="18" charset="0"/>
              </a:rPr>
              <a:t> дворец в Алупке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Дворец в Ливадии – владение </a:t>
            </a:r>
          </a:p>
          <a:p>
            <a:r>
              <a:rPr lang="ru-RU" sz="2000" dirty="0" smtClean="0">
                <a:latin typeface="Garamond" panose="02020404030301010803" pitchFamily="18" charset="0"/>
              </a:rPr>
              <a:t>императорской семьи Романовых</a:t>
            </a:r>
          </a:p>
          <a:p>
            <a:r>
              <a:rPr lang="ru-RU" sz="2000" dirty="0" smtClean="0">
                <a:latin typeface="Garamond" panose="02020404030301010803" pitchFamily="18" charset="0"/>
              </a:rPr>
              <a:t>3. Дворик в </a:t>
            </a:r>
            <a:r>
              <a:rPr lang="ru-RU" sz="2000" dirty="0" err="1" smtClean="0">
                <a:latin typeface="Garamond" panose="02020404030301010803" pitchFamily="18" charset="0"/>
              </a:rPr>
              <a:t>Ливадийском</a:t>
            </a:r>
            <a:r>
              <a:rPr lang="ru-RU" sz="2000" dirty="0" smtClean="0">
                <a:latin typeface="Garamond" panose="02020404030301010803" pitchFamily="18" charset="0"/>
              </a:rPr>
              <a:t> дворце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9218" name="Picture 2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8" y="241944"/>
            <a:ext cx="4754563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2" y="3714800"/>
            <a:ext cx="4672013" cy="311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Наталия\Pictures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59" y="3212976"/>
            <a:ext cx="4200525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0204" y="332656"/>
            <a:ext cx="4053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стал любимым местом отдыха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мператорской семьи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4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88640"/>
            <a:ext cx="4427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Дворец Александра </a:t>
            </a:r>
            <a:r>
              <a:rPr lang="en-US" sz="2000" dirty="0" smtClean="0">
                <a:latin typeface="Garamond" panose="02020404030301010803" pitchFamily="18" charset="0"/>
              </a:rPr>
              <a:t>III</a:t>
            </a:r>
            <a:r>
              <a:rPr lang="ru-RU" sz="2000" dirty="0" smtClean="0">
                <a:latin typeface="Garamond" panose="02020404030301010803" pitchFamily="18" charset="0"/>
              </a:rPr>
              <a:t> в  Массандре</a:t>
            </a:r>
          </a:p>
          <a:p>
            <a:r>
              <a:rPr lang="ru-RU" sz="2000" dirty="0" smtClean="0">
                <a:latin typeface="Garamond" panose="02020404030301010803" pitchFamily="18" charset="0"/>
              </a:rPr>
              <a:t>2. Дворец </a:t>
            </a:r>
            <a:r>
              <a:rPr lang="ru-RU" sz="2000" dirty="0" err="1" smtClean="0">
                <a:latin typeface="Garamond" panose="02020404030301010803" pitchFamily="18" charset="0"/>
              </a:rPr>
              <a:t>Кичкине</a:t>
            </a:r>
            <a:r>
              <a:rPr lang="ru-RU" sz="2000" dirty="0" smtClean="0">
                <a:latin typeface="Garamond" panose="02020404030301010803" pitchFamily="18" charset="0"/>
              </a:rPr>
              <a:t> Великого князя Дмитрия Константиновича</a:t>
            </a:r>
          </a:p>
          <a:p>
            <a:r>
              <a:rPr lang="ru-RU" sz="2000" dirty="0" smtClean="0">
                <a:latin typeface="Garamond" panose="02020404030301010803" pitchFamily="18" charset="0"/>
              </a:rPr>
              <a:t>3. Ласточкино гнездо на мысе Ай-</a:t>
            </a:r>
            <a:r>
              <a:rPr lang="ru-RU" sz="2000" dirty="0" err="1" smtClean="0">
                <a:latin typeface="Garamond" panose="02020404030301010803" pitchFamily="18" charset="0"/>
              </a:rPr>
              <a:t>Тодор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11273" name="Picture 9" descr="D:\Наташа\География\Уроки  9 класс\Республика Крым\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67853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9" y="222831"/>
            <a:ext cx="4244975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Наталия\Pictures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537974"/>
            <a:ext cx="4391025" cy="3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8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4612" y="1296796"/>
            <a:ext cx="3902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Сапун гора, Севастополь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Аджимушкайские каменоломни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Памятник в Феодосии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9871" y="443568"/>
            <a:ext cx="341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оборона Севастополя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5" y="326664"/>
            <a:ext cx="5105400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5" y="3606496"/>
            <a:ext cx="4618515" cy="306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Наталия\Pictures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76" y="3606496"/>
            <a:ext cx="40417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4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Наташа\География\Уроки  9 класс\Республика Крым\ландш карт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460"/>
            <a:ext cx="8856984" cy="633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334" y="158286"/>
            <a:ext cx="40190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ru-RU" dirty="0" smtClean="0">
                <a:latin typeface="Garamond" panose="02020404030301010803" pitchFamily="18" charset="0"/>
              </a:rPr>
              <a:t>Лесное среднегорье</a:t>
            </a:r>
          </a:p>
          <a:p>
            <a:pPr marL="400050" indent="-400050">
              <a:buAutoNum type="romanUcPeriod"/>
            </a:pPr>
            <a:r>
              <a:rPr lang="ru-RU" dirty="0" err="1" smtClean="0">
                <a:latin typeface="Garamond" panose="02020404030301010803" pitchFamily="18" charset="0"/>
              </a:rPr>
              <a:t>Лесо-шибляковое</a:t>
            </a:r>
            <a:r>
              <a:rPr lang="ru-RU" dirty="0" smtClean="0">
                <a:latin typeface="Garamond" panose="02020404030301010803" pitchFamily="18" charset="0"/>
              </a:rPr>
              <a:t> средиземноморье</a:t>
            </a:r>
          </a:p>
          <a:p>
            <a:pPr marL="400050" indent="-400050">
              <a:buAutoNum type="romanUcPeriod"/>
            </a:pPr>
            <a:r>
              <a:rPr lang="ru-RU" dirty="0" smtClean="0">
                <a:latin typeface="Garamond" panose="02020404030301010803" pitchFamily="18" charset="0"/>
              </a:rPr>
              <a:t>Лесостепное предгорье</a:t>
            </a:r>
          </a:p>
          <a:p>
            <a:pPr marL="400050" indent="-400050">
              <a:buAutoNum type="romanUcPeriod"/>
            </a:pPr>
            <a:r>
              <a:rPr lang="ru-RU" dirty="0" smtClean="0">
                <a:latin typeface="Garamond" panose="02020404030301010803" pitchFamily="18" charset="0"/>
              </a:rPr>
              <a:t>Керченское степное </a:t>
            </a:r>
            <a:r>
              <a:rPr lang="ru-RU" dirty="0" err="1" smtClean="0">
                <a:latin typeface="Garamond" panose="02020404030301010803" pitchFamily="18" charset="0"/>
              </a:rPr>
              <a:t>холмогорье</a:t>
            </a:r>
            <a:endParaRPr lang="ru-RU" dirty="0" smtClean="0">
              <a:latin typeface="Garamond" panose="02020404030301010803" pitchFamily="18" charset="0"/>
            </a:endParaRPr>
          </a:p>
          <a:p>
            <a:pPr marL="400050" indent="-400050">
              <a:buAutoNum type="romanUcPeriod"/>
            </a:pPr>
            <a:r>
              <a:rPr lang="ru-RU" dirty="0" smtClean="0">
                <a:latin typeface="Garamond" panose="02020404030301010803" pitchFamily="18" charset="0"/>
              </a:rPr>
              <a:t>Равнинно-степной Крым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63460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Природа Крыма</a:t>
            </a:r>
            <a:endParaRPr lang="ru-RU" sz="24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3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1742" y="286165"/>
            <a:ext cx="2514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Ай-</a:t>
            </a:r>
            <a:r>
              <a:rPr lang="ru-RU" dirty="0" err="1" smtClean="0"/>
              <a:t>Петринская</a:t>
            </a:r>
            <a:r>
              <a:rPr lang="ru-RU" dirty="0" smtClean="0"/>
              <a:t> яйла</a:t>
            </a:r>
          </a:p>
          <a:p>
            <a:r>
              <a:rPr lang="ru-RU" dirty="0" smtClean="0"/>
              <a:t>2.  </a:t>
            </a:r>
            <a:r>
              <a:rPr lang="ru-RU" dirty="0" smtClean="0"/>
              <a:t> </a:t>
            </a:r>
            <a:r>
              <a:rPr lang="ru-RU" dirty="0" smtClean="0"/>
              <a:t>Ай-Петри, 1234 м</a:t>
            </a:r>
          </a:p>
          <a:p>
            <a:r>
              <a:rPr lang="ru-RU" dirty="0" smtClean="0"/>
              <a:t>3.   Роман-Кош</a:t>
            </a:r>
            <a:r>
              <a:rPr lang="ru-RU" dirty="0" smtClean="0"/>
              <a:t>, 1545 м</a:t>
            </a:r>
            <a:endParaRPr lang="ru-RU" dirty="0"/>
          </a:p>
        </p:txBody>
      </p:sp>
      <p:pic>
        <p:nvPicPr>
          <p:cNvPr id="12290" name="Picture 2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5" y="115388"/>
            <a:ext cx="4188152" cy="31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5" y="3461418"/>
            <a:ext cx="4271963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Наталия\Pictures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02" y="1683819"/>
            <a:ext cx="4416425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7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0698" y="482188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Аю-Даг (Медведь-гор)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Кара-Даг – потухший вулкан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err="1" smtClean="0">
                <a:latin typeface="Garamond" panose="02020404030301010803" pitchFamily="18" charset="0"/>
              </a:rPr>
              <a:t>Демерджи</a:t>
            </a:r>
            <a:r>
              <a:rPr lang="ru-RU" sz="2000" dirty="0" smtClean="0">
                <a:latin typeface="Garamond" panose="02020404030301010803" pitchFamily="18" charset="0"/>
              </a:rPr>
              <a:t> (Долина Приведений)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13314" name="Picture 2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2" y="241157"/>
            <a:ext cx="4753138" cy="297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3" y="3735416"/>
            <a:ext cx="38957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Наталия\Pictures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67" y="3249607"/>
            <a:ext cx="4665663" cy="33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4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1400343"/>
            <a:ext cx="3114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Массив </a:t>
            </a:r>
            <a:r>
              <a:rPr lang="ru-RU" sz="2000" dirty="0" err="1" smtClean="0">
                <a:latin typeface="Garamond" panose="02020404030301010803" pitchFamily="18" charset="0"/>
              </a:rPr>
              <a:t>Чатыр-Дага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В Мраморной пещере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Вход в Красную пещеру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14338" name="Picture 2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5" y="387350"/>
            <a:ext cx="4565650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5" y="3696116"/>
            <a:ext cx="4341813" cy="29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Наталия\Pictures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55" y="3696116"/>
            <a:ext cx="4421187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03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692696"/>
            <a:ext cx="35076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Большой Крымский каньон</a:t>
            </a:r>
          </a:p>
          <a:p>
            <a:pPr marL="342900" indent="-342900">
              <a:buAutoNum type="arabicPeriod"/>
            </a:pPr>
            <a:r>
              <a:rPr lang="ru-RU" sz="2000" dirty="0" err="1" smtClean="0">
                <a:latin typeface="Garamond" panose="02020404030301010803" pitchFamily="18" charset="0"/>
              </a:rPr>
              <a:t>Долгоруковская</a:t>
            </a:r>
            <a:r>
              <a:rPr lang="ru-RU" sz="2000" dirty="0" smtClean="0">
                <a:latin typeface="Garamond" panose="02020404030301010803" pitchFamily="18" charset="0"/>
              </a:rPr>
              <a:t> </a:t>
            </a:r>
            <a:r>
              <a:rPr lang="ru-RU" sz="2000" dirty="0" smtClean="0">
                <a:latin typeface="Garamond" panose="02020404030301010803" pitchFamily="18" charset="0"/>
              </a:rPr>
              <a:t>яйла весной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Водопад </a:t>
            </a:r>
            <a:r>
              <a:rPr lang="ru-RU" sz="2000" dirty="0" err="1" smtClean="0">
                <a:latin typeface="Garamond" panose="02020404030301010803" pitchFamily="18" charset="0"/>
              </a:rPr>
              <a:t>Учан</a:t>
            </a:r>
            <a:r>
              <a:rPr lang="ru-RU" sz="2000" dirty="0" smtClean="0">
                <a:latin typeface="Garamond" panose="02020404030301010803" pitchFamily="18" charset="0"/>
              </a:rPr>
              <a:t>-су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15362" name="Picture 2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2" y="216109"/>
            <a:ext cx="4491037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0" y="3458459"/>
            <a:ext cx="4427519" cy="3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Наталия\Pictures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067944" cy="27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75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3237" y="908720"/>
            <a:ext cx="2773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Экономика Крыма</a:t>
            </a:r>
            <a:endParaRPr lang="ru-RU" sz="24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1700808"/>
            <a:ext cx="4045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Выращивание эфиромасличных</a:t>
            </a:r>
          </a:p>
          <a:p>
            <a:r>
              <a:rPr lang="ru-RU" sz="2000" dirty="0">
                <a:latin typeface="Garamond" panose="02020404030301010803" pitchFamily="18" charset="0"/>
              </a:rPr>
              <a:t>к</a:t>
            </a:r>
            <a:r>
              <a:rPr lang="ru-RU" sz="2000" dirty="0" smtClean="0">
                <a:latin typeface="Garamond" panose="02020404030301010803" pitchFamily="18" charset="0"/>
              </a:rPr>
              <a:t>ультур</a:t>
            </a:r>
          </a:p>
          <a:p>
            <a:r>
              <a:rPr lang="ru-RU" sz="2000" dirty="0" smtClean="0">
                <a:latin typeface="Garamond" panose="02020404030301010803" pitchFamily="18" charset="0"/>
              </a:rPr>
              <a:t>2. Производство винограда</a:t>
            </a:r>
          </a:p>
          <a:p>
            <a:r>
              <a:rPr lang="ru-RU" sz="2000" dirty="0" smtClean="0">
                <a:latin typeface="Garamond" panose="02020404030301010803" pitchFamily="18" charset="0"/>
              </a:rPr>
              <a:t>3. Выращивание персиков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17411" name="Picture 3" descr="D:\Наташа\География\Уроки  9 класс\Республика Крым\виноградн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7" y="3586553"/>
            <a:ext cx="4442247" cy="29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6" y="404664"/>
            <a:ext cx="4440237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Наталия\Pictures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06" y="3573016"/>
            <a:ext cx="4464050" cy="29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70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29425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Garamond" panose="02020404030301010803" pitchFamily="18" charset="0"/>
              </a:rPr>
              <a:t>Энергетика</a:t>
            </a:r>
          </a:p>
          <a:p>
            <a:r>
              <a:rPr lang="ru-RU" sz="2000" dirty="0" err="1" smtClean="0">
                <a:latin typeface="Garamond" panose="02020404030301010803" pitchFamily="18" charset="0"/>
              </a:rPr>
              <a:t>Ветровыйе</a:t>
            </a:r>
            <a:r>
              <a:rPr lang="ru-RU" sz="2000" dirty="0" smtClean="0">
                <a:latin typeface="Garamond" panose="02020404030301010803" pitchFamily="18" charset="0"/>
              </a:rPr>
              <a:t>,  солнечные и тепловые ЭС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Добывающая промышленность</a:t>
            </a:r>
          </a:p>
          <a:p>
            <a:r>
              <a:rPr lang="ru-RU" sz="2000" dirty="0" smtClean="0">
                <a:latin typeface="Garamond" panose="02020404030301010803" pitchFamily="18" charset="0"/>
              </a:rPr>
              <a:t>Нефть, газ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Химическая промышленность </a:t>
            </a:r>
            <a:r>
              <a:rPr lang="ru-RU" sz="2000" dirty="0" smtClean="0">
                <a:latin typeface="Garamond" panose="02020404030301010803" pitchFamily="18" charset="0"/>
              </a:rPr>
              <a:t>(Красноперекопск, Армянск, Саки)</a:t>
            </a:r>
          </a:p>
          <a:p>
            <a:r>
              <a:rPr lang="ru-RU" sz="2000" dirty="0" smtClean="0">
                <a:latin typeface="Garamond" panose="02020404030301010803" pitchFamily="18" charset="0"/>
              </a:rPr>
              <a:t>Основана на запасах соли в крупных соляных озёрах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Черная металлургия </a:t>
            </a:r>
            <a:r>
              <a:rPr lang="ru-RU" sz="2000" dirty="0" smtClean="0">
                <a:latin typeface="Garamond" panose="02020404030301010803" pitchFamily="18" charset="0"/>
              </a:rPr>
              <a:t>(Камыш-Бурун, Керчь)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Судостроение </a:t>
            </a:r>
            <a:r>
              <a:rPr lang="ru-RU" sz="2000" dirty="0" smtClean="0">
                <a:latin typeface="Garamond" panose="02020404030301010803" pitchFamily="18" charset="0"/>
              </a:rPr>
              <a:t>(Керчь, Феодосия, Севастополь</a:t>
            </a:r>
            <a:r>
              <a:rPr lang="ru-RU" sz="2000" b="1" dirty="0" smtClean="0">
                <a:latin typeface="Garamond" panose="02020404030301010803" pitchFamily="18" charset="0"/>
              </a:rPr>
              <a:t>)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Приборостроение </a:t>
            </a:r>
            <a:r>
              <a:rPr lang="ru-RU" sz="2000" dirty="0" smtClean="0">
                <a:latin typeface="Garamond" panose="02020404030301010803" pitchFamily="18" charset="0"/>
              </a:rPr>
              <a:t>(Симферополь, Севастополь)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Виноделие</a:t>
            </a:r>
            <a:r>
              <a:rPr lang="ru-RU" sz="2000" dirty="0" smtClean="0">
                <a:latin typeface="Garamond" panose="02020404030301010803" pitchFamily="18" charset="0"/>
              </a:rPr>
              <a:t> (Массандра, Коктебель, Новый Свет, Ялта, Балаклава, </a:t>
            </a:r>
            <a:r>
              <a:rPr lang="ru-RU" sz="2000" dirty="0" err="1" smtClean="0">
                <a:latin typeface="Garamond" panose="02020404030301010803" pitchFamily="18" charset="0"/>
              </a:rPr>
              <a:t>Инкерман</a:t>
            </a:r>
            <a:r>
              <a:rPr lang="ru-RU" sz="2000" dirty="0" smtClean="0">
                <a:latin typeface="Garamond" panose="02020404030301010803" pitchFamily="18" charset="0"/>
              </a:rPr>
              <a:t>,</a:t>
            </a:r>
          </a:p>
          <a:p>
            <a:r>
              <a:rPr lang="ru-RU" sz="2000" dirty="0" smtClean="0">
                <a:latin typeface="Garamond" panose="02020404030301010803" pitchFamily="18" charset="0"/>
              </a:rPr>
              <a:t>Солнечная долина)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17410" name="Picture 2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66515"/>
            <a:ext cx="4675187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07" y="3666515"/>
            <a:ext cx="4082161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3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имферопо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90" y="503649"/>
            <a:ext cx="264053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3" y="3501008"/>
            <a:ext cx="44968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aramond" panose="02020404030301010803" pitchFamily="18" charset="0"/>
              </a:rPr>
              <a:t>Название Симферополь </a:t>
            </a:r>
            <a:r>
              <a:rPr lang="ru-RU" sz="2000" dirty="0" smtClean="0">
                <a:latin typeface="Garamond" panose="02020404030301010803" pitchFamily="18" charset="0"/>
              </a:rPr>
              <a:t>означает </a:t>
            </a:r>
            <a:r>
              <a:rPr lang="ru-RU" sz="2000" dirty="0">
                <a:latin typeface="Garamond" panose="02020404030301010803" pitchFamily="18" charset="0"/>
              </a:rPr>
              <a:t>в переводе с греческого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«</a:t>
            </a:r>
            <a:r>
              <a:rPr lang="ru-RU" sz="2000" dirty="0">
                <a:latin typeface="Garamond" panose="02020404030301010803" pitchFamily="18" charset="0"/>
              </a:rPr>
              <a:t>город пользы» (букв. </a:t>
            </a:r>
            <a:r>
              <a:rPr lang="ru-RU" sz="2000" dirty="0" err="1">
                <a:latin typeface="Garamond" panose="02020404030301010803" pitchFamily="18" charset="0"/>
              </a:rPr>
              <a:t>Пользоград</a:t>
            </a:r>
            <a:r>
              <a:rPr lang="ru-RU" sz="2000" dirty="0">
                <a:latin typeface="Garamond" panose="02020404030301010803" pitchFamily="18" charset="0"/>
              </a:rPr>
              <a:t>). Крымско-татарское </a:t>
            </a:r>
            <a:r>
              <a:rPr lang="ru-RU" sz="2000" dirty="0" smtClean="0">
                <a:latin typeface="Garamond" panose="02020404030301010803" pitchFamily="18" charset="0"/>
              </a:rPr>
              <a:t>название</a:t>
            </a: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 </a:t>
            </a:r>
            <a:r>
              <a:rPr lang="ru-RU" sz="2000" dirty="0" err="1">
                <a:latin typeface="Garamond" panose="02020404030301010803" pitchFamily="18" charset="0"/>
              </a:rPr>
              <a:t>Aqmescit</a:t>
            </a:r>
            <a:r>
              <a:rPr lang="ru-RU" sz="2000" dirty="0">
                <a:latin typeface="Garamond" panose="02020404030301010803" pitchFamily="18" charset="0"/>
              </a:rPr>
              <a:t> переводится на русский как «белая мечеть»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(</a:t>
            </a:r>
            <a:r>
              <a:rPr lang="ru-RU" sz="2000" dirty="0" err="1">
                <a:latin typeface="Garamond" panose="02020404030301010803" pitchFamily="18" charset="0"/>
              </a:rPr>
              <a:t>aq</a:t>
            </a:r>
            <a:r>
              <a:rPr lang="ru-RU" sz="2000" dirty="0">
                <a:latin typeface="Garamond" panose="02020404030301010803" pitchFamily="18" charset="0"/>
              </a:rPr>
              <a:t> – белый, </a:t>
            </a:r>
            <a:r>
              <a:rPr lang="ru-RU" sz="2000" dirty="0" err="1">
                <a:latin typeface="Garamond" panose="02020404030301010803" pitchFamily="18" charset="0"/>
              </a:rPr>
              <a:t>mescit</a:t>
            </a:r>
            <a:r>
              <a:rPr lang="ru-RU" sz="2000" dirty="0">
                <a:latin typeface="Garamond" panose="02020404030301010803" pitchFamily="18" charset="0"/>
              </a:rPr>
              <a:t> – мечеть).</a:t>
            </a:r>
            <a:br>
              <a:rPr lang="ru-RU" sz="2000" dirty="0">
                <a:latin typeface="Garamond" panose="02020404030301010803" pitchFamily="18" charset="0"/>
              </a:rPr>
            </a:br>
            <a:r>
              <a:rPr lang="ru-RU" sz="2000" dirty="0">
                <a:latin typeface="Garamond" panose="02020404030301010803" pitchFamily="18" charset="0"/>
              </a:rPr>
              <a:t/>
            </a:r>
            <a:br>
              <a:rPr lang="ru-RU" sz="2000" dirty="0">
                <a:latin typeface="Garamond" panose="02020404030301010803" pitchFamily="18" charset="0"/>
              </a:rPr>
            </a:b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2054" name="Picture 6" descr="Файл:G630 sevastopol ci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02" y="3943497"/>
            <a:ext cx="2392727" cy="273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2553" y="182609"/>
            <a:ext cx="5030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Garamond" panose="02020404030301010803" pitchFamily="18" charset="0"/>
              </a:rPr>
              <a:t>Герб рассказывает о силе и неустрашимости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русских </a:t>
            </a:r>
            <a:r>
              <a:rPr lang="ru-RU" sz="2000" dirty="0">
                <a:latin typeface="Garamond" panose="02020404030301010803" pitchFamily="18" charset="0"/>
              </a:rPr>
              <a:t>людей</a:t>
            </a:r>
            <a:r>
              <a:rPr lang="ru-RU" sz="2000" dirty="0" smtClean="0">
                <a:latin typeface="Garamond" panose="02020404030301010803" pitchFamily="18" charset="0"/>
              </a:rPr>
              <a:t>, в Севастополе, </a:t>
            </a:r>
            <a:r>
              <a:rPr lang="ru-RU" sz="2000" dirty="0">
                <a:latin typeface="Garamond" panose="02020404030301010803" pitchFamily="18" charset="0"/>
              </a:rPr>
              <a:t>построивших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в </a:t>
            </a:r>
            <a:r>
              <a:rPr lang="ru-RU" sz="2000" dirty="0">
                <a:latin typeface="Garamond" panose="02020404030301010803" pitchFamily="18" charset="0"/>
              </a:rPr>
              <a:t>Крыму грозную крепость, дважды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прославившуюся </a:t>
            </a:r>
            <a:r>
              <a:rPr lang="ru-RU" sz="2000" dirty="0">
                <a:latin typeface="Garamond" panose="02020404030301010803" pitchFamily="18" charset="0"/>
              </a:rPr>
              <a:t>доблестной обороной.</a:t>
            </a:r>
          </a:p>
        </p:txBody>
      </p:sp>
      <p:pic>
        <p:nvPicPr>
          <p:cNvPr id="2" name="Picture 2" descr="C:\Users\Наталия\Pictures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219392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355" y="38579"/>
            <a:ext cx="377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Рекреационное хозяйство</a:t>
            </a:r>
            <a:endParaRPr lang="ru-RU" sz="24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18434" name="Picture 2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688"/>
            <a:ext cx="88392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10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1896" y="347472"/>
            <a:ext cx="4895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Музей И. Айвазовского в Феодосии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Музей А. Грина в Феодосии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Рыцарский турнир в </a:t>
            </a:r>
            <a:r>
              <a:rPr lang="ru-RU" sz="2000" dirty="0" err="1" smtClean="0">
                <a:latin typeface="Garamond" panose="02020404030301010803" pitchFamily="18" charset="0"/>
              </a:rPr>
              <a:t>Судакской</a:t>
            </a:r>
            <a:r>
              <a:rPr lang="ru-RU" sz="2000" dirty="0" smtClean="0">
                <a:latin typeface="Garamond" panose="02020404030301010803" pitchFamily="18" charset="0"/>
              </a:rPr>
              <a:t> крепости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19458" name="Picture 2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1" y="301806"/>
            <a:ext cx="418147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8" y="3502870"/>
            <a:ext cx="43561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Наталия\Pictures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92" y="1905845"/>
            <a:ext cx="4254500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43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9571"/>
            <a:ext cx="5658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Для маленьких туристов Поляна сказок</a:t>
            </a:r>
            <a:endParaRPr lang="ru-RU" sz="24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3" y="602339"/>
            <a:ext cx="4114800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13208"/>
            <a:ext cx="41751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Наталия\Pictures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933056"/>
            <a:ext cx="410845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7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0"/>
            <a:ext cx="428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Краткий исторический очерк</a:t>
            </a:r>
            <a:endParaRPr lang="ru-RU" sz="24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6013"/>
            <a:ext cx="9140644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Garamond" panose="02020404030301010803" pitchFamily="18" charset="0"/>
              </a:rPr>
              <a:t>15 – 8 вв. до н.э. </a:t>
            </a:r>
            <a:r>
              <a:rPr lang="ru-RU" sz="2000" dirty="0" smtClean="0">
                <a:latin typeface="Garamond" panose="02020404030301010803" pitchFamily="18" charset="0"/>
              </a:rPr>
              <a:t>– на берегах </a:t>
            </a:r>
            <a:r>
              <a:rPr lang="ru-RU" sz="2000" dirty="0" err="1" smtClean="0">
                <a:latin typeface="Garamond" panose="02020404030301010803" pitchFamily="18" charset="0"/>
              </a:rPr>
              <a:t>Боспора</a:t>
            </a:r>
            <a:r>
              <a:rPr lang="ru-RU" sz="2000" dirty="0" smtClean="0">
                <a:latin typeface="Garamond" panose="02020404030301010803" pitchFamily="18" charset="0"/>
              </a:rPr>
              <a:t> Киммерийского (Керченского пролива)</a:t>
            </a:r>
          </a:p>
          <a:p>
            <a:r>
              <a:rPr lang="ru-RU" sz="2000" dirty="0" smtClean="0">
                <a:latin typeface="Garamond" panose="02020404030301010803" pitchFamily="18" charset="0"/>
              </a:rPr>
              <a:t> родился Ахилл, герой Троянской войны.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9 – 8 вв. до н. э</a:t>
            </a:r>
            <a:r>
              <a:rPr lang="ru-RU" sz="2000" dirty="0" smtClean="0">
                <a:latin typeface="Garamond" panose="02020404030301010803" pitchFamily="18" charset="0"/>
              </a:rPr>
              <a:t>. – Крым населяют племена под </a:t>
            </a:r>
            <a:r>
              <a:rPr lang="ru-RU" sz="2000" smtClean="0">
                <a:latin typeface="Garamond" panose="02020404030301010803" pitchFamily="18" charset="0"/>
              </a:rPr>
              <a:t>общим названием «</a:t>
            </a:r>
            <a:r>
              <a:rPr lang="ru-RU" sz="2000" dirty="0" err="1" smtClean="0">
                <a:latin typeface="Garamond" panose="02020404030301010803" pitchFamily="18" charset="0"/>
              </a:rPr>
              <a:t>тавры</a:t>
            </a:r>
            <a:r>
              <a:rPr lang="ru-RU" sz="2000" dirty="0" smtClean="0">
                <a:latin typeface="Garamond" panose="02020404030301010803" pitchFamily="18" charset="0"/>
              </a:rPr>
              <a:t>»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6 – 5 вв. до н. э. </a:t>
            </a:r>
            <a:r>
              <a:rPr lang="ru-RU" sz="2000" dirty="0" smtClean="0">
                <a:latin typeface="Garamond" panose="02020404030301010803" pitchFamily="18" charset="0"/>
              </a:rPr>
              <a:t>– первые древнегреческие колонии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6 – 12 вв. н.э. </a:t>
            </a:r>
            <a:r>
              <a:rPr lang="ru-RU" sz="2000" dirty="0" smtClean="0">
                <a:latin typeface="Garamond" panose="02020404030301010803" pitchFamily="18" charset="0"/>
              </a:rPr>
              <a:t>– древние пещерные города; самый известный – </a:t>
            </a:r>
            <a:r>
              <a:rPr lang="ru-RU" sz="2000" dirty="0" err="1" smtClean="0">
                <a:latin typeface="Garamond" panose="02020404030301010803" pitchFamily="18" charset="0"/>
              </a:rPr>
              <a:t>Мангуп</a:t>
            </a:r>
            <a:endParaRPr lang="ru-RU" sz="2000" dirty="0" smtClean="0">
              <a:latin typeface="Garamond" panose="02020404030301010803" pitchFamily="18" charset="0"/>
            </a:endParaRPr>
          </a:p>
          <a:p>
            <a:r>
              <a:rPr lang="ru-RU" sz="2000" b="1" dirty="0" smtClean="0">
                <a:latin typeface="Garamond" panose="02020404030301010803" pitchFamily="18" charset="0"/>
              </a:rPr>
              <a:t>988 г. </a:t>
            </a:r>
            <a:r>
              <a:rPr lang="ru-RU" sz="2000" dirty="0" smtClean="0">
                <a:latin typeface="Garamond" panose="02020404030301010803" pitchFamily="18" charset="0"/>
              </a:rPr>
              <a:t>– взятие Херсонеса князем Владимиром, принятие им христианства и </a:t>
            </a:r>
          </a:p>
          <a:p>
            <a:r>
              <a:rPr lang="ru-RU" sz="2000" dirty="0" smtClean="0">
                <a:latin typeface="Garamond" panose="02020404030301010803" pitchFamily="18" charset="0"/>
              </a:rPr>
              <a:t>крещение Руси 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1475 г. </a:t>
            </a:r>
            <a:r>
              <a:rPr lang="ru-RU" sz="2000" dirty="0" smtClean="0">
                <a:latin typeface="Garamond" panose="02020404030301010803" pitchFamily="18" charset="0"/>
              </a:rPr>
              <a:t>– захват Османской Турцией побережья и набеги на Москву и Запорожскую </a:t>
            </a:r>
          </a:p>
          <a:p>
            <a:r>
              <a:rPr lang="ru-RU" sz="2000" dirty="0" smtClean="0">
                <a:latin typeface="Garamond" panose="02020404030301010803" pitchFamily="18" charset="0"/>
              </a:rPr>
              <a:t>Сечь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1768 – 1774 гг. </a:t>
            </a:r>
            <a:r>
              <a:rPr lang="ru-RU" sz="2000" dirty="0" smtClean="0">
                <a:latin typeface="Garamond" panose="02020404030301010803" pitchFamily="18" charset="0"/>
              </a:rPr>
              <a:t>– Русско-Турецкая война, провозглашение Крымского ханства, </a:t>
            </a:r>
          </a:p>
          <a:p>
            <a:r>
              <a:rPr lang="ru-RU" sz="2000" dirty="0" smtClean="0">
                <a:latin typeface="Garamond" panose="02020404030301010803" pitchFamily="18" charset="0"/>
              </a:rPr>
              <a:t>независимого от Турции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1783 г. </a:t>
            </a:r>
            <a:r>
              <a:rPr lang="ru-RU" sz="2000" dirty="0" smtClean="0">
                <a:latin typeface="Garamond" panose="02020404030301010803" pitchFamily="18" charset="0"/>
              </a:rPr>
              <a:t>– присоединение ханства к России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1787 – 1791 гг. </a:t>
            </a:r>
            <a:r>
              <a:rPr lang="ru-RU" sz="2000" dirty="0" smtClean="0">
                <a:latin typeface="Garamond" panose="02020404030301010803" pitchFamily="18" charset="0"/>
              </a:rPr>
              <a:t>Русско-турецкая война, признание Турцией присоединения Крыма к </a:t>
            </a:r>
          </a:p>
          <a:p>
            <a:r>
              <a:rPr lang="ru-RU" sz="2000" dirty="0" smtClean="0">
                <a:latin typeface="Garamond" panose="02020404030301010803" pitchFamily="18" charset="0"/>
              </a:rPr>
              <a:t>России</a:t>
            </a:r>
          </a:p>
          <a:p>
            <a:r>
              <a:rPr lang="ru-RU" sz="2000" b="1" dirty="0">
                <a:latin typeface="Garamond" panose="02020404030301010803" pitchFamily="18" charset="0"/>
              </a:rPr>
              <a:t>1853-1856</a:t>
            </a:r>
            <a:r>
              <a:rPr lang="ru-RU" sz="2000" dirty="0">
                <a:latin typeface="Garamond" panose="02020404030301010803" pitchFamily="18" charset="0"/>
              </a:rPr>
              <a:t> гг. Крымская война. Россия борется против Англии, Франции и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r>
              <a:rPr lang="ru-RU" sz="2000" dirty="0" smtClean="0">
                <a:latin typeface="Garamond" panose="02020404030301010803" pitchFamily="18" charset="0"/>
              </a:rPr>
              <a:t>Сардинского Королевства</a:t>
            </a:r>
            <a:r>
              <a:rPr lang="ru-RU" sz="2000" dirty="0">
                <a:latin typeface="Garamond" panose="02020404030301010803" pitchFamily="18" charset="0"/>
              </a:rPr>
              <a:t>, спасающих влияние Турции на Черном море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1941 – 1944 гг. </a:t>
            </a:r>
            <a:r>
              <a:rPr lang="ru-RU" sz="2000" dirty="0" smtClean="0">
                <a:latin typeface="Garamond" panose="02020404030301010803" pitchFamily="18" charset="0"/>
              </a:rPr>
              <a:t>– сражения Великой Отечественной войны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1944 г. </a:t>
            </a:r>
            <a:r>
              <a:rPr lang="ru-RU" sz="2000" dirty="0" smtClean="0">
                <a:latin typeface="Garamond" panose="02020404030301010803" pitchFamily="18" charset="0"/>
              </a:rPr>
              <a:t>– массовая депортация крымских татар, болгар, греков.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1954 г. </a:t>
            </a:r>
            <a:r>
              <a:rPr lang="ru-RU" sz="2000" dirty="0" smtClean="0">
                <a:latin typeface="Garamond" panose="02020404030301010803" pitchFamily="18" charset="0"/>
              </a:rPr>
              <a:t>– Крым становится областью Украины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С 1989 г. </a:t>
            </a:r>
            <a:r>
              <a:rPr lang="ru-RU" sz="2000" dirty="0" smtClean="0">
                <a:latin typeface="Garamond" panose="02020404030301010803" pitchFamily="18" charset="0"/>
              </a:rPr>
              <a:t>– возвращение депортированных народов</a:t>
            </a:r>
          </a:p>
          <a:p>
            <a:r>
              <a:rPr lang="ru-RU" sz="2000" b="1" dirty="0" smtClean="0">
                <a:latin typeface="Garamond" panose="02020404030301010803" pitchFamily="18" charset="0"/>
              </a:rPr>
              <a:t>2014 г. </a:t>
            </a:r>
            <a:r>
              <a:rPr lang="ru-RU" sz="2000" dirty="0" smtClean="0">
                <a:latin typeface="Garamond" panose="02020404030301010803" pitchFamily="18" charset="0"/>
              </a:rPr>
              <a:t>– воссоединение Крыма с Россией</a:t>
            </a:r>
            <a:endParaRPr lang="ru-RU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2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аташа\География\Уроки  9 класс\Республика Крым\ени кале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39"/>
            <a:ext cx="4608513" cy="300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1024580"/>
            <a:ext cx="36134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Крепость </a:t>
            </a:r>
            <a:r>
              <a:rPr lang="ru-RU" sz="2000" dirty="0" err="1" smtClean="0">
                <a:latin typeface="Garamond" panose="02020404030301010803" pitchFamily="18" charset="0"/>
              </a:rPr>
              <a:t>Ени</a:t>
            </a:r>
            <a:r>
              <a:rPr lang="ru-RU" sz="2000" dirty="0" smtClean="0">
                <a:latin typeface="Garamond" panose="02020404030301010803" pitchFamily="18" charset="0"/>
              </a:rPr>
              <a:t>-Кале в Керчи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Чуфут-Кале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Генуэзская крепость в Судаке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3074" name="Picture 2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4" y="3415126"/>
            <a:ext cx="4449763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ия\Pictures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83" y="3415126"/>
            <a:ext cx="4222618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2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Наташа\География\Уроки  9 класс\Республика Крым\место крещ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3" y="188640"/>
            <a:ext cx="436098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Наташа\География\Уроки  9 класс\Республика Крым\херсоне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4" y="3577398"/>
            <a:ext cx="4379731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12359" y="1118647"/>
            <a:ext cx="4081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Херсонес – место, где принял</a:t>
            </a:r>
          </a:p>
          <a:p>
            <a:pPr algn="ctr"/>
            <a:r>
              <a:rPr lang="ru-RU" sz="2000" dirty="0">
                <a:latin typeface="Garamond" panose="02020404030301010803" pitchFamily="18" charset="0"/>
              </a:rPr>
              <a:t>к</a:t>
            </a:r>
            <a:r>
              <a:rPr lang="ru-RU" sz="2000" dirty="0" smtClean="0">
                <a:latin typeface="Garamond" panose="02020404030301010803" pitchFamily="18" charset="0"/>
              </a:rPr>
              <a:t>рещение Киевский князь Владимир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4098" name="Picture 2" descr="C:\Users\Наталия\Pictures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23" y="3396796"/>
            <a:ext cx="4414837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2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1010385"/>
            <a:ext cx="4961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err="1" smtClean="0">
                <a:latin typeface="Garamond" panose="02020404030301010803" pitchFamily="18" charset="0"/>
              </a:rPr>
              <a:t>Инкерманский</a:t>
            </a:r>
            <a:r>
              <a:rPr lang="ru-RU" sz="2000" dirty="0" smtClean="0">
                <a:latin typeface="Garamond" panose="02020404030301010803" pitchFamily="18" charset="0"/>
              </a:rPr>
              <a:t> пещерный монастырь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ramond" panose="02020404030301010803" pitchFamily="18" charset="0"/>
              </a:rPr>
              <a:t>Успенский пещерный монастырь вблизи </a:t>
            </a:r>
          </a:p>
          <a:p>
            <a:r>
              <a:rPr lang="ru-RU" sz="2000" dirty="0" smtClean="0">
                <a:latin typeface="Garamond" panose="02020404030301010803" pitchFamily="18" charset="0"/>
              </a:rPr>
              <a:t>Бахчисарая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5122" name="Picture 2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3375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19152"/>
            <a:ext cx="5281613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5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991" y="4221088"/>
            <a:ext cx="3619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Ханский дворец в Бахчисарае и </a:t>
            </a: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фонтан слёз</a:t>
            </a:r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6069" y="4961649"/>
            <a:ext cx="35205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aramond" panose="02020404030301010803" pitchFamily="18" charset="0"/>
              </a:rPr>
              <a:t>«Фонтан любви, фонтан живой!</a:t>
            </a:r>
          </a:p>
          <a:p>
            <a:r>
              <a:rPr lang="ru-RU" b="1" dirty="0" smtClean="0">
                <a:latin typeface="Garamond" panose="02020404030301010803" pitchFamily="18" charset="0"/>
              </a:rPr>
              <a:t>Принес тебе я в дар две розы.</a:t>
            </a:r>
          </a:p>
          <a:p>
            <a:r>
              <a:rPr lang="ru-RU" b="1" dirty="0" smtClean="0">
                <a:latin typeface="Garamond" panose="02020404030301010803" pitchFamily="18" charset="0"/>
              </a:rPr>
              <a:t>Люблю немолчный говор твой </a:t>
            </a:r>
          </a:p>
          <a:p>
            <a:r>
              <a:rPr lang="ru-RU" b="1" dirty="0" smtClean="0">
                <a:latin typeface="Garamond" panose="02020404030301010803" pitchFamily="18" charset="0"/>
              </a:rPr>
              <a:t>И поэтические слёзы».</a:t>
            </a:r>
          </a:p>
          <a:p>
            <a:r>
              <a:rPr lang="ru-RU" dirty="0" smtClean="0">
                <a:latin typeface="Garamond" panose="02020404030301010803" pitchFamily="18" charset="0"/>
              </a:rPr>
              <a:t>                         А.С. Пушкин</a:t>
            </a:r>
          </a:p>
          <a:p>
            <a:endParaRPr lang="ru-RU" dirty="0"/>
          </a:p>
        </p:txBody>
      </p:sp>
      <p:pic>
        <p:nvPicPr>
          <p:cNvPr id="6146" name="Picture 2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457"/>
            <a:ext cx="3919537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ия\Pictures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89" y="156023"/>
            <a:ext cx="2809875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6787" y="581172"/>
            <a:ext cx="4926350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  Указом </a:t>
            </a:r>
            <a:r>
              <a:rPr lang="ru-RU" sz="2000" dirty="0">
                <a:latin typeface="Garamond" panose="02020404030301010803" pitchFamily="18" charset="0"/>
              </a:rPr>
              <a:t>Екатерины II от 10 </a:t>
            </a:r>
            <a:r>
              <a:rPr lang="ru-RU" sz="2000" dirty="0" smtClean="0">
                <a:latin typeface="Garamond" panose="02020404030301010803" pitchFamily="18" charset="0"/>
              </a:rPr>
              <a:t>февраля </a:t>
            </a:r>
            <a:r>
              <a:rPr lang="ru-RU" sz="2000" dirty="0">
                <a:latin typeface="Garamond" panose="02020404030301010803" pitchFamily="18" charset="0"/>
              </a:rPr>
              <a:t>1784 г.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новый город </a:t>
            </a:r>
            <a:r>
              <a:rPr lang="ru-RU" sz="2000" dirty="0">
                <a:latin typeface="Garamond" panose="02020404030301010803" pitchFamily="18" charset="0"/>
              </a:rPr>
              <a:t>получил </a:t>
            </a:r>
            <a:r>
              <a:rPr lang="ru-RU" sz="2000" dirty="0" smtClean="0">
                <a:latin typeface="Garamond" panose="02020404030301010803" pitchFamily="18" charset="0"/>
              </a:rPr>
              <a:t>имя </a:t>
            </a:r>
            <a:r>
              <a:rPr lang="ru-RU" sz="2000" dirty="0">
                <a:latin typeface="Garamond" panose="02020404030301010803" pitchFamily="18" charset="0"/>
              </a:rPr>
              <a:t>Севастополь.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Этим </a:t>
            </a:r>
            <a:r>
              <a:rPr lang="ru-RU" sz="2000" dirty="0">
                <a:latin typeface="Garamond" panose="02020404030301010803" pitchFamily="18" charset="0"/>
              </a:rPr>
              <a:t>же </a:t>
            </a:r>
            <a:r>
              <a:rPr lang="ru-RU" sz="2000" dirty="0" smtClean="0">
                <a:latin typeface="Garamond" panose="02020404030301010803" pitchFamily="18" charset="0"/>
              </a:rPr>
              <a:t>Указом </a:t>
            </a:r>
            <a:r>
              <a:rPr lang="ru-RU" sz="2000" dirty="0">
                <a:latin typeface="Garamond" panose="02020404030301010803" pitchFamily="18" charset="0"/>
              </a:rPr>
              <a:t>князю Г.А. Потемкину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предписывалось построить </a:t>
            </a:r>
            <a:r>
              <a:rPr lang="ru-RU" sz="2000" dirty="0">
                <a:latin typeface="Garamond" panose="02020404030301010803" pitchFamily="18" charset="0"/>
              </a:rPr>
              <a:t>в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err="1" smtClean="0">
                <a:latin typeface="Garamond" panose="02020404030301010803" pitchFamily="18" charset="0"/>
              </a:rPr>
              <a:t>Ахтиарской</a:t>
            </a:r>
            <a:r>
              <a:rPr lang="ru-RU" sz="2000" dirty="0" smtClean="0">
                <a:latin typeface="Garamond" panose="02020404030301010803" pitchFamily="18" charset="0"/>
              </a:rPr>
              <a:t> </a:t>
            </a:r>
            <a:r>
              <a:rPr lang="ru-RU" sz="2000" dirty="0">
                <a:latin typeface="Garamond" panose="02020404030301010803" pitchFamily="18" charset="0"/>
              </a:rPr>
              <a:t>гавани большую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крепость </a:t>
            </a:r>
            <a:r>
              <a:rPr lang="ru-RU" sz="2000" dirty="0">
                <a:latin typeface="Garamond" panose="02020404030301010803" pitchFamily="18" charset="0"/>
              </a:rPr>
              <a:t>с адмиралтейством для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кораблей первого </a:t>
            </a:r>
            <a:r>
              <a:rPr lang="ru-RU" sz="2000" dirty="0">
                <a:latin typeface="Garamond" panose="02020404030301010803" pitchFamily="18" charset="0"/>
              </a:rPr>
              <a:t>ранга, а также порт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и </a:t>
            </a:r>
            <a:r>
              <a:rPr lang="ru-RU" sz="2000" dirty="0">
                <a:latin typeface="Garamond" panose="02020404030301010803" pitchFamily="18" charset="0"/>
              </a:rPr>
              <a:t>военное поселение.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В </a:t>
            </a:r>
            <a:r>
              <a:rPr lang="ru-RU" sz="2000" dirty="0">
                <a:latin typeface="Garamond" panose="02020404030301010803" pitchFamily="18" charset="0"/>
              </a:rPr>
              <a:t>это время в бухте уже находилось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26 </a:t>
            </a:r>
            <a:r>
              <a:rPr lang="ru-RU" sz="2000" dirty="0">
                <a:latin typeface="Garamond" panose="02020404030301010803" pitchFamily="18" charset="0"/>
              </a:rPr>
              <a:t>кораблей с </a:t>
            </a:r>
            <a:r>
              <a:rPr lang="ru-RU" sz="2000" dirty="0" smtClean="0">
                <a:latin typeface="Garamond" panose="02020404030301010803" pitchFamily="18" charset="0"/>
              </a:rPr>
              <a:t>4 </a:t>
            </a:r>
            <a:r>
              <a:rPr lang="ru-RU" sz="2000" dirty="0">
                <a:latin typeface="Garamond" panose="02020404030301010803" pitchFamily="18" charset="0"/>
              </a:rPr>
              <a:t>тыс. матросов и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офицеров </a:t>
            </a:r>
          </a:p>
          <a:p>
            <a:endParaRPr lang="ru-RU" dirty="0"/>
          </a:p>
        </p:txBody>
      </p:sp>
      <p:pic>
        <p:nvPicPr>
          <p:cNvPr id="7170" name="Picture 2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0248"/>
            <a:ext cx="4392488" cy="56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55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ия\Pictures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3" y="1085005"/>
            <a:ext cx="7607300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203" y="6326161"/>
            <a:ext cx="890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Garamond" panose="02020404030301010803" pitchFamily="18" charset="0"/>
              </a:rPr>
              <a:t>Крымская война.  Первая оборона Севастополя. Памятник затопленным кораблям</a:t>
            </a:r>
            <a:endParaRPr lang="ru-RU" sz="2000" dirty="0">
              <a:latin typeface="Garamond" panose="02020404030301010803" pitchFamily="18" charset="0"/>
            </a:endParaRPr>
          </a:p>
        </p:txBody>
      </p:sp>
      <p:pic>
        <p:nvPicPr>
          <p:cNvPr id="9219" name="Picture 3" descr="D:\Наташа\География\Уроки  9 класс\Республика Крым\затопленные корабл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789"/>
            <a:ext cx="3419871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92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710</Words>
  <Application>Microsoft Office PowerPoint</Application>
  <PresentationFormat>Экран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24</cp:revision>
  <dcterms:created xsi:type="dcterms:W3CDTF">2014-05-19T16:12:16Z</dcterms:created>
  <dcterms:modified xsi:type="dcterms:W3CDTF">2014-08-17T07:11:31Z</dcterms:modified>
</cp:coreProperties>
</file>