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82" r:id="rId4"/>
    <p:sldId id="262" r:id="rId5"/>
    <p:sldId id="263" r:id="rId6"/>
    <p:sldId id="264" r:id="rId7"/>
    <p:sldId id="265" r:id="rId8"/>
    <p:sldId id="257" r:id="rId9"/>
    <p:sldId id="258" r:id="rId10"/>
    <p:sldId id="259" r:id="rId11"/>
    <p:sldId id="260" r:id="rId12"/>
    <p:sldId id="273" r:id="rId13"/>
    <p:sldId id="274" r:id="rId14"/>
    <p:sldId id="266" r:id="rId15"/>
    <p:sldId id="268" r:id="rId16"/>
    <p:sldId id="269" r:id="rId17"/>
    <p:sldId id="270" r:id="rId18"/>
    <p:sldId id="271" r:id="rId19"/>
    <p:sldId id="272"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4" d="100"/>
          <a:sy n="34" d="100"/>
        </p:scale>
        <p:origin x="-84" y="-147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05.01.2011</a:t>
            </a:fld>
            <a:endParaRPr lang="ru-RU" dirty="0"/>
          </a:p>
        </p:txBody>
      </p:sp>
      <p:sp>
        <p:nvSpPr>
          <p:cNvPr id="17" name="Нижний колонтитул 16"/>
          <p:cNvSpPr>
            <a:spLocks noGrp="1"/>
          </p:cNvSpPr>
          <p:nvPr>
            <p:ph type="ftr" sz="quarter" idx="11"/>
          </p:nvPr>
        </p:nvSpPr>
        <p:spPr/>
        <p:txBody>
          <a:bodyPr/>
          <a:lstStyle/>
          <a:p>
            <a:endParaRPr lang="ru-RU" dirty="0"/>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dirty="0"/>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05.01.2011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05.01.2011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05.01.2011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05.01.2011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05.01.2011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05.01.2011</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05.01.2011</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05.01.2011</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05.01.2011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dirty="0"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05.01.2011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05.01.2011</a:t>
            </a:fld>
            <a:endParaRPr lang="ru-RU" dirty="0"/>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dirty="0"/>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slideLayout" Target="../slideLayouts/slideLayout8.xml"/><Relationship Id="rId1" Type="http://schemas.openxmlformats.org/officeDocument/2006/relationships/audio" Target="file:///C:\Documents%20and%20Settings\UserXP\&#1056;&#1072;&#1073;&#1086;&#1095;&#1080;&#1081;%20&#1089;&#1090;&#1086;&#1083;\&#1084;&#1091;&#1079;&#1099;&#1082;&#1072;1\02.%20&#1093;&#1086;&#1085;&#1075;&#1072;.wma" TargetMode="Externa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642918"/>
            <a:ext cx="7772400" cy="1470025"/>
          </a:xfrm>
        </p:spPr>
        <p:txBody>
          <a:bodyPr/>
          <a:lstStyle/>
          <a:p>
            <a:r>
              <a:rPr lang="ru-RU" dirty="0" smtClean="0"/>
              <a:t>ЗВУКОВЫЕ ВОЛНЫ</a:t>
            </a:r>
            <a:br>
              <a:rPr lang="ru-RU" dirty="0" smtClean="0"/>
            </a:br>
            <a:endParaRPr lang="ru-RU" dirty="0"/>
          </a:p>
        </p:txBody>
      </p:sp>
      <p:sp>
        <p:nvSpPr>
          <p:cNvPr id="3" name="Подзаголовок 2"/>
          <p:cNvSpPr>
            <a:spLocks noGrp="1"/>
          </p:cNvSpPr>
          <p:nvPr>
            <p:ph type="subTitle" idx="1"/>
          </p:nvPr>
        </p:nvSpPr>
        <p:spPr>
          <a:xfrm>
            <a:off x="1357290" y="2928934"/>
            <a:ext cx="6400800" cy="3071834"/>
          </a:xfrm>
        </p:spPr>
        <p:txBody>
          <a:bodyPr>
            <a:normAutofit/>
          </a:bodyPr>
          <a:lstStyle/>
          <a:p>
            <a:r>
              <a:rPr lang="ru-RU" dirty="0" smtClean="0"/>
              <a:t>Мир звуков так многообразен,</a:t>
            </a:r>
            <a:br>
              <a:rPr lang="ru-RU" dirty="0" smtClean="0"/>
            </a:br>
            <a:r>
              <a:rPr lang="ru-RU" dirty="0" smtClean="0"/>
              <a:t>Богат, красив, разнообразен,</a:t>
            </a:r>
            <a:br>
              <a:rPr lang="ru-RU" dirty="0" smtClean="0"/>
            </a:br>
            <a:r>
              <a:rPr lang="ru-RU" dirty="0" smtClean="0"/>
              <a:t>Но всех нас мучает вопрос</a:t>
            </a:r>
          </a:p>
          <a:p>
            <a:r>
              <a:rPr lang="ru-RU" dirty="0" smtClean="0"/>
              <a:t> Откуда звуки возникают,</a:t>
            </a:r>
            <a:br>
              <a:rPr lang="ru-RU" dirty="0" smtClean="0"/>
            </a:br>
            <a:r>
              <a:rPr lang="ru-RU" dirty="0" smtClean="0"/>
              <a:t>Что слух наш всюду услаждают?</a:t>
            </a:r>
            <a:br>
              <a:rPr lang="ru-RU" dirty="0" smtClean="0"/>
            </a:br>
            <a:r>
              <a:rPr lang="ru-RU" dirty="0" smtClean="0"/>
              <a:t>Пора задуматься всерьез.</a:t>
            </a:r>
          </a:p>
          <a:p>
            <a:endParaRPr lang="ru-RU" dirty="0"/>
          </a:p>
        </p:txBody>
      </p:sp>
      <p:pic>
        <p:nvPicPr>
          <p:cNvPr id="1026" name="Picture 2" descr="C:\Documents and Settings\UserXP\Рабочий стол\звуковые волны\BOOK9.gif"/>
          <p:cNvPicPr>
            <a:picLocks noChangeAspect="1" noChangeArrowheads="1" noCrop="1"/>
          </p:cNvPicPr>
          <p:nvPr/>
        </p:nvPicPr>
        <p:blipFill>
          <a:blip r:embed="rId2" cstate="print"/>
          <a:srcRect/>
          <a:stretch>
            <a:fillRect/>
          </a:stretch>
        </p:blipFill>
        <p:spPr bwMode="auto">
          <a:xfrm>
            <a:off x="7358082" y="5715016"/>
            <a:ext cx="1214446" cy="72107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714356"/>
            <a:ext cx="8229600" cy="4143404"/>
          </a:xfrm>
        </p:spPr>
        <p:txBody>
          <a:bodyPr>
            <a:normAutofit fontScale="90000"/>
          </a:bodyPr>
          <a:lstStyle/>
          <a:p>
            <a:r>
              <a:rPr lang="ru-RU" sz="3100" dirty="0" smtClean="0"/>
              <a:t>Вокруг колеблющегося тела возникают колебания окружающей среды, которые распространяются в пространстве.</a:t>
            </a:r>
            <a:br>
              <a:rPr lang="ru-RU" sz="3100" dirty="0" smtClean="0"/>
            </a:br>
            <a:r>
              <a:rPr lang="ru-RU" sz="3100" dirty="0" smtClean="0"/>
              <a:t>Звук – это механические упругие волны, распространяющиеся в газах, жидкостях, твердых телах.</a:t>
            </a:r>
            <a:br>
              <a:rPr lang="ru-RU" sz="3100" dirty="0" smtClean="0"/>
            </a:br>
            <a:r>
              <a:rPr lang="ru-RU" sz="3100" dirty="0" smtClean="0"/>
              <a:t>Волны, которые вызывают ощущение звука, с частотой от 16 Гц до 20 000 Гц называют </a:t>
            </a:r>
            <a:br>
              <a:rPr lang="ru-RU" sz="3100" dirty="0" smtClean="0"/>
            </a:br>
            <a:r>
              <a:rPr lang="ru-RU" sz="3100" dirty="0" smtClean="0"/>
              <a:t>звуковыми волнами (в основном продольные).</a:t>
            </a:r>
            <a:r>
              <a:rPr lang="ru-RU" dirty="0" smtClean="0"/>
              <a:t/>
            </a:r>
            <a:br>
              <a:rPr lang="ru-RU" dirty="0" smtClean="0"/>
            </a:br>
            <a:endParaRPr lang="ru-RU" dirty="0"/>
          </a:p>
        </p:txBody>
      </p:sp>
      <p:pic>
        <p:nvPicPr>
          <p:cNvPr id="4" name="Содержимое 3" descr="http://class-fizika.narod.ru/9_class/26/002.jpg"/>
          <p:cNvPicPr>
            <a:picLocks noGrp="1"/>
          </p:cNvPicPr>
          <p:nvPr>
            <p:ph idx="1"/>
          </p:nvPr>
        </p:nvPicPr>
        <p:blipFill>
          <a:blip r:embed="rId2" cstate="print"/>
          <a:srcRect/>
          <a:stretch>
            <a:fillRect/>
          </a:stretch>
        </p:blipFill>
        <p:spPr bwMode="auto">
          <a:xfrm>
            <a:off x="2928926" y="4786322"/>
            <a:ext cx="3357586" cy="15001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СДЕЛАЙ САМ ! </a:t>
            </a:r>
            <a:br>
              <a:rPr lang="ru-RU" dirty="0" smtClean="0"/>
            </a:br>
            <a:endParaRPr lang="ru-RU" dirty="0"/>
          </a:p>
        </p:txBody>
      </p:sp>
      <p:sp>
        <p:nvSpPr>
          <p:cNvPr id="3" name="Текст 2"/>
          <p:cNvSpPr>
            <a:spLocks noGrp="1"/>
          </p:cNvSpPr>
          <p:nvPr>
            <p:ph type="body" idx="2"/>
          </p:nvPr>
        </p:nvSpPr>
        <p:spPr/>
        <p:txBody>
          <a:bodyPr/>
          <a:lstStyle/>
          <a:p>
            <a:r>
              <a:rPr lang="ru-RU" sz="2400" dirty="0" smtClean="0"/>
              <a:t>Если поднести к стакану или стеклянной банке бусинку на ниточке и ударить, например, </a:t>
            </a:r>
            <a:br>
              <a:rPr lang="ru-RU" sz="2400" dirty="0" smtClean="0"/>
            </a:br>
            <a:r>
              <a:rPr lang="ru-RU" sz="2400" dirty="0" smtClean="0"/>
              <a:t>карандашом по стенке стакана, то мы увидим колебания бусинки и услышим ее </a:t>
            </a:r>
            <a:r>
              <a:rPr lang="ru-RU" sz="2400" dirty="0" err="1" smtClean="0"/>
              <a:t>позванивание</a:t>
            </a:r>
            <a:r>
              <a:rPr lang="ru-RU" dirty="0" smtClean="0"/>
              <a:t>. </a:t>
            </a:r>
            <a:endParaRPr lang="ru-RU" dirty="0"/>
          </a:p>
        </p:txBody>
      </p:sp>
      <p:pic>
        <p:nvPicPr>
          <p:cNvPr id="5" name="Содержимое 4" descr="http://class-fizika.narod.ru/9_class/26/wavplay.gif"/>
          <p:cNvPicPr>
            <a:picLocks noGrp="1"/>
          </p:cNvPicPr>
          <p:nvPr>
            <p:ph sz="half" idx="1"/>
          </p:nvPr>
        </p:nvPicPr>
        <p:blipFill>
          <a:blip r:embed="rId3" cstate="print"/>
          <a:srcRect/>
          <a:stretch>
            <a:fillRect/>
          </a:stretch>
        </p:blipFill>
        <p:spPr bwMode="auto">
          <a:xfrm>
            <a:off x="5730874" y="2823369"/>
            <a:ext cx="2627339" cy="2320143"/>
          </a:xfrm>
          <a:prstGeom prst="rect">
            <a:avLst/>
          </a:prstGeom>
          <a:noFill/>
          <a:ln w="9525">
            <a:noFill/>
            <a:miter lim="800000"/>
            <a:headEnd/>
            <a:tailEnd/>
          </a:ln>
        </p:spPr>
      </p:pic>
      <p:pic>
        <p:nvPicPr>
          <p:cNvPr id="6" name="02. хонга.wma">
            <a:hlinkClick r:id="" action="ppaction://media"/>
          </p:cNvPr>
          <p:cNvPicPr>
            <a:picLocks noRot="1" noChangeAspect="1"/>
          </p:cNvPicPr>
          <p:nvPr>
            <a:audioFile r:link="rId1"/>
          </p:nvPr>
        </p:nvPicPr>
        <p:blipFill>
          <a:blip r:embed="rId4" cstate="print"/>
          <a:stretch>
            <a:fillRect/>
          </a:stretch>
        </p:blipFill>
        <p:spPr>
          <a:xfrm>
            <a:off x="4419600" y="32766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64986"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229600" cy="1143000"/>
          </a:xfrm>
        </p:spPr>
        <p:txBody>
          <a:bodyPr>
            <a:normAutofit fontScale="90000"/>
          </a:bodyPr>
          <a:lstStyle/>
          <a:p>
            <a:r>
              <a:rPr lang="ru-RU" dirty="0" smtClean="0"/>
              <a:t>СДЕЛАЙ САМ!</a:t>
            </a:r>
            <a:br>
              <a:rPr lang="ru-RU" dirty="0" smtClean="0"/>
            </a:br>
            <a:r>
              <a:rPr lang="ru-RU" sz="2700" dirty="0" smtClean="0"/>
              <a:t>Самодельный телефон из нитки и спичечных коробок.</a:t>
            </a:r>
            <a:r>
              <a:rPr lang="ru-RU" dirty="0" smtClean="0"/>
              <a:t/>
            </a:r>
            <a:br>
              <a:rPr lang="ru-RU" dirty="0" smtClean="0"/>
            </a:br>
            <a:endParaRPr lang="ru-RU" dirty="0"/>
          </a:p>
        </p:txBody>
      </p:sp>
      <p:sp>
        <p:nvSpPr>
          <p:cNvPr id="3" name="Содержимое 2"/>
          <p:cNvSpPr>
            <a:spLocks noGrp="1"/>
          </p:cNvSpPr>
          <p:nvPr>
            <p:ph idx="1"/>
          </p:nvPr>
        </p:nvSpPr>
        <p:spPr>
          <a:xfrm>
            <a:off x="-357222" y="1600200"/>
            <a:ext cx="9501222" cy="5257800"/>
          </a:xfrm>
        </p:spPr>
        <p:txBody>
          <a:bodyPr>
            <a:normAutofit fontScale="85000" lnSpcReduction="20000"/>
          </a:bodyPr>
          <a:lstStyle/>
          <a:p>
            <a:pPr>
              <a:buNone/>
            </a:pPr>
            <a:r>
              <a:rPr lang="ru-RU" sz="3300" dirty="0" smtClean="0"/>
              <a:t>      Возьми 2 спичечных коробочки ( или любые другие коробочки подходящих размеров: из-под пудры, зубного порошка, скрепок) и нитку длиной несколько метров (можно на всю длину школьного класса).Проткни иголкой с ниткой донышко коробка и завяжи на нитке узелок, чтобы она не </a:t>
            </a:r>
            <a:r>
              <a:rPr lang="ru-RU" sz="3300" dirty="0" err="1" smtClean="0"/>
              <a:t>выскакивала.Таким</a:t>
            </a:r>
            <a:r>
              <a:rPr lang="ru-RU" sz="3300" dirty="0" smtClean="0"/>
              <a:t> образом, оба коробка будут соединены с помощью </a:t>
            </a:r>
            <a:r>
              <a:rPr lang="ru-RU" sz="3300" dirty="0" err="1" smtClean="0"/>
              <a:t>нитки.В</a:t>
            </a:r>
            <a:r>
              <a:rPr lang="ru-RU" sz="3300" dirty="0" smtClean="0"/>
              <a:t> телефонном разговоре участвуют двое: один говорит в коробок, как в микрофон, другой- слушает, приложив коробок к уху. Нить во время разговора должна быть натянута и не должна касаться каких-либо предметов, включая и пальцы, которыми держат коробки. Если прикоснешься пальцем к нитке, разговор тут же прекратится. Почему?</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“Музыкальная” игрушка.</a:t>
            </a:r>
            <a:endParaRPr lang="ru-RU" dirty="0"/>
          </a:p>
        </p:txBody>
      </p:sp>
      <p:sp>
        <p:nvSpPr>
          <p:cNvPr id="3" name="Содержимое 2"/>
          <p:cNvSpPr>
            <a:spLocks noGrp="1"/>
          </p:cNvSpPr>
          <p:nvPr>
            <p:ph idx="1"/>
          </p:nvPr>
        </p:nvSpPr>
        <p:spPr>
          <a:xfrm>
            <a:off x="457200" y="1600200"/>
            <a:ext cx="4829180" cy="4709160"/>
          </a:xfrm>
        </p:spPr>
        <p:txBody>
          <a:bodyPr>
            <a:normAutofit fontScale="92500"/>
          </a:bodyPr>
          <a:lstStyle/>
          <a:p>
            <a:r>
              <a:rPr lang="ru-RU" dirty="0" smtClean="0"/>
              <a:t>Если взять кусок гофрированной пластиковой трубки и раскрутить его над головой, то раздастся музыкальный звук. Чем больше скорость вращения, тем выше высота звука. Поэкспериментируй! Интересно, чем вызвано появление звука в этом случае?</a:t>
            </a:r>
            <a:endParaRPr lang="ru-RU" dirty="0"/>
          </a:p>
        </p:txBody>
      </p:sp>
      <p:pic>
        <p:nvPicPr>
          <p:cNvPr id="29698" name="Picture 2" descr="C:\Documents and Settings\UserXP\Рабочий стол\saksofon.gif"/>
          <p:cNvPicPr>
            <a:picLocks noChangeAspect="1" noChangeArrowheads="1" noCrop="1"/>
          </p:cNvPicPr>
          <p:nvPr/>
        </p:nvPicPr>
        <p:blipFill>
          <a:blip r:embed="rId2" cstate="print"/>
          <a:srcRect/>
          <a:stretch>
            <a:fillRect/>
          </a:stretch>
        </p:blipFill>
        <p:spPr bwMode="auto">
          <a:xfrm>
            <a:off x="5715008" y="1142984"/>
            <a:ext cx="1785950" cy="178595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714356"/>
            <a:ext cx="8229600" cy="1143000"/>
          </a:xfrm>
        </p:spPr>
        <p:txBody>
          <a:bodyPr>
            <a:normAutofit fontScale="90000"/>
          </a:bodyPr>
          <a:lstStyle/>
          <a:p>
            <a:r>
              <a:rPr lang="ru-RU" dirty="0" smtClean="0"/>
              <a:t>О ЗВУКАХ В ЛИТЕРАТУРЕ ...</a:t>
            </a:r>
            <a:br>
              <a:rPr lang="ru-RU" dirty="0" smtClean="0"/>
            </a:br>
            <a:r>
              <a:rPr lang="ru-RU" sz="3100" dirty="0" smtClean="0"/>
              <a:t>( Шум - это беспорядочная смесь музыкальных звуков.)</a:t>
            </a:r>
            <a:r>
              <a:rPr lang="ru-RU" dirty="0" smtClean="0"/>
              <a:t/>
            </a:r>
            <a:br>
              <a:rPr lang="ru-RU" dirty="0" smtClean="0"/>
            </a:br>
            <a:endParaRPr lang="ru-RU" dirty="0"/>
          </a:p>
        </p:txBody>
      </p:sp>
      <p:sp>
        <p:nvSpPr>
          <p:cNvPr id="3" name="Содержимое 2"/>
          <p:cNvSpPr>
            <a:spLocks noGrp="1"/>
          </p:cNvSpPr>
          <p:nvPr>
            <p:ph idx="1"/>
          </p:nvPr>
        </p:nvSpPr>
        <p:spPr>
          <a:xfrm>
            <a:off x="500034" y="1857364"/>
            <a:ext cx="8229600" cy="4709160"/>
          </a:xfrm>
        </p:spPr>
        <p:txBody>
          <a:bodyPr>
            <a:normAutofit fontScale="92500" lnSpcReduction="20000"/>
          </a:bodyPr>
          <a:lstStyle/>
          <a:p>
            <a:pPr>
              <a:buNone/>
            </a:pPr>
            <a:r>
              <a:rPr lang="ru-RU" dirty="0" smtClean="0"/>
              <a:t>     НЕ ШУМИТЕ! </a:t>
            </a:r>
            <a:br>
              <a:rPr lang="ru-RU" dirty="0" smtClean="0"/>
            </a:br>
            <a:r>
              <a:rPr lang="ru-RU" dirty="0" smtClean="0"/>
              <a:t>А разве мы шумели? </a:t>
            </a:r>
            <a:br>
              <a:rPr lang="ru-RU" dirty="0" smtClean="0"/>
            </a:br>
            <a:r>
              <a:rPr lang="ru-RU" dirty="0" smtClean="0"/>
              <a:t>Ну, Андрюша стучал еле-еле </a:t>
            </a:r>
            <a:br>
              <a:rPr lang="ru-RU" dirty="0" smtClean="0"/>
            </a:br>
            <a:r>
              <a:rPr lang="ru-RU" dirty="0" smtClean="0"/>
              <a:t>Молотком по железной трубе, </a:t>
            </a:r>
            <a:br>
              <a:rPr lang="ru-RU" dirty="0" smtClean="0"/>
            </a:br>
            <a:r>
              <a:rPr lang="ru-RU" dirty="0" smtClean="0"/>
              <a:t>Я тихонько играл на губе, </a:t>
            </a:r>
            <a:br>
              <a:rPr lang="ru-RU" dirty="0" smtClean="0"/>
            </a:br>
            <a:r>
              <a:rPr lang="ru-RU" dirty="0" smtClean="0"/>
              <a:t>Восемь пятых размер соблюдая, </a:t>
            </a:r>
            <a:br>
              <a:rPr lang="ru-RU" dirty="0" smtClean="0"/>
            </a:br>
            <a:r>
              <a:rPr lang="ru-RU" dirty="0" smtClean="0"/>
              <a:t>Таня хлопала дверью сарая, </a:t>
            </a:r>
            <a:br>
              <a:rPr lang="ru-RU" dirty="0" smtClean="0"/>
            </a:br>
            <a:r>
              <a:rPr lang="ru-RU" dirty="0" smtClean="0"/>
              <a:t>Саша камнем водил по стеклу, </a:t>
            </a:r>
            <a:br>
              <a:rPr lang="ru-RU" dirty="0" smtClean="0"/>
            </a:br>
            <a:r>
              <a:rPr lang="ru-RU" dirty="0" smtClean="0"/>
              <a:t>Толя бил по кастрюле в углу. </a:t>
            </a:r>
            <a:br>
              <a:rPr lang="ru-RU" dirty="0" smtClean="0"/>
            </a:br>
            <a:r>
              <a:rPr lang="ru-RU" dirty="0" smtClean="0"/>
              <a:t>Кирпичом! Но негромко и редко. </a:t>
            </a:r>
            <a:br>
              <a:rPr lang="ru-RU" dirty="0" smtClean="0"/>
            </a:br>
            <a:r>
              <a:rPr lang="ru-RU" dirty="0" smtClean="0"/>
              <a:t>«Не шумите!» — сказала соседка, </a:t>
            </a:r>
            <a:br>
              <a:rPr lang="ru-RU" dirty="0" smtClean="0"/>
            </a:br>
            <a:r>
              <a:rPr lang="ru-RU" dirty="0" smtClean="0"/>
              <a:t>А никто и не думал шуметь .....</a:t>
            </a:r>
          </a:p>
          <a:p>
            <a:pPr>
              <a:buNone/>
            </a:pPr>
            <a:r>
              <a:rPr lang="ru-RU" dirty="0" smtClean="0"/>
              <a:t>                                                             Ал. Кушнер.</a:t>
            </a:r>
          </a:p>
          <a:p>
            <a:endParaRPr lang="ru-RU" dirty="0" smtClean="0"/>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000" dirty="0" smtClean="0"/>
              <a:t>РУПОР - УСИЛИТЕЛЬ ЗВУКА</a:t>
            </a:r>
            <a:endParaRPr lang="ru-RU" dirty="0"/>
          </a:p>
        </p:txBody>
      </p:sp>
      <p:sp>
        <p:nvSpPr>
          <p:cNvPr id="3" name="Содержимое 2"/>
          <p:cNvSpPr>
            <a:spLocks noGrp="1"/>
          </p:cNvSpPr>
          <p:nvPr>
            <p:ph idx="1"/>
          </p:nvPr>
        </p:nvSpPr>
        <p:spPr/>
        <p:txBody>
          <a:bodyPr/>
          <a:lstStyle/>
          <a:p>
            <a:pPr>
              <a:buNone/>
            </a:pPr>
            <a:r>
              <a:rPr lang="ru-RU" dirty="0" smtClean="0"/>
              <a:t>    Часто на соревнованиях, когда тренеру или судье необходимо сообщить что-либо спортсмену на большом расстоянии, используют рупор. Это может быть достаточно сложный прибор – мегафон, но можно обойтись и простой газетой свернутой в кулек. Можно сделать рупоры из больших листов ватмана. Если в классе два таких рупора поставить у противоположных стенок, то разговаривать с их помощью можно шепотом.</a:t>
            </a: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СЛУШАЕМ МУЗЫКУ! </a:t>
            </a:r>
            <a:br>
              <a:rPr lang="ru-RU" dirty="0" smtClean="0"/>
            </a:br>
            <a:endParaRPr lang="ru-RU" dirty="0"/>
          </a:p>
        </p:txBody>
      </p:sp>
      <p:sp>
        <p:nvSpPr>
          <p:cNvPr id="4" name="Содержимое 3"/>
          <p:cNvSpPr>
            <a:spLocks noGrp="1"/>
          </p:cNvSpPr>
          <p:nvPr>
            <p:ph sz="half" idx="1"/>
          </p:nvPr>
        </p:nvSpPr>
        <p:spPr/>
        <p:txBody>
          <a:bodyPr>
            <a:normAutofit fontScale="92500" lnSpcReduction="20000"/>
          </a:bodyPr>
          <a:lstStyle/>
          <a:p>
            <a:pPr>
              <a:buNone/>
            </a:pPr>
            <a:r>
              <a:rPr lang="ru-RU" dirty="0" smtClean="0"/>
              <a:t>     Чтобы продемонстрировать, как рупор усиливает звук, сделайте из плотной бумаги </a:t>
            </a:r>
            <a:br>
              <a:rPr lang="ru-RU" dirty="0" smtClean="0"/>
            </a:br>
            <a:r>
              <a:rPr lang="ru-RU" dirty="0" smtClean="0"/>
              <a:t>небольшой рупор, и в тонкий его конец  перпендикулярно поверхности бумаги воткните </a:t>
            </a:r>
            <a:br>
              <a:rPr lang="ru-RU" dirty="0" smtClean="0"/>
            </a:br>
            <a:r>
              <a:rPr lang="ru-RU" dirty="0" smtClean="0"/>
              <a:t>швейную иголку.  Вставьте карандаш в отверстие  пластинки с записью какой-нибудь музыки. </a:t>
            </a:r>
            <a:br>
              <a:rPr lang="ru-RU" dirty="0" smtClean="0"/>
            </a:br>
            <a:r>
              <a:rPr lang="ru-RU" dirty="0" smtClean="0"/>
              <a:t>Уприте   острый конец карандаша  с пластинкой  в поверхность стола и начните вращать  пластинку,  быстро проворачивая карандаш.  Другой рукой  поставьте острие иголки  рупора на звуковую бороздку пластинки. Прислушайтесь!  Должен появиться звук! </a:t>
            </a:r>
            <a:endParaRPr lang="ru-RU" dirty="0"/>
          </a:p>
        </p:txBody>
      </p:sp>
      <p:pic>
        <p:nvPicPr>
          <p:cNvPr id="5" name="Рисунок 4" descr="http://class-fizika.narod.ru/9_class/26/004.jpg"/>
          <p:cNvPicPr/>
          <p:nvPr/>
        </p:nvPicPr>
        <p:blipFill>
          <a:blip r:embed="rId2" cstate="print"/>
          <a:srcRect/>
          <a:stretch>
            <a:fillRect/>
          </a:stretch>
        </p:blipFill>
        <p:spPr bwMode="auto">
          <a:xfrm>
            <a:off x="714348" y="2571744"/>
            <a:ext cx="1928826" cy="14287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ПОПРОБУЙ ! </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     А если взять 2 тонкие резиновые трубочки, вставить в узкий конец рупора, замотать изоляционной лентой, а свободные концы этих трубок вставить в оба уха, то с таким несложным приспособлением далекие и слабые звуки будут слышны гораздо лучше. </a:t>
            </a:r>
            <a:br>
              <a:rPr lang="ru-RU" dirty="0" smtClean="0"/>
            </a:br>
            <a:r>
              <a:rPr lang="ru-RU" dirty="0" smtClean="0"/>
              <a:t>Для примера вспомни, для чего врачу нужен стетоскоп?</a:t>
            </a:r>
            <a:br>
              <a:rPr lang="ru-RU" dirty="0" smtClean="0"/>
            </a:br>
            <a:r>
              <a:rPr lang="ru-RU" dirty="0" smtClean="0"/>
              <a:t>С помощью чего Э.К.Циолковский пытался компенсировать глухоту?</a:t>
            </a:r>
            <a:br>
              <a:rPr lang="ru-RU" dirty="0" smtClean="0"/>
            </a:br>
            <a:r>
              <a:rPr lang="ru-RU" dirty="0" smtClean="0"/>
              <a:t>Для чего человек прикладывает ладонь к уху, пытаясь разобрать плохо слышимые звуки?</a:t>
            </a:r>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ВОТ ЭТО ДА-А ! </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     Обнаружили, что когда растению становится трудно добывать воду из пересохшей почвы,</a:t>
            </a:r>
            <a:br>
              <a:rPr lang="ru-RU" dirty="0" smtClean="0"/>
            </a:br>
            <a:r>
              <a:rPr lang="ru-RU" dirty="0" smtClean="0"/>
              <a:t>стебель растения начинает издавать ультразвуковые шумы. Присоединив к стеблям</a:t>
            </a:r>
            <a:br>
              <a:rPr lang="ru-RU" dirty="0" smtClean="0"/>
            </a:br>
            <a:r>
              <a:rPr lang="ru-RU" dirty="0" smtClean="0"/>
              <a:t>специальные микрофоны, можно уловить эти шумы и включать поливальные установки </a:t>
            </a:r>
            <a:br>
              <a:rPr lang="ru-RU" dirty="0" smtClean="0"/>
            </a:br>
            <a:r>
              <a:rPr lang="ru-RU" dirty="0" smtClean="0"/>
              <a:t>только тогда, когда сами растения этого требуют </a:t>
            </a:r>
          </a:p>
          <a:p>
            <a:pPr>
              <a:buNone/>
            </a:pPr>
            <a:r>
              <a:rPr lang="ru-RU" dirty="0" smtClean="0"/>
              <a:t>                                       ___</a:t>
            </a:r>
          </a:p>
          <a:p>
            <a:pPr>
              <a:buNone/>
            </a:pPr>
            <a:r>
              <a:rPr lang="ru-RU" dirty="0" smtClean="0"/>
              <a:t>     Звук храпа может достигать 69 </a:t>
            </a:r>
            <a:r>
              <a:rPr lang="ru-RU" dirty="0" err="1" smtClean="0"/>
              <a:t>децибелл</a:t>
            </a:r>
            <a:r>
              <a:rPr lang="ru-RU" dirty="0" smtClean="0"/>
              <a:t>, что сравнимо со звуком отбойного молотка.</a:t>
            </a: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285720" y="29624"/>
            <a:ext cx="885828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ru-RU" sz="2400" dirty="0" smtClean="0">
                <a:latin typeface="Calibri" pitchFamily="34" charset="0"/>
                <a:ea typeface="Times New Roman" pitchFamily="18" charset="0"/>
                <a:cs typeface="Times New Roman" pitchFamily="18" charset="0"/>
              </a:rPr>
              <a:t>___</a:t>
            </a:r>
          </a:p>
          <a:p>
            <a:pPr fontAlgn="base">
              <a:spcBef>
                <a:spcPct val="0"/>
              </a:spcBef>
              <a:spcAft>
                <a:spcPct val="0"/>
              </a:spcAft>
            </a:pP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Самый громкий шум, полученный в лабораторных условиях, был равен 210 дБ.  Он был получен за счёт отражения звука железобетонным испытательным стендом,  предназначенным для испытаний ракеты  в Центре космических полётов США, в  1965 г. Звуковой волной такой силы можно было бы сверлить отверстия в твёрдых материалах. Шум был слышен в пределах 161 км.</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___</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Самая высокая из полученных нот имеет частоту 60 гигагерц. Она была сгенерирована лазерным лучом, направленным на кристалл сапфира, в США, в 1964 г.</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___</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Самое тихое место - это «Мёртвая комната»  в Лаборатории концерна «Белл телефон систем» в США,  она является самой звукопоглощающей комнатой в мире, в которой исчезает 99,98% отражаемого звука.</a:t>
            </a:r>
            <a:endParaRPr kumimoji="0" lang="ru-RU" sz="2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ЧТОБЫ УСЛЫШАТЬ ЗВУК</a:t>
            </a:r>
            <a:br>
              <a:rPr lang="ru-RU" dirty="0" smtClean="0"/>
            </a:br>
            <a:endParaRPr lang="ru-RU" dirty="0"/>
          </a:p>
        </p:txBody>
      </p:sp>
      <p:sp>
        <p:nvSpPr>
          <p:cNvPr id="3" name="Текст 2"/>
          <p:cNvSpPr>
            <a:spLocks noGrp="1"/>
          </p:cNvSpPr>
          <p:nvPr>
            <p:ph type="body" idx="2"/>
          </p:nvPr>
        </p:nvSpPr>
        <p:spPr/>
        <p:txBody>
          <a:bodyPr>
            <a:normAutofit/>
          </a:bodyPr>
          <a:lstStyle/>
          <a:p>
            <a:r>
              <a:rPr lang="ru-RU" sz="2000" dirty="0" smtClean="0"/>
              <a:t>необходимы:</a:t>
            </a:r>
            <a:br>
              <a:rPr lang="ru-RU" sz="2000" dirty="0" smtClean="0"/>
            </a:br>
            <a:r>
              <a:rPr lang="ru-RU" sz="2000" dirty="0" smtClean="0"/>
              <a:t>1. источник звука;</a:t>
            </a:r>
            <a:br>
              <a:rPr lang="ru-RU" sz="2000" dirty="0" smtClean="0"/>
            </a:br>
            <a:r>
              <a:rPr lang="ru-RU" sz="2000" dirty="0" smtClean="0"/>
              <a:t>2. упругая среда между ним и ухом;</a:t>
            </a:r>
            <a:br>
              <a:rPr lang="ru-RU" sz="2000" dirty="0" smtClean="0"/>
            </a:br>
            <a:r>
              <a:rPr lang="ru-RU" sz="2000" dirty="0" smtClean="0"/>
              <a:t>3. определенный диапазон частот колебаний источника звука – между 16 Гц и 20 кГц,</a:t>
            </a:r>
            <a:br>
              <a:rPr lang="ru-RU" sz="2000" dirty="0" smtClean="0"/>
            </a:br>
            <a:r>
              <a:rPr lang="ru-RU" sz="2000" dirty="0" smtClean="0"/>
              <a:t>достаточная для восприятия ухом мощность звуковых волн. </a:t>
            </a:r>
            <a:endParaRPr lang="ru-RU" sz="2000" dirty="0"/>
          </a:p>
        </p:txBody>
      </p:sp>
      <p:pic>
        <p:nvPicPr>
          <p:cNvPr id="2050" name="Picture 2" descr="C:\Documents and Settings\UserXP\Рабочий стол\dance2.gif"/>
          <p:cNvPicPr>
            <a:picLocks noGrp="1" noChangeAspect="1" noChangeArrowheads="1" noCrop="1"/>
          </p:cNvPicPr>
          <p:nvPr>
            <p:ph sz="half" idx="1"/>
          </p:nvPr>
        </p:nvPicPr>
        <p:blipFill>
          <a:blip r:embed="rId2" cstate="print"/>
          <a:srcRect/>
          <a:stretch>
            <a:fillRect/>
          </a:stretch>
        </p:blipFill>
        <p:spPr bwMode="auto">
          <a:xfrm>
            <a:off x="5429256" y="2857496"/>
            <a:ext cx="1668010" cy="1928826"/>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ЗНАЕШЬ ЛИ ТЫ ? </a:t>
            </a:r>
            <a:br>
              <a:rPr lang="ru-RU" dirty="0" smtClean="0"/>
            </a:br>
            <a:endParaRPr lang="ru-RU" dirty="0"/>
          </a:p>
        </p:txBody>
      </p:sp>
      <p:sp>
        <p:nvSpPr>
          <p:cNvPr id="30721" name="Rectangle 1"/>
          <p:cNvSpPr>
            <a:spLocks noChangeArrowheads="1"/>
          </p:cNvSpPr>
          <p:nvPr/>
        </p:nvSpPr>
        <p:spPr bwMode="auto">
          <a:xfrm>
            <a:off x="357158" y="1115453"/>
            <a:ext cx="8358246" cy="52937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Самолёт, летящий со сверхзвуковой скоростью, обгоняет создаваемые им звуки. Эти звуковые волны сливаются в одну ударную волну. Достигая поверхности земли, ударная волна выбивает стёкла, разрушает постройки, оглушает.</a:t>
            </a:r>
            <a:endParaRPr kumimoji="0" lang="ru-RU" sz="20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___</a:t>
            </a:r>
            <a:endParaRPr kumimoji="0" lang="ru-RU"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Звук издаваемый синим китом громче, чем звук выстрела рядом стоящего тяжелого орудия, или громче, чем звук стартующей ракеты.</a:t>
            </a:r>
          </a:p>
          <a:p>
            <a:pPr algn="ctr"/>
            <a:r>
              <a:rPr lang="ru-RU" sz="2000" dirty="0" smtClean="0"/>
              <a:t>___</a:t>
            </a:r>
          </a:p>
          <a:p>
            <a:r>
              <a:rPr lang="ru-RU" sz="2000" dirty="0" smtClean="0"/>
              <a:t>При прохождении метеоритами атмосферы Земли возбуждается ударная волна, скорость которой в сто раз выше звуковой, при этом возникает резкий звук, похожий на звук рвущейся материи. </a:t>
            </a:r>
          </a:p>
          <a:p>
            <a:pPr algn="ctr"/>
            <a:r>
              <a:rPr lang="ru-RU" sz="2000" dirty="0" smtClean="0"/>
              <a:t>___</a:t>
            </a:r>
          </a:p>
          <a:p>
            <a:r>
              <a:rPr lang="ru-RU" sz="2000" dirty="0" smtClean="0"/>
              <a:t>При умелом ударе кнутом вдоль него образуется мощная волна, скорость распространения которой на кончике кнута может достигать огромных значений! В результате возникает мощная ударная звуковая волна, сравнимая со звуком выстрела.</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Шумящие водопроводные трубы.</a:t>
            </a:r>
            <a:endParaRPr lang="ru-RU" dirty="0"/>
          </a:p>
        </p:txBody>
      </p:sp>
      <p:sp>
        <p:nvSpPr>
          <p:cNvPr id="3" name="Содержимое 2"/>
          <p:cNvSpPr>
            <a:spLocks noGrp="1"/>
          </p:cNvSpPr>
          <p:nvPr>
            <p:ph idx="1"/>
          </p:nvPr>
        </p:nvSpPr>
        <p:spPr>
          <a:xfrm>
            <a:off x="-285784" y="1071546"/>
            <a:ext cx="9215502" cy="5786454"/>
          </a:xfrm>
        </p:spPr>
        <p:txBody>
          <a:bodyPr>
            <a:normAutofit fontScale="85000" lnSpcReduction="20000"/>
          </a:bodyPr>
          <a:lstStyle/>
          <a:p>
            <a:pPr algn="just">
              <a:buNone/>
            </a:pPr>
            <a:r>
              <a:rPr lang="ru-RU" dirty="0" smtClean="0"/>
              <a:t>       </a:t>
            </a:r>
            <a:r>
              <a:rPr lang="ru-RU" sz="3100" dirty="0" smtClean="0"/>
              <a:t>Почему водопроводные трубы порой начинают рычать и стонать, когда мы открываем или закрываем кран? Почему это не происходит непрерывно? Где именно возникает звук: в водопроводном кране, в части трубы, примыкающей непосредственно к крану, или в каком-нибудь изгибе ее где-то дальше? Почему шум начинается только при определенных уровнях расхода воды? Наконец, почему шум можно устранить, присоединив к водопроводной трубе закрытую с другого конца вертикальную трубку, в которой находится воздух ? При увеличении скорости потока в местах сужений в трубах может возникать турбулентность, которая приводит к кавитации (образованию и разрыву пузырьков). Колебания пузырьков усиливаются трубами, а также стенами, полами, потолками, к которым трубы прикреплены!. Иногда шум может быть вызван и периодическими ударами турбулентного потока о препятствия (например, сужения) в трубе.</a:t>
            </a:r>
          </a:p>
          <a:p>
            <a:pPr>
              <a:buNone/>
            </a:pP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Умеют ли рыбы разговаривать ? </a:t>
            </a:r>
            <a:r>
              <a:rPr lang="ru-RU" dirty="0" smtClean="0"/>
              <a:t/>
            </a:r>
            <a:br>
              <a:rPr lang="ru-RU" dirty="0" smtClean="0"/>
            </a:br>
            <a:endParaRPr lang="ru-RU" dirty="0"/>
          </a:p>
        </p:txBody>
      </p:sp>
      <p:sp>
        <p:nvSpPr>
          <p:cNvPr id="4" name="Содержимое 3"/>
          <p:cNvSpPr>
            <a:spLocks noGrp="1"/>
          </p:cNvSpPr>
          <p:nvPr>
            <p:ph sz="half" idx="1"/>
          </p:nvPr>
        </p:nvSpPr>
        <p:spPr/>
        <p:txBody>
          <a:bodyPr>
            <a:normAutofit lnSpcReduction="10000"/>
          </a:bodyPr>
          <a:lstStyle/>
          <a:p>
            <a:r>
              <a:rPr lang="ru-RU" dirty="0" smtClean="0"/>
              <a:t>Рыбы говорят человеческим языком, только в сказках, но они вовсе не глухи и могут издавать звуки. Различные звуки они издают с помощью зубов, воздушного пузыря, хвоста. Звуки им служат для общения и для отпугивать врагов. Рыбаки знают, что пескарь может пищать, а лещи издавать булькающие звуки.</a:t>
            </a:r>
          </a:p>
          <a:p>
            <a:pPr>
              <a:buNone/>
            </a:pPr>
            <a:r>
              <a:rPr lang="ru-RU" dirty="0" smtClean="0"/>
              <a:t>     Но рыбы и воспринимают звук. Так хищники спешат на то место, где произошел всплеск другой, мелкой рыбы.</a:t>
            </a:r>
          </a:p>
          <a:p>
            <a:pPr>
              <a:buNone/>
            </a:pPr>
            <a:endParaRPr lang="ru-RU" dirty="0"/>
          </a:p>
        </p:txBody>
      </p:sp>
      <p:pic>
        <p:nvPicPr>
          <p:cNvPr id="32770" name="Picture 2" descr="C:\Documents and Settings\UserXP\Рабочий стол\f17.gif"/>
          <p:cNvPicPr>
            <a:picLocks noChangeAspect="1" noChangeArrowheads="1" noCrop="1"/>
          </p:cNvPicPr>
          <p:nvPr/>
        </p:nvPicPr>
        <p:blipFill>
          <a:blip r:embed="rId2" cstate="print"/>
          <a:srcRect/>
          <a:stretch>
            <a:fillRect/>
          </a:stretch>
        </p:blipFill>
        <p:spPr bwMode="auto">
          <a:xfrm>
            <a:off x="2214546" y="3857628"/>
            <a:ext cx="1257851" cy="928694"/>
          </a:xfrm>
          <a:prstGeom prst="rect">
            <a:avLst/>
          </a:prstGeom>
          <a:noFill/>
        </p:spPr>
      </p:pic>
      <p:pic>
        <p:nvPicPr>
          <p:cNvPr id="32771" name="Picture 3" descr="C:\Documents and Settings\UserXP\Рабочий стол\f17.gif"/>
          <p:cNvPicPr>
            <a:picLocks noChangeAspect="1" noChangeArrowheads="1" noCrop="1"/>
          </p:cNvPicPr>
          <p:nvPr/>
        </p:nvPicPr>
        <p:blipFill>
          <a:blip r:embed="rId2" cstate="print"/>
          <a:srcRect/>
          <a:stretch>
            <a:fillRect/>
          </a:stretch>
        </p:blipFill>
        <p:spPr bwMode="auto">
          <a:xfrm>
            <a:off x="714348" y="3071810"/>
            <a:ext cx="1633127" cy="1205766"/>
          </a:xfrm>
          <a:prstGeom prst="rect">
            <a:avLst/>
          </a:prstGeom>
          <a:noFill/>
        </p:spPr>
      </p:pic>
      <p:pic>
        <p:nvPicPr>
          <p:cNvPr id="8" name="Picture 3" descr="C:\Documents and Settings\UserXP\Рабочий стол\f17.gif"/>
          <p:cNvPicPr>
            <a:picLocks noChangeAspect="1" noChangeArrowheads="1" noCrop="1"/>
          </p:cNvPicPr>
          <p:nvPr/>
        </p:nvPicPr>
        <p:blipFill>
          <a:blip r:embed="rId2" cstate="print"/>
          <a:srcRect/>
          <a:stretch>
            <a:fillRect/>
          </a:stretch>
        </p:blipFill>
        <p:spPr bwMode="auto">
          <a:xfrm>
            <a:off x="2143108" y="2354092"/>
            <a:ext cx="1990317" cy="1469486"/>
          </a:xfrm>
          <a:prstGeom prst="rect">
            <a:avLst/>
          </a:prstGeom>
          <a:noFill/>
        </p:spPr>
      </p:pic>
      <p:pic>
        <p:nvPicPr>
          <p:cNvPr id="9" name="Picture 3" descr="C:\Documents and Settings\UserXP\Рабочий стол\f17.gif"/>
          <p:cNvPicPr>
            <a:picLocks noChangeAspect="1" noChangeArrowheads="1" noCrop="1"/>
          </p:cNvPicPr>
          <p:nvPr/>
        </p:nvPicPr>
        <p:blipFill>
          <a:blip r:embed="rId2" cstate="print"/>
          <a:srcRect/>
          <a:stretch>
            <a:fillRect/>
          </a:stretch>
        </p:blipFill>
        <p:spPr bwMode="auto">
          <a:xfrm>
            <a:off x="1000100" y="4602720"/>
            <a:ext cx="1990317" cy="1469486"/>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3108" y="274638"/>
            <a:ext cx="6543692" cy="2225668"/>
          </a:xfrm>
        </p:spPr>
        <p:txBody>
          <a:bodyPr>
            <a:normAutofit fontScale="90000"/>
          </a:bodyPr>
          <a:lstStyle/>
          <a:p>
            <a:r>
              <a:rPr lang="ru-RU" dirty="0" smtClean="0"/>
              <a:t>УДИВИТЕЛЬНОЕ РЯДОМ !</a:t>
            </a:r>
            <a:br>
              <a:rPr lang="ru-RU" dirty="0" smtClean="0"/>
            </a:br>
            <a:r>
              <a:rPr lang="ru-RU" sz="2700" dirty="0" smtClean="0"/>
              <a:t>Попробуй выполнить этот опыт и удиви своих родственников!</a:t>
            </a:r>
            <a:r>
              <a:rPr lang="ru-RU" dirty="0" smtClean="0"/>
              <a:t/>
            </a:r>
            <a:br>
              <a:rPr lang="ru-RU" dirty="0" smtClean="0"/>
            </a:br>
            <a:endParaRPr lang="ru-RU" dirty="0"/>
          </a:p>
        </p:txBody>
      </p:sp>
      <p:pic>
        <p:nvPicPr>
          <p:cNvPr id="3" name="Рисунок 2" descr="http://class-fizika.narod.ru/9_class/26/pic4.jpg"/>
          <p:cNvPicPr/>
          <p:nvPr/>
        </p:nvPicPr>
        <p:blipFill>
          <a:blip r:embed="rId2" cstate="print"/>
          <a:srcRect/>
          <a:stretch>
            <a:fillRect/>
          </a:stretch>
        </p:blipFill>
        <p:spPr bwMode="auto">
          <a:xfrm>
            <a:off x="214282" y="214290"/>
            <a:ext cx="1905000" cy="1685925"/>
          </a:xfrm>
          <a:prstGeom prst="rect">
            <a:avLst/>
          </a:prstGeom>
          <a:noFill/>
          <a:ln w="9525">
            <a:noFill/>
            <a:miter lim="800000"/>
            <a:headEnd/>
            <a:tailEnd/>
          </a:ln>
        </p:spPr>
      </p:pic>
      <p:sp>
        <p:nvSpPr>
          <p:cNvPr id="33793" name="Rectangle 1"/>
          <p:cNvSpPr>
            <a:spLocks noChangeArrowheads="1"/>
          </p:cNvSpPr>
          <p:nvPr/>
        </p:nvSpPr>
        <p:spPr bwMode="auto">
          <a:xfrm>
            <a:off x="214282" y="1967973"/>
            <a:ext cx="8715436"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Стекло бокала должно быть чистое, гладкое, ничем не разрисованное. Подобрав инструмент, приступай к проверке его музыкальных качеств. Прежде чем приступить к опыту, хорошо вымой руки с мылом. Затем, слегка намочив чистой водой пальцы правой руки, поставь бокал на стол, а левой рукой крепко держи его за ножку. Средним или указательным пальцем правой руки начни вкруговую водить по краю бокала.. Через несколько секунд ты должен услышать мелодичный звук. Звук не будет прекращаться пока ты водишь по краю бокала. Если это успешно получилось, налей в бокал чистую воду, немного не доходя до края, и продолжай водить пальцем. Ты должен услышать звук значительно ниже того, который был без воды. Продолжая круговые движения пальцем, посмотри на поверхность воды. На ней образовались маленькие волны. Они призошли от колеблющихся , звучащих стенок бокала. Теперь начни постепенно удалять воду небольшими порциями. Звук будет постепенно повышаться и самый высокий будет у пустого бокала.</a:t>
            </a:r>
            <a:endParaRPr kumimoji="0" lang="ru-RU" sz="20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758138" cy="1162050"/>
          </a:xfrm>
        </p:spPr>
        <p:txBody>
          <a:bodyPr/>
          <a:lstStyle/>
          <a:p>
            <a:r>
              <a:rPr lang="ru-RU" sz="4000" dirty="0" smtClean="0"/>
              <a:t>ЗВУКОВОЙ УДАР </a:t>
            </a:r>
            <a:r>
              <a:rPr lang="ru-RU" dirty="0" smtClean="0"/>
              <a:t/>
            </a:r>
            <a:br>
              <a:rPr lang="ru-RU" dirty="0" smtClean="0"/>
            </a:br>
            <a:endParaRPr lang="ru-RU" dirty="0"/>
          </a:p>
        </p:txBody>
      </p:sp>
      <p:sp>
        <p:nvSpPr>
          <p:cNvPr id="3" name="Текст 2"/>
          <p:cNvSpPr>
            <a:spLocks noGrp="1"/>
          </p:cNvSpPr>
          <p:nvPr>
            <p:ph type="body" idx="2"/>
          </p:nvPr>
        </p:nvSpPr>
        <p:spPr>
          <a:xfrm>
            <a:off x="3571868" y="1500174"/>
            <a:ext cx="5286412" cy="4602163"/>
          </a:xfrm>
        </p:spPr>
        <p:txBody>
          <a:bodyPr>
            <a:noAutofit/>
          </a:bodyPr>
          <a:lstStyle/>
          <a:p>
            <a:r>
              <a:rPr lang="ru-RU" sz="2800" dirty="0" smtClean="0"/>
              <a:t>Проделайте в дне пластмассового ведерка из под майонеза отверстие около 1см в диаметре,</a:t>
            </a:r>
            <a:br>
              <a:rPr lang="ru-RU" sz="2800" dirty="0" smtClean="0"/>
            </a:br>
            <a:r>
              <a:rPr lang="ru-RU" sz="2800" dirty="0" smtClean="0"/>
              <a:t>закройте ведро крышкой, напротив отверстия поставьте горящую свечу. Ударьте рукой по крышке – свеча погаснет. Звук тушит свечу.</a:t>
            </a:r>
            <a:endParaRPr lang="ru-RU" sz="2800" dirty="0"/>
          </a:p>
        </p:txBody>
      </p:sp>
      <p:pic>
        <p:nvPicPr>
          <p:cNvPr id="5" name="Рисунок 4" descr="http://class-fizika.narod.ru/9_class/26/26.jpg"/>
          <p:cNvPicPr/>
          <p:nvPr/>
        </p:nvPicPr>
        <p:blipFill>
          <a:blip r:embed="rId2" cstate="print"/>
          <a:srcRect/>
          <a:stretch>
            <a:fillRect/>
          </a:stretch>
        </p:blipFill>
        <p:spPr bwMode="auto">
          <a:xfrm>
            <a:off x="714348" y="2214554"/>
            <a:ext cx="2214578" cy="221457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186766" cy="1162050"/>
          </a:xfrm>
        </p:spPr>
        <p:txBody>
          <a:bodyPr/>
          <a:lstStyle/>
          <a:p>
            <a:pPr algn="ctr"/>
            <a:r>
              <a:rPr lang="ru-RU" sz="4400" dirty="0" smtClean="0"/>
              <a:t>САМОДЕЛЬНАЯ СИРЕНА </a:t>
            </a:r>
            <a:r>
              <a:rPr lang="ru-RU" dirty="0" smtClean="0"/>
              <a:t/>
            </a:r>
            <a:br>
              <a:rPr lang="ru-RU" dirty="0" smtClean="0"/>
            </a:br>
            <a:endParaRPr lang="ru-RU" dirty="0"/>
          </a:p>
        </p:txBody>
      </p:sp>
      <p:sp>
        <p:nvSpPr>
          <p:cNvPr id="3" name="Текст 2"/>
          <p:cNvSpPr>
            <a:spLocks noGrp="1"/>
          </p:cNvSpPr>
          <p:nvPr>
            <p:ph type="body" idx="2"/>
          </p:nvPr>
        </p:nvSpPr>
        <p:spPr>
          <a:xfrm>
            <a:off x="457200" y="1524000"/>
            <a:ext cx="8115328" cy="4602163"/>
          </a:xfrm>
        </p:spPr>
        <p:txBody>
          <a:bodyPr>
            <a:normAutofit lnSpcReduction="10000"/>
          </a:bodyPr>
          <a:lstStyle/>
          <a:p>
            <a:pPr algn="just"/>
            <a:r>
              <a:rPr lang="ru-RU" sz="3200" dirty="0" smtClean="0"/>
              <a:t>Возьмите деревянный круг, проделайте в нем отверстия вдоль окружностей разного радиуса через правильные промежутки. Начните его вращать, расположив вертикально. Направьте струю воздуха из шланга пылесоса в отверстия каждой из окружностей. Будут ли отличаться звуки? Как сделать звук громче, выше или ниже ? Можете ли вы объяснить принцип работы сирены?</a:t>
            </a:r>
          </a:p>
          <a:p>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043890" cy="1162050"/>
          </a:xfrm>
        </p:spPr>
        <p:txBody>
          <a:bodyPr>
            <a:normAutofit/>
          </a:bodyPr>
          <a:lstStyle/>
          <a:p>
            <a:pPr algn="ctr"/>
            <a:r>
              <a:rPr lang="ru-RU" sz="4400" dirty="0" smtClean="0"/>
              <a:t>ЗВУКИ ПУСТЫНЬ </a:t>
            </a:r>
            <a:r>
              <a:rPr lang="ru-RU" dirty="0" smtClean="0"/>
              <a:t/>
            </a:r>
            <a:br>
              <a:rPr lang="ru-RU" dirty="0" smtClean="0"/>
            </a:br>
            <a:endParaRPr lang="ru-RU" dirty="0"/>
          </a:p>
        </p:txBody>
      </p:sp>
      <p:sp>
        <p:nvSpPr>
          <p:cNvPr id="3" name="Текст 2"/>
          <p:cNvSpPr>
            <a:spLocks noGrp="1"/>
          </p:cNvSpPr>
          <p:nvPr>
            <p:ph type="body" idx="2"/>
          </p:nvPr>
        </p:nvSpPr>
        <p:spPr>
          <a:xfrm>
            <a:off x="457200" y="1524000"/>
            <a:ext cx="8329642" cy="4602163"/>
          </a:xfrm>
        </p:spPr>
        <p:txBody>
          <a:bodyPr>
            <a:normAutofit fontScale="77500" lnSpcReduction="20000"/>
          </a:bodyPr>
          <a:lstStyle/>
          <a:p>
            <a:r>
              <a:rPr lang="ru-RU" sz="2600" dirty="0" smtClean="0"/>
              <a:t>Очень часто в литературе упоминаются о таинственных звуках, которые можно услышать в пустыне. Сегодня известно, что эти звуки возникают в результате движения слоёв песка, но полного объяснения этих явлений ещё нет. </a:t>
            </a:r>
            <a:br>
              <a:rPr lang="ru-RU" sz="2600" dirty="0" smtClean="0"/>
            </a:br>
            <a:r>
              <a:rPr lang="ru-RU" sz="2600" dirty="0" smtClean="0"/>
              <a:t>Различают два вида звучащих песков — „гудящие“ и „свистящие“, которые отличаются частотой и длительностью звука и возникают при разных условиях.</a:t>
            </a:r>
            <a:br>
              <a:rPr lang="ru-RU" sz="2600" dirty="0" smtClean="0"/>
            </a:br>
            <a:r>
              <a:rPr lang="ru-RU" sz="2600" dirty="0" smtClean="0"/>
              <a:t>Свистящие звуки - лёгкое посвистывание песка под ногами можно услышать на морских побережьях, на берегах рек и озёр по всему миру. Это акустические колебания песчинок с частотой от 500 до 2500 Гц.</a:t>
            </a:r>
            <a:br>
              <a:rPr lang="ru-RU" sz="2600" dirty="0" smtClean="0"/>
            </a:br>
            <a:r>
              <a:rPr lang="ru-RU" sz="2600" dirty="0" smtClean="0"/>
              <a:t>Гудящие звуки - они возникают глубоко в пустыне вблизи отдельных больших дюн. Это громкий звук низкой частоты 50–300 Гц, длящийся обычно от несколько секунд до 15 минут. Они разносятся на расстояния до 10 километров, и нередко сопровождается вибрациями почвы.</a:t>
            </a:r>
            <a:br>
              <a:rPr lang="ru-RU" sz="2600" dirty="0" smtClean="0"/>
            </a:br>
            <a:r>
              <a:rPr lang="ru-RU" sz="2600" dirty="0" smtClean="0"/>
              <a:t>Свистят и гудят пески, состоящие из кварца.</a:t>
            </a:r>
            <a:br>
              <a:rPr lang="ru-RU" sz="2600" dirty="0" smtClean="0"/>
            </a:br>
            <a:r>
              <a:rPr lang="ru-RU" sz="2600" dirty="0" smtClean="0"/>
              <a:t>А вот звучание песков Гавайских островов напоминает лай собаки. Гавайские пески — единственные звучащие пески, состоящие не из кварца.</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85918" y="428604"/>
            <a:ext cx="6030369" cy="523220"/>
          </a:xfrm>
          <a:prstGeom prst="rect">
            <a:avLst/>
          </a:prstGeom>
        </p:spPr>
        <p:txBody>
          <a:bodyPr wrap="none">
            <a:spAutoFit/>
          </a:bodyPr>
          <a:lstStyle/>
          <a:p>
            <a:r>
              <a:rPr lang="ru-RU" sz="2800" b="1" dirty="0" smtClean="0"/>
              <a:t>Физические характеристики звука. </a:t>
            </a:r>
            <a:endParaRPr lang="ru-RU" sz="2800" dirty="0"/>
          </a:p>
        </p:txBody>
      </p:sp>
      <p:sp>
        <p:nvSpPr>
          <p:cNvPr id="1025" name="Rectangle 1"/>
          <p:cNvSpPr>
            <a:spLocks noChangeArrowheads="1"/>
          </p:cNvSpPr>
          <p:nvPr/>
        </p:nvSpPr>
        <p:spPr bwMode="auto">
          <a:xfrm>
            <a:off x="428596" y="1132986"/>
            <a:ext cx="831399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5738" algn="l" defTabSz="914400" rtl="0" eaLnBrk="1" fontAlgn="base" latinLnBrk="0" hangingPunct="1">
              <a:lnSpc>
                <a:spcPct val="100000"/>
              </a:lnSpc>
              <a:spcBef>
                <a:spcPct val="0"/>
              </a:spcBef>
              <a:spcAft>
                <a:spcPct val="0"/>
              </a:spcAft>
              <a:buClrTx/>
              <a:buSzTx/>
              <a:buFont typeface="+mj-lt"/>
              <a:buAutoNum type="arabicPeriod"/>
              <a:tabLst>
                <a:tab pos="31115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Звуковое давление, оказываемое звуковой волной на стоящее перед ней препятствие.</a:t>
            </a:r>
            <a:endParaRPr kumimoji="0" lang="ru-RU" b="0" i="0" u="none" strike="noStrike" cap="none" normalizeH="0" baseline="0" dirty="0" smtClean="0">
              <a:ln>
                <a:noFill/>
              </a:ln>
              <a:solidFill>
                <a:schemeClr val="tx1"/>
              </a:solidFill>
              <a:effectLst/>
              <a:latin typeface="Arial" pitchFamily="34" charset="0"/>
            </a:endParaRPr>
          </a:p>
          <a:p>
            <a:pPr marL="0" marR="0" lvl="0" indent="185738" algn="l" defTabSz="914400" rtl="0" eaLnBrk="0" fontAlgn="base" latinLnBrk="0" hangingPunct="0">
              <a:lnSpc>
                <a:spcPct val="100000"/>
              </a:lnSpc>
              <a:spcBef>
                <a:spcPct val="0"/>
              </a:spcBef>
              <a:spcAft>
                <a:spcPct val="0"/>
              </a:spcAft>
              <a:buClrTx/>
              <a:buSzTx/>
              <a:buFont typeface="+mj-lt"/>
              <a:buAutoNum type="arabicPeriod"/>
              <a:tabLst>
                <a:tab pos="31115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Спектр звука - разложение сложной звуковой волны на состав­ляющие ее частоты.</a:t>
            </a:r>
            <a:endParaRPr kumimoji="0" lang="ru-RU" b="0" i="0" u="none" strike="noStrike" cap="none" normalizeH="0" baseline="0" dirty="0" smtClean="0">
              <a:ln>
                <a:noFill/>
              </a:ln>
              <a:solidFill>
                <a:schemeClr val="tx1"/>
              </a:solidFill>
              <a:effectLst/>
              <a:latin typeface="Arial" pitchFamily="34" charset="0"/>
            </a:endParaRPr>
          </a:p>
          <a:p>
            <a:pPr marL="0" marR="0" lvl="0" indent="185738" algn="l" defTabSz="914400" rtl="0" eaLnBrk="0" fontAlgn="base" latinLnBrk="0" hangingPunct="0">
              <a:lnSpc>
                <a:spcPct val="100000"/>
              </a:lnSpc>
              <a:spcBef>
                <a:spcPct val="0"/>
              </a:spcBef>
              <a:spcAft>
                <a:spcPct val="0"/>
              </a:spcAft>
              <a:buClrTx/>
              <a:buSzTx/>
              <a:buFont typeface="+mj-lt"/>
              <a:buAutoNum type="arabicPeriod"/>
              <a:tabLst>
                <a:tab pos="31115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Интенсивность звуковой волны:</a:t>
            </a:r>
            <a:endParaRPr kumimoji="0" lang="ru-RU" b="0" i="0" u="none" strike="noStrike" cap="none" normalizeH="0" baseline="0" dirty="0" smtClean="0">
              <a:ln>
                <a:noFill/>
              </a:ln>
              <a:solidFill>
                <a:schemeClr val="tx1"/>
              </a:solidFill>
              <a:effectLst/>
              <a:latin typeface="Arial" pitchFamily="34" charset="0"/>
            </a:endParaRPr>
          </a:p>
        </p:txBody>
      </p:sp>
      <p:pic>
        <p:nvPicPr>
          <p:cNvPr id="4" name="Рисунок 3"/>
          <p:cNvPicPr/>
          <p:nvPr/>
        </p:nvPicPr>
        <p:blipFill>
          <a:blip r:embed="rId2" cstate="print"/>
          <a:srcRect/>
          <a:stretch>
            <a:fillRect/>
          </a:stretch>
        </p:blipFill>
        <p:spPr bwMode="auto">
          <a:xfrm>
            <a:off x="4857752" y="2071678"/>
            <a:ext cx="1214446" cy="785818"/>
          </a:xfrm>
          <a:prstGeom prst="rect">
            <a:avLst/>
          </a:prstGeom>
          <a:noFill/>
          <a:ln w="9525">
            <a:noFill/>
            <a:miter lim="800000"/>
            <a:headEnd/>
            <a:tailEnd/>
          </a:ln>
        </p:spPr>
      </p:pic>
      <p:sp>
        <p:nvSpPr>
          <p:cNvPr id="1026" name="Rectangle 2"/>
          <p:cNvSpPr>
            <a:spLocks noChangeArrowheads="1"/>
          </p:cNvSpPr>
          <p:nvPr/>
        </p:nvSpPr>
        <p:spPr bwMode="auto">
          <a:xfrm>
            <a:off x="714348" y="2928934"/>
            <a:ext cx="6935360"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где </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площадь поверхности; </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энергия звуковой волны; </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время.</a:t>
            </a:r>
            <a:endParaRPr kumimoji="0" lang="ru-RU" b="0" i="0" u="none" strike="noStrike" cap="none" normalizeH="0" baseline="0" dirty="0" smtClean="0">
              <a:ln>
                <a:noFill/>
              </a:ln>
              <a:solidFill>
                <a:schemeClr val="tx1"/>
              </a:solidFill>
              <a:effectLst/>
              <a:latin typeface="Arial" pitchFamily="34" charset="0"/>
            </a:endParaRPr>
          </a:p>
        </p:txBody>
      </p:sp>
      <p:pic>
        <p:nvPicPr>
          <p:cNvPr id="6" name="Рисунок 5"/>
          <p:cNvPicPr/>
          <p:nvPr/>
        </p:nvPicPr>
        <p:blipFill>
          <a:blip r:embed="rId3" cstate="print"/>
          <a:srcRect/>
          <a:stretch>
            <a:fillRect/>
          </a:stretch>
        </p:blipFill>
        <p:spPr bwMode="auto">
          <a:xfrm>
            <a:off x="5214942" y="3500438"/>
            <a:ext cx="1428760" cy="714380"/>
          </a:xfrm>
          <a:prstGeom prst="rect">
            <a:avLst/>
          </a:prstGeom>
          <a:noFill/>
          <a:ln w="9525">
            <a:noFill/>
            <a:miter lim="800000"/>
            <a:headEnd/>
            <a:tailEnd/>
          </a:ln>
        </p:spPr>
      </p:pic>
      <p:sp>
        <p:nvSpPr>
          <p:cNvPr id="1027" name="Rectangle 3"/>
          <p:cNvSpPr>
            <a:spLocks noChangeArrowheads="1"/>
          </p:cNvSpPr>
          <p:nvPr/>
        </p:nvSpPr>
        <p:spPr bwMode="auto">
          <a:xfrm>
            <a:off x="428596" y="3929066"/>
            <a:ext cx="7929586"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79388"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Громкость.</a:t>
            </a:r>
            <a:endParaRPr kumimoji="0" lang="ru-RU" b="0" i="0" u="none" strike="noStrike" cap="none" normalizeH="0" baseline="0" dirty="0" smtClean="0">
              <a:ln>
                <a:noFill/>
              </a:ln>
              <a:solidFill>
                <a:schemeClr val="tx1"/>
              </a:solidFill>
              <a:effectLst/>
              <a:latin typeface="Arial" pitchFamily="34" charset="0"/>
            </a:endParaRPr>
          </a:p>
          <a:p>
            <a:pPr marL="0" marR="0" lvl="0" indent="182563"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Как и высота, связана с ощущением, возникающим в сознании человека, а также с интенсивностью волны.</a:t>
            </a:r>
            <a:endParaRPr kumimoji="0" lang="ru-RU" b="0" i="0" u="none" strike="noStrike" cap="none" normalizeH="0" baseline="0" dirty="0" smtClean="0">
              <a:ln>
                <a:noFill/>
              </a:ln>
              <a:solidFill>
                <a:schemeClr val="tx1"/>
              </a:solidFill>
              <a:effectLst/>
              <a:latin typeface="Arial" pitchFamily="34" charset="0"/>
            </a:endParaRPr>
          </a:p>
          <a:p>
            <a:pPr marL="0" marR="0" lvl="0" indent="182563"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Человеческое ухо способно воспринимать звуки интенсивностью от 10</a:t>
            </a:r>
            <a:r>
              <a:rPr kumimoji="0" lang="ru-RU"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-12</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(порог слышимости) до 1 Вт/м</a:t>
            </a:r>
            <a:r>
              <a:rPr kumimoji="0" lang="ru-RU"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(порог болевого ощущения).</a:t>
            </a:r>
            <a:endParaRPr kumimoji="0" lang="ru-RU" b="0" i="0" u="none" strike="noStrike" cap="none" normalizeH="0" baseline="0" dirty="0" smtClean="0">
              <a:ln>
                <a:noFill/>
              </a:ln>
              <a:solidFill>
                <a:schemeClr val="tx1"/>
              </a:solidFill>
              <a:effectLst/>
              <a:latin typeface="Arial" pitchFamily="34" charset="0"/>
            </a:endParaRPr>
          </a:p>
          <a:p>
            <a:pPr marL="0" marR="0" lvl="0" indent="182563"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Громкость не является прямо пропорциональной величиной ин­тенсивности.</a:t>
            </a:r>
            <a:endParaRPr kumimoji="0" lang="ru-RU" b="0" i="0" u="none" strike="noStrike" cap="none" normalizeH="0" baseline="0" dirty="0" smtClean="0">
              <a:ln>
                <a:noFill/>
              </a:ln>
              <a:solidFill>
                <a:schemeClr val="tx1"/>
              </a:solidFill>
              <a:effectLst/>
              <a:latin typeface="Arial" pitchFamily="34" charset="0"/>
            </a:endParaRPr>
          </a:p>
        </p:txBody>
      </p:sp>
      <p:sp>
        <p:nvSpPr>
          <p:cNvPr id="1028" name="Rectangle 4"/>
          <p:cNvSpPr>
            <a:spLocks noChangeArrowheads="1"/>
          </p:cNvSpPr>
          <p:nvPr/>
        </p:nvSpPr>
        <p:spPr bwMode="auto">
          <a:xfrm>
            <a:off x="0" y="5857892"/>
            <a:ext cx="8908977"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179388"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Уровень громкости выражается в белах:</a:t>
            </a:r>
            <a:endParaRPr kumimoji="0" lang="ru-RU" b="0" i="0" u="none" strike="noStrike" cap="none" normalizeH="0" baseline="0" dirty="0" smtClean="0">
              <a:ln>
                <a:noFill/>
              </a:ln>
              <a:solidFill>
                <a:schemeClr val="tx1"/>
              </a:solidFill>
              <a:effectLst/>
              <a:latin typeface="Arial" pitchFamily="34" charset="0"/>
            </a:endParaRPr>
          </a:p>
          <a:p>
            <a:pPr lvl="0" indent="176213" eaLnBrk="0" fontAlgn="base" hangingPunct="0">
              <a:spcBef>
                <a:spcPct val="0"/>
              </a:spcBef>
              <a:spcAft>
                <a:spcPct val="0"/>
              </a:spcAft>
            </a:pPr>
            <a:r>
              <a:rPr kumimoji="0" lang="ru-RU"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 </a:t>
            </a:r>
            <a:r>
              <a:rPr kumimoji="0" lang="en-US" b="1"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lg</a:t>
            </a:r>
            <a:r>
              <a:rPr kumimoji="0" lang="ru-RU"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a:t>
            </a:r>
            <a:r>
              <a:rPr kumimoji="0" lang="en-US" b="1" i="1"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0</a:t>
            </a:r>
            <a:r>
              <a:rPr lang="en-US" b="1" i="1" dirty="0" smtClean="0"/>
              <a:t> </a:t>
            </a:r>
            <a:r>
              <a:rPr lang="en-US" b="1" i="1" dirty="0" smtClean="0"/>
              <a:t>)</a:t>
            </a:r>
            <a:r>
              <a:rPr lang="ru-RU" dirty="0" smtClean="0">
                <a:latin typeface="Arial" pitchFamily="34" charset="0"/>
              </a:rPr>
              <a:t>                                          </a:t>
            </a:r>
            <a:r>
              <a:rPr kumimoji="0" lang="en-US"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a:t>
            </a:r>
            <a:r>
              <a:rPr kumimoji="0" lang="ru-RU" b="1" i="1"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0</a:t>
            </a: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10</a:t>
            </a:r>
            <a:r>
              <a:rPr kumimoji="0" lang="ru-RU"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-12</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Вт/м</a:t>
            </a:r>
            <a:r>
              <a:rPr kumimoji="0" lang="ru-RU"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порог слышимости.</a:t>
            </a:r>
            <a:endParaRPr kumimoji="0" lang="ru-RU"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ХАРАКТЕРИСТИКИ ЗВУКА </a:t>
            </a:r>
            <a:br>
              <a:rPr lang="ru-RU" dirty="0" smtClean="0"/>
            </a:br>
            <a:endParaRPr lang="ru-RU" dirty="0"/>
          </a:p>
        </p:txBody>
      </p:sp>
      <p:sp>
        <p:nvSpPr>
          <p:cNvPr id="3" name="Текст 2"/>
          <p:cNvSpPr>
            <a:spLocks noGrp="1"/>
          </p:cNvSpPr>
          <p:nvPr>
            <p:ph type="body" idx="2"/>
          </p:nvPr>
        </p:nvSpPr>
        <p:spPr>
          <a:xfrm>
            <a:off x="357158" y="1285860"/>
            <a:ext cx="3008313" cy="4602163"/>
          </a:xfrm>
        </p:spPr>
        <p:txBody>
          <a:bodyPr>
            <a:noAutofit/>
          </a:bodyPr>
          <a:lstStyle/>
          <a:p>
            <a:r>
              <a:rPr lang="ru-RU" sz="2400" dirty="0" smtClean="0"/>
              <a:t>Громкость зависит от амплитуды колебаний в звуковой волне.</a:t>
            </a:r>
          </a:p>
          <a:p>
            <a:r>
              <a:rPr lang="ru-RU" sz="2400" dirty="0" smtClean="0"/>
              <a:t>За единицу громкости звука принят 1 Бел (в честь Александра Грэхема Белла, изобретателя телефона). Громкость звука равна 1 Б, если его мощность в 10 раз больше порога слышимости.</a:t>
            </a:r>
            <a:endParaRPr lang="ru-RU" sz="2400" dirty="0"/>
          </a:p>
        </p:txBody>
      </p:sp>
      <p:sp>
        <p:nvSpPr>
          <p:cNvPr id="4" name="Содержимое 3"/>
          <p:cNvSpPr>
            <a:spLocks noGrp="1"/>
          </p:cNvSpPr>
          <p:nvPr>
            <p:ph sz="half" idx="1"/>
          </p:nvPr>
        </p:nvSpPr>
        <p:spPr/>
        <p:txBody>
          <a:bodyPr>
            <a:normAutofit fontScale="92500" lnSpcReduction="10000"/>
          </a:bodyPr>
          <a:lstStyle/>
          <a:p>
            <a:r>
              <a:rPr lang="ru-RU" dirty="0" smtClean="0"/>
              <a:t>На практике громкость измеряют в децибелах (дБ).</a:t>
            </a:r>
            <a:br>
              <a:rPr lang="ru-RU" dirty="0" smtClean="0"/>
            </a:br>
            <a:r>
              <a:rPr lang="ru-RU" dirty="0" smtClean="0"/>
              <a:t>1 дБ = 0,1Б. 10 дБ – шепот; 20–30 дБ – норма шума в жилых помещениях; </a:t>
            </a:r>
            <a:br>
              <a:rPr lang="ru-RU" dirty="0" smtClean="0"/>
            </a:br>
            <a:r>
              <a:rPr lang="ru-RU" dirty="0" smtClean="0"/>
              <a:t>50 дБ – разговор средней громкости;</a:t>
            </a:r>
            <a:br>
              <a:rPr lang="ru-RU" dirty="0" smtClean="0"/>
            </a:br>
            <a:r>
              <a:rPr lang="ru-RU" dirty="0" smtClean="0"/>
              <a:t>70 дБ – шум пишущей машинки; </a:t>
            </a:r>
          </a:p>
          <a:p>
            <a:r>
              <a:rPr lang="ru-RU" dirty="0" smtClean="0"/>
              <a:t>80 дБ – шум работающего двигателя грузового автомобиля;</a:t>
            </a:r>
            <a:br>
              <a:rPr lang="ru-RU" dirty="0" smtClean="0"/>
            </a:br>
            <a:r>
              <a:rPr lang="ru-RU" dirty="0" smtClean="0"/>
              <a:t>120 дБ – шум работающего трактора на расстоянии 1 м</a:t>
            </a:r>
            <a:br>
              <a:rPr lang="ru-RU" dirty="0" smtClean="0"/>
            </a:br>
            <a:r>
              <a:rPr lang="ru-RU" dirty="0" smtClean="0"/>
              <a:t>130 дБ – порог болевого ощущения.</a:t>
            </a:r>
          </a:p>
          <a:p>
            <a:r>
              <a:rPr lang="ru-RU" dirty="0" smtClean="0"/>
              <a:t>Звук громкостью свыше 180 дБ может даже вызвать разрыв барабанной перепонки.</a:t>
            </a:r>
          </a:p>
          <a:p>
            <a:pPr>
              <a:buNone/>
            </a:pP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smtClean="0"/>
              <a:t>Высота тона.</a:t>
            </a:r>
            <a:r>
              <a:rPr lang="ru-RU" dirty="0" smtClean="0"/>
              <a:t/>
            </a:r>
            <a:br>
              <a:rPr lang="ru-RU" dirty="0" smtClean="0"/>
            </a:br>
            <a:endParaRPr lang="ru-RU" dirty="0"/>
          </a:p>
        </p:txBody>
      </p:sp>
      <p:sp>
        <p:nvSpPr>
          <p:cNvPr id="3" name="Текст 2"/>
          <p:cNvSpPr>
            <a:spLocks noGrp="1"/>
          </p:cNvSpPr>
          <p:nvPr>
            <p:ph type="body" idx="2"/>
          </p:nvPr>
        </p:nvSpPr>
        <p:spPr/>
        <p:txBody>
          <a:bodyPr>
            <a:normAutofit/>
          </a:bodyPr>
          <a:lstStyle/>
          <a:p>
            <a:r>
              <a:rPr lang="ru-RU" sz="3200" dirty="0" smtClean="0"/>
              <a:t>- определяется частотой колебаний источника звука. </a:t>
            </a:r>
            <a:endParaRPr lang="ru-RU" sz="3200" dirty="0"/>
          </a:p>
        </p:txBody>
      </p:sp>
      <p:sp>
        <p:nvSpPr>
          <p:cNvPr id="4" name="Содержимое 3"/>
          <p:cNvSpPr>
            <a:spLocks noGrp="1"/>
          </p:cNvSpPr>
          <p:nvPr>
            <p:ph sz="half" idx="1"/>
          </p:nvPr>
        </p:nvSpPr>
        <p:spPr/>
        <p:txBody>
          <a:bodyPr/>
          <a:lstStyle/>
          <a:p>
            <a:pPr>
              <a:buNone/>
            </a:pPr>
            <a:r>
              <a:rPr lang="ru-RU" dirty="0" smtClean="0"/>
              <a:t>     Звуки человеческого голоса по  высоте делят на несколько диапазонов:</a:t>
            </a:r>
          </a:p>
          <a:p>
            <a:r>
              <a:rPr lang="ru-RU" dirty="0" smtClean="0"/>
              <a:t>бас – 80–350 Гц,</a:t>
            </a:r>
            <a:br>
              <a:rPr lang="ru-RU" dirty="0" smtClean="0"/>
            </a:br>
            <a:r>
              <a:rPr lang="ru-RU" dirty="0" smtClean="0"/>
              <a:t>баритон – 110–149 Гц, </a:t>
            </a:r>
            <a:br>
              <a:rPr lang="ru-RU" dirty="0" smtClean="0"/>
            </a:br>
            <a:r>
              <a:rPr lang="ru-RU" dirty="0" smtClean="0"/>
              <a:t>тенор – 130–520 Гц, </a:t>
            </a:r>
            <a:br>
              <a:rPr lang="ru-RU" dirty="0" smtClean="0"/>
            </a:br>
            <a:r>
              <a:rPr lang="ru-RU" dirty="0" smtClean="0"/>
              <a:t>дискант – 260–1000 Гц,</a:t>
            </a:r>
            <a:br>
              <a:rPr lang="ru-RU" dirty="0" smtClean="0"/>
            </a:br>
            <a:r>
              <a:rPr lang="ru-RU" dirty="0" smtClean="0"/>
              <a:t>сопрано – 260–1050 Гц, </a:t>
            </a:r>
            <a:br>
              <a:rPr lang="ru-RU" dirty="0" smtClean="0"/>
            </a:br>
            <a:r>
              <a:rPr lang="ru-RU" dirty="0" smtClean="0"/>
              <a:t>колоратурное сопрано – до 1400 Гц.</a:t>
            </a:r>
          </a:p>
          <a:p>
            <a:pPr>
              <a:buNone/>
            </a:pP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2155818"/>
          </a:xfrm>
        </p:spPr>
        <p:txBody>
          <a:bodyPr>
            <a:normAutofit fontScale="90000"/>
          </a:bodyPr>
          <a:lstStyle/>
          <a:p>
            <a:r>
              <a:rPr lang="ru-RU" sz="3200" dirty="0" smtClean="0"/>
              <a:t>Частотный спектр звуков музыкальных инструментов. </a:t>
            </a:r>
            <a:r>
              <a:rPr lang="ru-RU" dirty="0" smtClean="0"/>
              <a:t/>
            </a:r>
            <a:br>
              <a:rPr lang="ru-RU" dirty="0" smtClean="0"/>
            </a:br>
            <a:endParaRPr lang="ru-RU" dirty="0"/>
          </a:p>
        </p:txBody>
      </p:sp>
      <p:sp>
        <p:nvSpPr>
          <p:cNvPr id="3" name="Текст 2"/>
          <p:cNvSpPr>
            <a:spLocks noGrp="1"/>
          </p:cNvSpPr>
          <p:nvPr>
            <p:ph type="body" idx="2"/>
          </p:nvPr>
        </p:nvSpPr>
        <p:spPr>
          <a:xfrm>
            <a:off x="457200" y="2714620"/>
            <a:ext cx="8329642" cy="3411543"/>
          </a:xfrm>
        </p:spPr>
        <p:txBody>
          <a:bodyPr>
            <a:normAutofit lnSpcReduction="10000"/>
          </a:bodyPr>
          <a:lstStyle/>
          <a:p>
            <a:r>
              <a:rPr lang="ru-RU" sz="2800" dirty="0" smtClean="0"/>
              <a:t>Согласно легенде, Пифагор все музыкальные звуки расположил в ряд, разбив этот ряд на части – октавы, – а октаву – на 12 частей (7 основных тонов и 5 полутонов). Всего насчитывается 10 октав, обычно при исполнении музыкальных произведений используются 7–8 октав. Звуки частотой более 3000 Гц в качестве музыкальных тонов не используются, они слишком резки и пронзительны.</a:t>
            </a:r>
          </a:p>
          <a:p>
            <a:endParaRPr lang="ru-RU" dirty="0"/>
          </a:p>
        </p:txBody>
      </p:sp>
      <p:pic>
        <p:nvPicPr>
          <p:cNvPr id="5" name="Содержимое 4" descr="http://class-fizika.narod.ru/9_class/26/003.jpg"/>
          <p:cNvPicPr>
            <a:picLocks noGrp="1"/>
          </p:cNvPicPr>
          <p:nvPr>
            <p:ph sz="half" idx="1"/>
          </p:nvPr>
        </p:nvPicPr>
        <p:blipFill>
          <a:blip r:embed="rId2" cstate="print"/>
          <a:srcRect/>
          <a:stretch>
            <a:fillRect/>
          </a:stretch>
        </p:blipFill>
        <p:spPr bwMode="auto">
          <a:xfrm>
            <a:off x="3643306" y="285728"/>
            <a:ext cx="4357718" cy="1857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71480"/>
            <a:ext cx="8229600" cy="1143000"/>
          </a:xfrm>
        </p:spPr>
        <p:txBody>
          <a:bodyPr>
            <a:normAutofit fontScale="90000"/>
          </a:bodyPr>
          <a:lstStyle/>
          <a:p>
            <a:r>
              <a:rPr lang="ru-RU" dirty="0" smtClean="0"/>
              <a:t>ЧАСТОТНЫЙ ДИАПАЗОН ЗВУКОВ, ВОСПРИНИМАЕМЫХ ЖИВОТНЫМИ </a:t>
            </a:r>
            <a:br>
              <a:rPr lang="ru-RU" dirty="0" smtClean="0"/>
            </a:br>
            <a:endParaRPr lang="ru-RU" dirty="0"/>
          </a:p>
        </p:txBody>
      </p:sp>
      <p:sp>
        <p:nvSpPr>
          <p:cNvPr id="3" name="Содержимое 2"/>
          <p:cNvSpPr>
            <a:spLocks noGrp="1"/>
          </p:cNvSpPr>
          <p:nvPr>
            <p:ph idx="1"/>
          </p:nvPr>
        </p:nvSpPr>
        <p:spPr>
          <a:xfrm>
            <a:off x="457200" y="1714488"/>
            <a:ext cx="8115328" cy="4594872"/>
          </a:xfrm>
        </p:spPr>
        <p:txBody>
          <a:bodyPr>
            <a:normAutofit lnSpcReduction="10000"/>
          </a:bodyPr>
          <a:lstStyle/>
          <a:p>
            <a:pPr>
              <a:buNone/>
            </a:pPr>
            <a:r>
              <a:rPr lang="ru-RU" dirty="0" smtClean="0"/>
              <a:t>Бабочка                 8 000 - 160 000 Гц</a:t>
            </a:r>
          </a:p>
          <a:p>
            <a:pPr>
              <a:buNone/>
            </a:pPr>
            <a:r>
              <a:rPr lang="ru-RU" dirty="0" smtClean="0"/>
              <a:t>Дельфин               40 - 200 000 Гц</a:t>
            </a:r>
          </a:p>
          <a:p>
            <a:pPr>
              <a:buNone/>
            </a:pPr>
            <a:r>
              <a:rPr lang="ru-RU" dirty="0" smtClean="0"/>
              <a:t>Кошка                   250 - 100 000 Гц</a:t>
            </a:r>
          </a:p>
          <a:p>
            <a:pPr>
              <a:buNone/>
            </a:pPr>
            <a:r>
              <a:rPr lang="ru-RU" dirty="0" smtClean="0"/>
              <a:t>Кузнечик              50 - 50 000 Гц</a:t>
            </a:r>
          </a:p>
          <a:p>
            <a:pPr>
              <a:buNone/>
            </a:pPr>
            <a:r>
              <a:rPr lang="ru-RU" dirty="0" smtClean="0"/>
              <a:t>Летучая мышь     2 000 - 150 000 Гц</a:t>
            </a:r>
          </a:p>
          <a:p>
            <a:pPr>
              <a:buNone/>
            </a:pPr>
            <a:r>
              <a:rPr lang="ru-RU" dirty="0" smtClean="0"/>
              <a:t>Медведь               300 - 70 000 Гц</a:t>
            </a:r>
          </a:p>
          <a:p>
            <a:pPr>
              <a:buNone/>
            </a:pPr>
            <a:r>
              <a:rPr lang="ru-RU" dirty="0" smtClean="0"/>
              <a:t>Попугай               300 - 15 000 Гц</a:t>
            </a:r>
          </a:p>
          <a:p>
            <a:pPr>
              <a:buNone/>
            </a:pPr>
            <a:r>
              <a:rPr lang="ru-RU" dirty="0" smtClean="0"/>
              <a:t>Собака                  200 - 50 000 Гц</a:t>
            </a:r>
          </a:p>
          <a:p>
            <a:pPr>
              <a:buNone/>
            </a:pPr>
            <a:r>
              <a:rPr lang="ru-RU" dirty="0" smtClean="0"/>
              <a:t>Человек                16 - 20 000 Гц</a:t>
            </a:r>
          </a:p>
          <a:p>
            <a:pPr>
              <a:buNone/>
            </a:pP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82726"/>
          </a:xfrm>
        </p:spPr>
        <p:txBody>
          <a:bodyPr>
            <a:normAutofit fontScale="90000"/>
          </a:bodyPr>
          <a:lstStyle/>
          <a:p>
            <a:r>
              <a:rPr lang="ru-RU" sz="3100" dirty="0" smtClean="0"/>
              <a:t>Причина звука? - вибрация (колебания) тел, хотя эти колебания зачастую </a:t>
            </a:r>
            <a:r>
              <a:rPr lang="ru-RU" sz="3100" dirty="0" err="1" smtClean="0"/>
              <a:t>незамтены</a:t>
            </a:r>
            <a:r>
              <a:rPr lang="ru-RU" sz="3100" dirty="0" smtClean="0"/>
              <a:t> для нашего глаза.</a:t>
            </a:r>
            <a:r>
              <a:rPr lang="ru-RU" dirty="0" smtClean="0"/>
              <a:t/>
            </a:r>
            <a:br>
              <a:rPr lang="ru-RU" dirty="0" smtClean="0"/>
            </a:br>
            <a:endParaRPr lang="ru-RU" dirty="0"/>
          </a:p>
        </p:txBody>
      </p:sp>
      <p:pic>
        <p:nvPicPr>
          <p:cNvPr id="5" name="Содержимое 4" descr="http://class-fizika.narod.ru/9_class/26/001.jpg"/>
          <p:cNvPicPr>
            <a:picLocks noGrp="1"/>
          </p:cNvPicPr>
          <p:nvPr>
            <p:ph sz="half" idx="1"/>
          </p:nvPr>
        </p:nvPicPr>
        <p:blipFill>
          <a:blip r:embed="rId2" cstate="print"/>
          <a:srcRect/>
          <a:stretch>
            <a:fillRect/>
          </a:stretch>
        </p:blipFill>
        <p:spPr bwMode="auto">
          <a:xfrm>
            <a:off x="1500166" y="3071810"/>
            <a:ext cx="2786082" cy="2286016"/>
          </a:xfrm>
          <a:prstGeom prst="rect">
            <a:avLst/>
          </a:prstGeom>
          <a:noFill/>
          <a:ln w="9525">
            <a:noFill/>
            <a:miter lim="800000"/>
            <a:headEnd/>
            <a:tailEnd/>
          </a:ln>
        </p:spPr>
      </p:pic>
      <p:pic>
        <p:nvPicPr>
          <p:cNvPr id="15361" name="Picture 1" descr="C:\Documents and Settings\UserXP\Рабочий стол\20a.gif"/>
          <p:cNvPicPr>
            <a:picLocks noGrp="1" noChangeAspect="1" noChangeArrowheads="1" noCrop="1"/>
          </p:cNvPicPr>
          <p:nvPr>
            <p:ph sz="half" idx="2"/>
          </p:nvPr>
        </p:nvPicPr>
        <p:blipFill>
          <a:blip r:embed="rId3" cstate="print"/>
          <a:srcRect/>
          <a:stretch>
            <a:fillRect/>
          </a:stretch>
        </p:blipFill>
        <p:spPr bwMode="auto">
          <a:xfrm>
            <a:off x="5715008" y="3214686"/>
            <a:ext cx="2076664" cy="166133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225932"/>
          </a:xfrm>
        </p:spPr>
        <p:txBody>
          <a:bodyPr>
            <a:noAutofit/>
          </a:bodyPr>
          <a:lstStyle/>
          <a:p>
            <a:r>
              <a:rPr lang="ru-RU" sz="2800" dirty="0" smtClean="0"/>
              <a:t>Источники звука — физические тела, которые колеблются , т.е. дрожат или вибрируют с частотой </a:t>
            </a:r>
            <a:br>
              <a:rPr lang="ru-RU" sz="2800" dirty="0" smtClean="0"/>
            </a:br>
            <a:r>
              <a:rPr lang="ru-RU" sz="2800" dirty="0" smtClean="0"/>
              <a:t>от 16 до 20000 раз в секунду. Вибрирующее тело может быть твердым, например, струна или земная кора, газообразным, например, струя воздуха в духовых музыкальных инструментах или в свистке или жидким, например, волны на воде.</a:t>
            </a:r>
            <a:endParaRPr lang="ru-RU" sz="2800" dirty="0"/>
          </a:p>
        </p:txBody>
      </p:sp>
      <p:pic>
        <p:nvPicPr>
          <p:cNvPr id="1026" name="Picture 2" descr="C:\Documents and Settings\UserXP\Рабочий стол\TFL.GIF"/>
          <p:cNvPicPr>
            <a:picLocks noGrp="1" noChangeAspect="1" noChangeArrowheads="1" noCrop="1"/>
          </p:cNvPicPr>
          <p:nvPr>
            <p:ph idx="1"/>
          </p:nvPr>
        </p:nvPicPr>
        <p:blipFill>
          <a:blip r:embed="rId2" cstate="print"/>
          <a:srcRect/>
          <a:stretch>
            <a:fillRect/>
          </a:stretch>
        </p:blipFill>
        <p:spPr bwMode="auto">
          <a:xfrm>
            <a:off x="3529012" y="4847430"/>
            <a:ext cx="3089809" cy="1439089"/>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116</TotalTime>
  <Words>1392</Words>
  <Application>Microsoft Office PowerPoint</Application>
  <PresentationFormat>Экран (4:3)</PresentationFormat>
  <Paragraphs>87</Paragraphs>
  <Slides>26</Slides>
  <Notes>0</Notes>
  <HiddenSlides>0</HiddenSlides>
  <MMClips>1</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Апекс</vt:lpstr>
      <vt:lpstr>ЗВУКОВЫЕ ВОЛНЫ </vt:lpstr>
      <vt:lpstr>ЧТОБЫ УСЛЫШАТЬ ЗВУК </vt:lpstr>
      <vt:lpstr>Слайд 3</vt:lpstr>
      <vt:lpstr>ХАРАКТЕРИСТИКИ ЗВУКА  </vt:lpstr>
      <vt:lpstr>Высота тона. </vt:lpstr>
      <vt:lpstr>Частотный спектр звуков музыкальных инструментов.  </vt:lpstr>
      <vt:lpstr>ЧАСТОТНЫЙ ДИАПАЗОН ЗВУКОВ, ВОСПРИНИМАЕМЫХ ЖИВОТНЫМИ  </vt:lpstr>
      <vt:lpstr>Причина звука? - вибрация (колебания) тел, хотя эти колебания зачастую незамтены для нашего глаза. </vt:lpstr>
      <vt:lpstr>Источники звука — физические тела, которые колеблются , т.е. дрожат или вибрируют с частотой  от 16 до 20000 раз в секунду. Вибрирующее тело может быть твердым, например, струна или земная кора, газообразным, например, струя воздуха в духовых музыкальных инструментах или в свистке или жидким, например, волны на воде.</vt:lpstr>
      <vt:lpstr>Вокруг колеблющегося тела возникают колебания окружающей среды, которые распространяются в пространстве. Звук – это механические упругие волны, распространяющиеся в газах, жидкостях, твердых телах. Волны, которые вызывают ощущение звука, с частотой от 16 Гц до 20 000 Гц называют  звуковыми волнами (в основном продольные). </vt:lpstr>
      <vt:lpstr>СДЕЛАЙ САМ !  </vt:lpstr>
      <vt:lpstr>СДЕЛАЙ САМ! Самодельный телефон из нитки и спичечных коробок. </vt:lpstr>
      <vt:lpstr>“Музыкальная” игрушка.</vt:lpstr>
      <vt:lpstr>О ЗВУКАХ В ЛИТЕРАТУРЕ ... ( Шум - это беспорядочная смесь музыкальных звуков.) </vt:lpstr>
      <vt:lpstr>РУПОР - УСИЛИТЕЛЬ ЗВУКА</vt:lpstr>
      <vt:lpstr>СЛУШАЕМ МУЗЫКУ!  </vt:lpstr>
      <vt:lpstr>ПОПРОБУЙ !  </vt:lpstr>
      <vt:lpstr>ВОТ ЭТО ДА-А !  </vt:lpstr>
      <vt:lpstr>Слайд 19</vt:lpstr>
      <vt:lpstr>ЗНАЕШЬ ЛИ ТЫ ?  </vt:lpstr>
      <vt:lpstr>Шумящие водопроводные трубы.</vt:lpstr>
      <vt:lpstr>Умеют ли рыбы разговаривать ?  </vt:lpstr>
      <vt:lpstr>УДИВИТЕЛЬНОЕ РЯДОМ ! Попробуй выполнить этот опыт и удиви своих родственников! </vt:lpstr>
      <vt:lpstr>ЗВУКОВОЙ УДАР  </vt:lpstr>
      <vt:lpstr>САМОДЕЛЬНАЯ СИРЕНА  </vt:lpstr>
      <vt:lpstr>ЗВУКИ ПУСТЫНЬ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ЗВУКОВЫЕ ВОЛНЫ </dc:title>
  <cp:lastModifiedBy>UserXP</cp:lastModifiedBy>
  <cp:revision>17</cp:revision>
  <dcterms:modified xsi:type="dcterms:W3CDTF">2011-01-05T14:09:18Z</dcterms:modified>
</cp:coreProperties>
</file>