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8EE4-C45C-4687-9B75-27CB41A24BC8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F7AF-AB50-40EC-8532-CDA5B5E5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F7AF-AB50-40EC-8532-CDA5B5E5D6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05735-F17A-4762-89F5-66EF1213763A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ACEE66-2389-4CE1-8BA6-5E00A72A1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C%D0%B5%D1%86%D0%BA%D0%B8%D0%B9_%D1%8F%D0%B7%D1%8B%D0%BA" TargetMode="External"/><Relationship Id="rId2" Type="http://schemas.openxmlformats.org/officeDocument/2006/relationships/hyperlink" Target="http://ru.wikipedia.org/wiki/%D0%91%D0%B5%D1%80%D0%BB%D0%B8%D0%B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0_%D0%B3%D0%BE%D0%B4" TargetMode="External"/><Relationship Id="rId2" Type="http://schemas.openxmlformats.org/officeDocument/2006/relationships/hyperlink" Target="http://ru.wikipedia.org/wiki/%D0%9F%D0%B5%D1%80%D0%B5%D0%BF%D0%B8%D1%81%D1%8C_%D0%BD%D0%B0%D1%81%D0%B5%D0%BB%D0%B5%D0%BD%D0%B8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A6%D0%B5%D0%BD%D1%82%D1%80%D0%B0%D0%BB%D1%8C%D0%BD%D0%B0%D1%8F_%D0%95%D0%B2%D1%80%D0%BE%D0%BF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cite_note-11"/><Relationship Id="rId13" Type="http://schemas.openxmlformats.org/officeDocument/2006/relationships/hyperlink" Target="http://ru.wikipedia.org/wiki/2_%D1%84%D0%B5%D0%B2%D1%80%D0%B0%D0%BB%D1%8F" TargetMode="External"/><Relationship Id="rId3" Type="http://schemas.openxmlformats.org/officeDocument/2006/relationships/hyperlink" Target="http://ru.wikipedia.org/wiki/%D0%94%D1%80%D0%B5%D0%B2%D0%BD%D0%B8%D0%B5_%D0%B3%D1%80%D0%B5%D0%BA%D0%B8" TargetMode="External"/><Relationship Id="rId7" Type="http://schemas.openxmlformats.org/officeDocument/2006/relationships/hyperlink" Target="http://ru.wikipedia.org/wiki/X_%D0%B2%D0%B5%D0%BA" TargetMode="External"/><Relationship Id="rId12" Type="http://schemas.openxmlformats.org/officeDocument/2006/relationships/hyperlink" Target="http://ru.wikipedia.org/wiki/%D0%A1%D0%B2%D1%8F%D1%89%D0%B5%D0%BD%D0%BD%D0%B0%D1%8F_%D0%A0%D0%B8%D0%BC%D1%81%D0%BA%D0%B0%D1%8F_%D0%98%D0%BC%D0%BF%D0%B5%D1%80%D0%B8%D1%8F" TargetMode="External"/><Relationship Id="rId17" Type="http://schemas.openxmlformats.org/officeDocument/2006/relationships/hyperlink" Target="http://ru.wikipedia.org/wiki/%D0%A1%D0%B2%D1%8F%D1%89%D0%B5%D0%BD%D0%BD%D0%B0%D1%8F_%D0%A0%D0%B8%D0%BC%D1%81%D0%BA%D0%B0%D1%8F_%D0%B8%D0%BC%D0%BF%D0%B5%D1%80%D0%B8%D1%8F" TargetMode="External"/><Relationship Id="rId2" Type="http://schemas.openxmlformats.org/officeDocument/2006/relationships/hyperlink" Target="http://ru.wikipedia.org/wiki/%D0%94%D1%80%D0%B5%D0%B2%D0%BD%D0%B8%D0%B5_%D0%B3%D0%B5%D1%80%D0%BC%D0%B0%D0%BD%D1%86%D1%8B" TargetMode="External"/><Relationship Id="rId16" Type="http://schemas.openxmlformats.org/officeDocument/2006/relationships/hyperlink" Target="http://ru.wikipedia.org/wiki/%D0%A0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B%D1%8C%D0%B1%D0%B0_(%D1%80%D0%B5%D0%BA%D0%B0)" TargetMode="External"/><Relationship Id="rId11" Type="http://schemas.openxmlformats.org/officeDocument/2006/relationships/hyperlink" Target="http://ru.wikipedia.org/wiki/XIV_%D0%B2%D0%B5%D0%BA" TargetMode="External"/><Relationship Id="rId5" Type="http://schemas.openxmlformats.org/officeDocument/2006/relationships/hyperlink" Target="http://ru.wikipedia.org/wiki/%D0%9F%D1%83%D0%B1%D0%BB%D0%B8%D0%B9_%D0%9A%D0%BE%D1%80%D0%BD%D0%B5%D0%BB%D0%B8%D0%B9_%D0%A2%D0%B0%D1%86%D0%B8%D1%82" TargetMode="External"/><Relationship Id="rId15" Type="http://schemas.openxmlformats.org/officeDocument/2006/relationships/hyperlink" Target="http://ru.wikipedia.org/wiki/%D0%9E%D1%82%D1%82%D0%BE%D0%BD_I" TargetMode="External"/><Relationship Id="rId10" Type="http://schemas.openxmlformats.org/officeDocument/2006/relationships/hyperlink" Target="http://ru.wikipedia.org/wiki/XII" TargetMode="External"/><Relationship Id="rId4" Type="http://schemas.openxmlformats.org/officeDocument/2006/relationships/hyperlink" Target="http://ru.wikipedia.org/wiki/98_%D0%B3%D0%BE%D0%B4" TargetMode="External"/><Relationship Id="rId9" Type="http://schemas.openxmlformats.org/officeDocument/2006/relationships/hyperlink" Target="http://ru.wikipedia.org/wiki/%D0%9F%D0%BE%D0%BB%D0%B0%D0%B1%D1%81%D0%BA%D0%B8%D0%B5_%D1%81%D0%BB%D0%B0%D0%B2%D1%8F%D0%BD%D0%B5" TargetMode="External"/><Relationship Id="rId14" Type="http://schemas.openxmlformats.org/officeDocument/2006/relationships/hyperlink" Target="http://ru.wikipedia.org/wiki/962_%D0%B3%D0%BE%D0%B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30_%D0%B0%D0%BF%D1%80%D0%B5%D0%BB%D1%8F" TargetMode="External"/><Relationship Id="rId13" Type="http://schemas.openxmlformats.org/officeDocument/2006/relationships/hyperlink" Target="http://ru.wikipedia.org/wiki/%D0%91%D0%BB%D0%BE%D0%BA%D0%B0%D0%B4%D0%B0_%D0%91%D0%B5%D1%80%D0%BB%D0%B8%D0%BD%D0%B0" TargetMode="External"/><Relationship Id="rId3" Type="http://schemas.openxmlformats.org/officeDocument/2006/relationships/hyperlink" Target="http://ru.wikipedia.org/wiki/27_%D1%84%D0%B5%D0%B2%D1%80%D0%B0%D0%BB%D1%8F" TargetMode="External"/><Relationship Id="rId7" Type="http://schemas.openxmlformats.org/officeDocument/2006/relationships/hyperlink" Target="http://ru.wikipedia.org/wiki/%D0%A8%D1%82%D1%83%D1%80%D0%BC_%D0%A0%D0%B5%D0%B9%D1%85%D1%81%D1%82%D0%B0%D0%B3%D0%B0" TargetMode="External"/><Relationship Id="rId12" Type="http://schemas.openxmlformats.org/officeDocument/2006/relationships/hyperlink" Target="http://ru.wikipedia.org/wiki/1948_%D0%B3%D0%BE%D0%B4" TargetMode="External"/><Relationship Id="rId2" Type="http://schemas.openxmlformats.org/officeDocument/2006/relationships/hyperlink" Target="http://ru.wikipedia.org/wiki/%D0%91%D0%B5%D1%80%D0%BB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1%80%D0%BB%D0%B8%D0%BD%D1%81%D0%BA%D0%B0%D1%8F_%D0%BD%D0%B0%D1%81%D1%82%D1%83%D0%BF%D0%B0%D1%82%D0%B5%D0%BB%D1%8C%D0%BD%D0%B0%D1%8F_%D0%BE%D0%BF%D0%B5%D1%80%D0%B0%D1%86%D0%B8%D1%8F" TargetMode="External"/><Relationship Id="rId11" Type="http://schemas.openxmlformats.org/officeDocument/2006/relationships/hyperlink" Target="http://ru.wikipedia.org/wiki/9_%D1%81%D0%B5%D0%BD%D1%82%D1%8F%D0%B1%D1%80%D1%8F" TargetMode="External"/><Relationship Id="rId5" Type="http://schemas.openxmlformats.org/officeDocument/2006/relationships/hyperlink" Target="http://ru.wikipedia.org/wiki/%D0%9F%D0%BE%D0%B4%D0%B6%D0%BE%D0%B3_%D0%A0%D0%B5%D0%B9%D1%85%D1%81%D1%82%D0%B0%D0%B3%D0%B0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ru.wikipedia.org/wiki/%D0%97%D0%BD%D0%B0%D0%BC%D1%8F_%D0%9F%D0%BE%D0%B1%D0%B5%D0%B4%D1%8B" TargetMode="External"/><Relationship Id="rId4" Type="http://schemas.openxmlformats.org/officeDocument/2006/relationships/hyperlink" Target="http://ru.wikipedia.org/wiki/1933_%D0%B3%D0%BE%D0%B4" TargetMode="External"/><Relationship Id="rId9" Type="http://schemas.openxmlformats.org/officeDocument/2006/relationships/hyperlink" Target="http://ru.wikipedia.org/wiki/1945_%D0%B3%D0%BE%D0%B4" TargetMode="External"/><Relationship Id="rId14" Type="http://schemas.openxmlformats.org/officeDocument/2006/relationships/hyperlink" Target="http://ru.wikipedia.org/wiki/%D0%A0%D0%B5%D0%B9%D1%82%D0%B5%D1%80,_%D0%AD%D1%80%D0%BD%D1%81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8%D0%90" TargetMode="External"/><Relationship Id="rId2" Type="http://schemas.openxmlformats.org/officeDocument/2006/relationships/hyperlink" Target="http://ru.wikipedia.org/wiki/%D0%A0%D0%B5%D0%BC%D0%B0%D1%80%D0%BA,_%D0%AD%D1%80%D0%B8%D1%85_%D0%9C%D0%B0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%D0%92%D1%82%D0%BE%D1%80%D0%B0%D1%8F_%D0%BC%D0%B8%D1%80%D0%BE%D0%B2%D0%B0%D1%8F_%D0%B2%D0%BE%D0%B9%D0%BD%D0%B0" TargetMode="External"/><Relationship Id="rId4" Type="http://schemas.openxmlformats.org/officeDocument/2006/relationships/hyperlink" Target="http://ru.wikipedia.org/wiki/%D0%94%D0%B8%D1%82%D1%80%D0%B8%D1%85,_%D0%9C%D0%B0%D1%80%D0%BB%D0%B5%D0%B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0%BB%D1%8C%D1%88%D0%BE%D0%B9_%D0%A2%D0%B8%D1%80%D0%B3%D0%B0%D1%80%D1%82%D0%B5%D0%BD" TargetMode="External"/><Relationship Id="rId3" Type="http://schemas.openxmlformats.org/officeDocument/2006/relationships/hyperlink" Target="http://ru.wikipedia.org/wiki/%D0%91%D0%B5%D1%80%D0%BB%D0%B8%D0%BD" TargetMode="External"/><Relationship Id="rId7" Type="http://schemas.openxmlformats.org/officeDocument/2006/relationships/hyperlink" Target="http://ru.wikipedia.org/wiki/%D0%9F%D0%B0%D0%BD%D0%B4%D0%B0%D0%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0%B5%D0%BF%D1%82%D0%BE%D0%B2-%D0%9A%D1%91%D0%BF%D0%B5%D0%BD%D0%B8%D0%BA" TargetMode="External"/><Relationship Id="rId5" Type="http://schemas.openxmlformats.org/officeDocument/2006/relationships/hyperlink" Target="http://ru.wikipedia.org/w/index.php?title=%D0%90%D0%BB%D1%8C%D1%82-%D0%A2%D1%80%D0%B5%D0%BF%D1%82%D0%BE%D0%B2&amp;action=edit&amp;redlink=1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A8%D0%BF%D1%80%D0%B5%D0%B5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dirty="0" smtClean="0"/>
              <a:t>Германия.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4199237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effectLst/>
              </a:rPr>
              <a:t>Герма́ния</a:t>
            </a:r>
            <a:r>
              <a:rPr lang="ru-RU" sz="2000" dirty="0" smtClean="0">
                <a:effectLst/>
              </a:rPr>
              <a:t> официальное название — </a:t>
            </a:r>
            <a:r>
              <a:rPr lang="ru-RU" sz="2000" b="1" dirty="0" err="1" smtClean="0">
                <a:effectLst/>
              </a:rPr>
              <a:t>Федерати́вная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Респу́блика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Герма́ния</a:t>
            </a:r>
            <a:r>
              <a:rPr lang="ru-RU" sz="2000" dirty="0" smtClean="0">
                <a:effectLst/>
              </a:rPr>
              <a:t> </a:t>
            </a:r>
          </a:p>
          <a:p>
            <a:r>
              <a:rPr lang="ru-RU" sz="2000" dirty="0" smtClean="0">
                <a:effectLst/>
              </a:rPr>
              <a:t>Столица — </a:t>
            </a:r>
            <a:r>
              <a:rPr lang="ru-RU" sz="2000" dirty="0" smtClean="0">
                <a:effectLst/>
                <a:hlinkClick r:id="rId2" tooltip="Берлин"/>
              </a:rPr>
              <a:t>Берлин</a:t>
            </a:r>
            <a:r>
              <a:rPr lang="ru-RU" sz="2000" dirty="0" smtClean="0">
                <a:effectLst/>
              </a:rPr>
              <a:t>. Государственный язык — </a:t>
            </a:r>
            <a:r>
              <a:rPr lang="ru-RU" sz="2000" dirty="0" smtClean="0">
                <a:effectLst/>
                <a:hlinkClick r:id="rId3" tooltip="Немецкий язык"/>
              </a:rPr>
              <a:t>немецкий</a:t>
            </a:r>
            <a:r>
              <a:rPr lang="ru-RU" sz="2000" dirty="0" smtClean="0">
                <a:effectLst/>
              </a:rPr>
              <a:t>.</a:t>
            </a:r>
          </a:p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Флаг.                               Герб.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53366"/>
            <a:ext cx="3937620" cy="2553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63191"/>
            <a:ext cx="1944216" cy="21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4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Население.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4680520"/>
          </a:xfrm>
        </p:spPr>
        <p:txBody>
          <a:bodyPr/>
          <a:lstStyle/>
          <a:p>
            <a:r>
              <a:rPr lang="ru-RU" dirty="0" smtClean="0">
                <a:effectLst/>
              </a:rPr>
              <a:t>по итогам </a:t>
            </a:r>
            <a:r>
              <a:rPr lang="ru-RU" dirty="0" smtClean="0">
                <a:effectLst/>
                <a:hlinkClick r:id="rId2" tooltip="Перепись населения"/>
              </a:rPr>
              <a:t>переписи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  <a:hlinkClick r:id="rId3" tooltip="2010 год"/>
              </a:rPr>
              <a:t>2010 года</a:t>
            </a:r>
            <a:r>
              <a:rPr lang="ru-RU" dirty="0" smtClean="0">
                <a:effectLst/>
              </a:rPr>
              <a:t>, составляет более 82 миллионов человек</a:t>
            </a:r>
          </a:p>
          <a:p>
            <a:r>
              <a:rPr lang="ru-RU" dirty="0" smtClean="0"/>
              <a:t>Территория.</a:t>
            </a:r>
          </a:p>
          <a:p>
            <a:r>
              <a:rPr lang="ru-RU" dirty="0" smtClean="0">
                <a:effectLst/>
              </a:rPr>
              <a:t>357 021 км², по обоим этим показателям является крупнейшей страной </a:t>
            </a:r>
            <a:r>
              <a:rPr lang="ru-RU" dirty="0" smtClean="0">
                <a:effectLst/>
                <a:hlinkClick r:id="rId4" tooltip="Центральная Европа"/>
              </a:rPr>
              <a:t>региона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3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>
                <a:effectLst/>
              </a:rPr>
              <a:t>Первые упоминания о </a:t>
            </a:r>
            <a:r>
              <a:rPr lang="ru-RU" sz="2200" dirty="0" smtClean="0">
                <a:effectLst/>
                <a:hlinkClick r:id="rId2" tooltip="Древние германцы"/>
              </a:rPr>
              <a:t>древних германцах</a:t>
            </a:r>
            <a:r>
              <a:rPr lang="ru-RU" sz="2200" dirty="0" smtClean="0">
                <a:effectLst/>
              </a:rPr>
              <a:t> появились в трудах </a:t>
            </a:r>
            <a:r>
              <a:rPr lang="ru-RU" sz="2200" dirty="0" smtClean="0">
                <a:effectLst/>
                <a:hlinkClick r:id="rId3" tooltip="Древние греки"/>
              </a:rPr>
              <a:t>древних греков</a:t>
            </a:r>
            <a:r>
              <a:rPr lang="ru-RU" sz="2200" dirty="0" smtClean="0">
                <a:effectLst/>
              </a:rPr>
              <a:t> и римлян. Одно из первых упоминаний о германцах относится к </a:t>
            </a:r>
            <a:r>
              <a:rPr lang="ru-RU" sz="2200" dirty="0" smtClean="0">
                <a:effectLst/>
                <a:hlinkClick r:id="rId4" tooltip="98 год"/>
              </a:rPr>
              <a:t>98 году</a:t>
            </a:r>
            <a:r>
              <a:rPr lang="ru-RU" sz="2200" dirty="0" smtClean="0">
                <a:effectLst/>
              </a:rPr>
              <a:t>. Оно было сделано римским летописцем </a:t>
            </a:r>
            <a:r>
              <a:rPr lang="ru-RU" sz="2200" dirty="0" smtClean="0">
                <a:effectLst/>
                <a:hlinkClick r:id="rId5" tooltip="Публий Корнелий Тацит"/>
              </a:rPr>
              <a:t>Тацитом</a:t>
            </a:r>
            <a:r>
              <a:rPr lang="ru-RU" sz="2200" dirty="0" smtClean="0">
                <a:effectLst/>
              </a:rPr>
              <a:t> . Вся территория современной Германии к востоку от </a:t>
            </a:r>
            <a:r>
              <a:rPr lang="ru-RU" sz="2200" dirty="0" smtClean="0">
                <a:effectLst/>
                <a:hlinkClick r:id="rId6" tooltip="Эльба (река)"/>
              </a:rPr>
              <a:t>Эльбы</a:t>
            </a:r>
            <a:r>
              <a:rPr lang="ru-RU" sz="2200" dirty="0" smtClean="0">
                <a:effectLst/>
              </a:rPr>
              <a:t> (славянской Лабы) до </a:t>
            </a:r>
            <a:r>
              <a:rPr lang="ru-RU" sz="2200" dirty="0" smtClean="0">
                <a:effectLst/>
                <a:hlinkClick r:id="rId7" tooltip="X век"/>
              </a:rPr>
              <a:t>X века</a:t>
            </a:r>
            <a:r>
              <a:rPr lang="ru-RU" sz="2200" dirty="0" smtClean="0">
                <a:effectLst/>
              </a:rPr>
              <a:t> была заселена славянскими племенами</a:t>
            </a:r>
            <a:r>
              <a:rPr lang="ru-RU" sz="2200" baseline="30000" dirty="0" smtClean="0">
                <a:effectLst/>
                <a:hlinkClick r:id="rId8"/>
              </a:rPr>
              <a:t>[8]</a:t>
            </a:r>
            <a:r>
              <a:rPr lang="ru-RU" sz="2200" dirty="0" smtClean="0">
                <a:effectLst/>
              </a:rPr>
              <a:t>. (см. подробнее: </a:t>
            </a:r>
            <a:r>
              <a:rPr lang="ru-RU" sz="2200" dirty="0" err="1" smtClean="0">
                <a:effectLst/>
                <a:hlinkClick r:id="rId9" tooltip="Полабские славяне"/>
              </a:rPr>
              <a:t>полабские</a:t>
            </a:r>
            <a:r>
              <a:rPr lang="ru-RU" sz="2200" dirty="0" smtClean="0">
                <a:effectLst/>
                <a:hlinkClick r:id="rId9" tooltip="Полабские славяне"/>
              </a:rPr>
              <a:t> славяне</a:t>
            </a:r>
            <a:r>
              <a:rPr lang="ru-RU" sz="2200" dirty="0" smtClean="0">
                <a:effectLst/>
              </a:rPr>
              <a:t>). К </a:t>
            </a:r>
            <a:r>
              <a:rPr lang="ru-RU" sz="2200" dirty="0" smtClean="0">
                <a:effectLst/>
                <a:hlinkClick r:id="rId10" tooltip="XII"/>
              </a:rPr>
              <a:t>XII</a:t>
            </a:r>
            <a:r>
              <a:rPr lang="ru-RU" sz="2200" dirty="0" smtClean="0">
                <a:effectLst/>
              </a:rPr>
              <a:t>—</a:t>
            </a:r>
            <a:r>
              <a:rPr lang="ru-RU" sz="2200" dirty="0" smtClean="0">
                <a:effectLst/>
                <a:hlinkClick r:id="rId11" tooltip="XIV век"/>
              </a:rPr>
              <a:t>XIV векам</a:t>
            </a:r>
            <a:r>
              <a:rPr lang="ru-RU" sz="2200" dirty="0" smtClean="0">
                <a:effectLst/>
              </a:rPr>
              <a:t> эти земли постепенно вошли в состав тех или иных немецких государственных образований, составлявших так называемую </a:t>
            </a:r>
            <a:r>
              <a:rPr lang="ru-RU" sz="2200" dirty="0" smtClean="0">
                <a:effectLst/>
                <a:hlinkClick r:id="rId12" tooltip="Священная Римская Империя"/>
              </a:rPr>
              <a:t>Священную Римскую Империю</a:t>
            </a:r>
            <a:endParaRPr lang="ru-RU" sz="2200" dirty="0" smtClean="0">
              <a:effectLst/>
            </a:endParaRPr>
          </a:p>
          <a:p>
            <a:r>
              <a:rPr lang="ru-RU" sz="2200" dirty="0" smtClean="0">
                <a:effectLst/>
              </a:rPr>
              <a:t>Традиционно датой основания Германского государства принято считать </a:t>
            </a:r>
            <a:r>
              <a:rPr lang="ru-RU" sz="2200" dirty="0" smtClean="0">
                <a:effectLst/>
                <a:hlinkClick r:id="rId13" tooltip="2 февраля"/>
              </a:rPr>
              <a:t>2 февраля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smtClean="0">
                <a:effectLst/>
                <a:hlinkClick r:id="rId14" tooltip="962 год"/>
              </a:rPr>
              <a:t>962 года</a:t>
            </a:r>
            <a:r>
              <a:rPr lang="ru-RU" sz="2200" dirty="0" smtClean="0">
                <a:effectLst/>
              </a:rPr>
              <a:t>: в этот день восточнофранкский король </a:t>
            </a:r>
            <a:r>
              <a:rPr lang="ru-RU" sz="2200" dirty="0" err="1" smtClean="0">
                <a:effectLst/>
                <a:hlinkClick r:id="rId15" tooltip="Оттон I"/>
              </a:rPr>
              <a:t>Оттон</a:t>
            </a:r>
            <a:r>
              <a:rPr lang="ru-RU" sz="2200" dirty="0" smtClean="0">
                <a:effectLst/>
                <a:hlinkClick r:id="rId15" tooltip="Оттон I"/>
              </a:rPr>
              <a:t> I</a:t>
            </a:r>
            <a:r>
              <a:rPr lang="ru-RU" sz="2200" dirty="0" smtClean="0">
                <a:effectLst/>
              </a:rPr>
              <a:t> был коронован в </a:t>
            </a:r>
            <a:r>
              <a:rPr lang="ru-RU" sz="2200" dirty="0" smtClean="0">
                <a:effectLst/>
                <a:hlinkClick r:id="rId16" tooltip="Рим"/>
              </a:rPr>
              <a:t>Риме</a:t>
            </a:r>
            <a:r>
              <a:rPr lang="ru-RU" sz="2200" dirty="0" smtClean="0">
                <a:effectLst/>
              </a:rPr>
              <a:t> и стал императором </a:t>
            </a:r>
            <a:r>
              <a:rPr lang="ru-RU" sz="2200" dirty="0" smtClean="0">
                <a:effectLst/>
                <a:hlinkClick r:id="rId17" tooltip="Священная Римская империя"/>
              </a:rPr>
              <a:t>Священной Римской империи</a:t>
            </a:r>
            <a:r>
              <a:rPr lang="ru-RU" sz="2200" dirty="0" smtClean="0">
                <a:effectLst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96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достопримечательности Германии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Берлин был практически полностью разрушен бомбардировками во время Второй Мировой Войны – улицы были превращены в груды камней, а парки – в грязные болота. Однако дух оптимизма и сила воли многих жителей Берлина позволила им пережить не только это трудное время, но и время разделения города, символом которого стала </a:t>
            </a:r>
            <a:r>
              <a:rPr lang="ru-RU" sz="2000" b="1" dirty="0" smtClean="0"/>
              <a:t>Берлинская </a:t>
            </a:r>
            <a:r>
              <a:rPr lang="ru-RU" sz="2000" b="1" dirty="0" smtClean="0">
                <a:effectLst/>
              </a:rPr>
              <a:t>стена.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66" y="3284984"/>
            <a:ext cx="44458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01006"/>
          </a:xfrm>
        </p:spPr>
        <p:txBody>
          <a:bodyPr/>
          <a:lstStyle/>
          <a:p>
            <a:r>
              <a:rPr lang="ru-RU" b="1" dirty="0" smtClean="0">
                <a:effectLst/>
              </a:rPr>
              <a:t>Рейхстаг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5245"/>
            <a:ext cx="8229600" cy="596612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effectLst/>
              </a:rPr>
              <a:t>Здание </a:t>
            </a:r>
            <a:r>
              <a:rPr lang="ru-RU" sz="1600" b="1" dirty="0" err="1" smtClean="0">
                <a:effectLst/>
              </a:rPr>
              <a:t>Рейхста́га</a:t>
            </a:r>
            <a:r>
              <a:rPr lang="ru-RU" sz="1600" dirty="0" smtClean="0">
                <a:effectLst/>
              </a:rPr>
              <a:t>—(«здание государственного собрания») — знаменитое историческое здание в </a:t>
            </a:r>
            <a:r>
              <a:rPr lang="ru-RU" sz="1600" dirty="0" smtClean="0">
                <a:effectLst/>
                <a:hlinkClick r:id="rId2" tooltip="Берлин"/>
              </a:rPr>
              <a:t>Берлине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effectLst/>
                <a:hlinkClick r:id="rId3" tooltip="27 февраля"/>
              </a:rPr>
              <a:t>27 февраля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  <a:hlinkClick r:id="rId4" tooltip="1933 год"/>
              </a:rPr>
              <a:t>1933 года</a:t>
            </a:r>
            <a:r>
              <a:rPr lang="ru-RU" sz="1600" dirty="0" smtClean="0">
                <a:effectLst/>
              </a:rPr>
              <a:t> здание Рейхстага сгорело в результате </a:t>
            </a:r>
            <a:r>
              <a:rPr lang="ru-RU" sz="1600" dirty="0" smtClean="0">
                <a:effectLst/>
                <a:hlinkClick r:id="rId5" tooltip="Поджог Рейхстага"/>
              </a:rPr>
              <a:t>поджога</a:t>
            </a:r>
            <a:r>
              <a:rPr lang="ru-RU" sz="1600" dirty="0" smtClean="0">
                <a:effectLst/>
              </a:rPr>
              <a:t>.</a:t>
            </a:r>
          </a:p>
          <a:p>
            <a:r>
              <a:rPr lang="ru-RU" sz="1600" dirty="0" smtClean="0">
                <a:effectLst/>
              </a:rPr>
              <a:t>Во время </a:t>
            </a:r>
            <a:r>
              <a:rPr lang="ru-RU" sz="1600" dirty="0" smtClean="0">
                <a:effectLst/>
                <a:hlinkClick r:id="rId6" tooltip="Берлинская наступательная операция"/>
              </a:rPr>
              <a:t>битвы за Берлин</a:t>
            </a:r>
            <a:r>
              <a:rPr lang="ru-RU" sz="1600" dirty="0" smtClean="0">
                <a:effectLst/>
              </a:rPr>
              <a:t> советские войска вели </a:t>
            </a:r>
            <a:r>
              <a:rPr lang="ru-RU" sz="1600" dirty="0" smtClean="0">
                <a:effectLst/>
                <a:hlinkClick r:id="rId7" tooltip="Штурм Рейхстага"/>
              </a:rPr>
              <a:t>штурм Рейхстага</a:t>
            </a:r>
            <a:r>
              <a:rPr lang="ru-RU" sz="1600" dirty="0" smtClean="0">
                <a:effectLst/>
              </a:rPr>
              <a:t>. </a:t>
            </a:r>
            <a:r>
              <a:rPr lang="ru-RU" sz="1600" dirty="0" smtClean="0">
                <a:effectLst/>
                <a:hlinkClick r:id="rId8" tooltip="30 апреля"/>
              </a:rPr>
              <a:t>30 апреля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  <a:hlinkClick r:id="rId9" tooltip="1945 год"/>
              </a:rPr>
              <a:t>1945 года</a:t>
            </a:r>
            <a:r>
              <a:rPr lang="ru-RU" sz="1600" dirty="0" smtClean="0">
                <a:effectLst/>
              </a:rPr>
              <a:t> на Рейхстаге было водружено </a:t>
            </a:r>
            <a:r>
              <a:rPr lang="ru-RU" sz="1600" dirty="0" smtClean="0">
                <a:effectLst/>
                <a:hlinkClick r:id="rId10" tooltip="Знамя Победы"/>
              </a:rPr>
              <a:t>Знамя </a:t>
            </a:r>
            <a:r>
              <a:rPr lang="ru-RU" sz="1600" dirty="0" err="1" smtClean="0">
                <a:effectLst/>
                <a:hlinkClick r:id="rId10" tooltip="Знамя Победы"/>
              </a:rPr>
              <a:t>Победы</a:t>
            </a:r>
            <a:r>
              <a:rPr lang="ru-RU" sz="1600" baseline="30000" dirty="0" err="1"/>
              <a:t>.</a:t>
            </a:r>
            <a:r>
              <a:rPr lang="ru-RU" sz="1600" dirty="0" err="1" smtClean="0">
                <a:effectLst/>
              </a:rPr>
              <a:t>На</a:t>
            </a:r>
            <a:r>
              <a:rPr lang="ru-RU" sz="1600" dirty="0" smtClean="0">
                <a:effectLst/>
              </a:rPr>
              <a:t> стенах Рейхстага советские солдаты оставили множество надписей, часть из которых (в том числе в зале заседаний) сохранилась и оставлена при реставрациях здания</a:t>
            </a:r>
            <a:r>
              <a:rPr lang="ru-RU" sz="1600" baseline="30000" dirty="0" smtClean="0"/>
              <a:t>.</a:t>
            </a:r>
            <a:endParaRPr lang="ru-RU" sz="1600" baseline="30000" dirty="0"/>
          </a:p>
          <a:p>
            <a:r>
              <a:rPr lang="ru-RU" sz="1600" dirty="0" smtClean="0">
                <a:effectLst/>
                <a:hlinkClick r:id="rId11" tooltip="9 сентября"/>
              </a:rPr>
              <a:t>9 сентября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  <a:hlinkClick r:id="rId12" tooltip="1948 год"/>
              </a:rPr>
              <a:t>1948 года</a:t>
            </a:r>
            <a:r>
              <a:rPr lang="ru-RU" sz="1600" dirty="0" smtClean="0">
                <a:effectLst/>
              </a:rPr>
              <a:t> во время </a:t>
            </a:r>
            <a:r>
              <a:rPr lang="ru-RU" sz="1600" dirty="0" smtClean="0">
                <a:effectLst/>
                <a:hlinkClick r:id="rId13" tooltip="Блокада Берлина"/>
              </a:rPr>
              <a:t>блокады Берлина</a:t>
            </a:r>
            <a:r>
              <a:rPr lang="ru-RU" sz="1600" dirty="0" smtClean="0">
                <a:effectLst/>
              </a:rPr>
              <a:t> перед зданием Рейхстага проходил митинг, собравший свыше 350 тысяч берлинцев. На фоне разрушенного здания Рейхстага со ставшим знаменитым призывом к мировой общественности «Народы мира… Взгляните на этот город!» обратился обер-бургомистр </a:t>
            </a:r>
            <a:r>
              <a:rPr lang="ru-RU" sz="1600" dirty="0" smtClean="0">
                <a:effectLst/>
                <a:hlinkClick r:id="rId14" tooltip="Рейтер, Эрнст"/>
              </a:rPr>
              <a:t>Эрнст Рейтер</a:t>
            </a:r>
            <a:r>
              <a:rPr lang="ru-RU" sz="1600" dirty="0" smtClean="0">
                <a:effectLst/>
              </a:rPr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81264"/>
            <a:ext cx="47880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/>
              </a:rPr>
              <a:t>Триумфальная 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effectLst/>
              </a:rPr>
              <a:t>«Триумфальная арка»</a:t>
            </a:r>
            <a:r>
              <a:rPr lang="ru-RU" sz="2000" dirty="0" smtClean="0">
                <a:effectLst/>
              </a:rPr>
              <a:t> — роман немецкого писателя </a:t>
            </a:r>
            <a:r>
              <a:rPr lang="ru-RU" sz="2000" dirty="0" smtClean="0">
                <a:effectLst/>
                <a:hlinkClick r:id="rId2" tooltip="Ремарк, Эрих Мария"/>
              </a:rPr>
              <a:t>Эриха Марии Ремарка</a:t>
            </a:r>
            <a:r>
              <a:rPr lang="ru-RU" sz="2000" dirty="0" smtClean="0">
                <a:effectLst/>
              </a:rPr>
              <a:t>, впервые опубликованный в </a:t>
            </a:r>
            <a:r>
              <a:rPr lang="ru-RU" sz="2000" dirty="0" smtClean="0">
                <a:effectLst/>
                <a:hlinkClick r:id="rId3" tooltip="США"/>
              </a:rPr>
              <a:t>США</a:t>
            </a:r>
            <a:r>
              <a:rPr lang="ru-RU" sz="2000" dirty="0" smtClean="0">
                <a:effectLst/>
              </a:rPr>
              <a:t> в 1945 году; немецкое издание вышло в 1946. Было множество предположений, что прототипом главной героини </a:t>
            </a:r>
            <a:r>
              <a:rPr lang="ru-RU" sz="2000" dirty="0" err="1" smtClean="0">
                <a:effectLst/>
              </a:rPr>
              <a:t>Жоан</a:t>
            </a:r>
            <a:r>
              <a:rPr lang="ru-RU" sz="2000" dirty="0" smtClean="0">
                <a:effectLst/>
              </a:rPr>
              <a:t> являлась </a:t>
            </a:r>
            <a:r>
              <a:rPr lang="ru-RU" sz="2000" dirty="0" smtClean="0">
                <a:effectLst/>
                <a:hlinkClick r:id="rId4" tooltip="Дитрих, Марлен"/>
              </a:rPr>
              <a:t>Марлен Дитрих</a:t>
            </a:r>
            <a:r>
              <a:rPr lang="ru-RU" sz="2000" dirty="0" smtClean="0">
                <a:effectLst/>
              </a:rPr>
              <a:t>, с которой Ремарк проводил время в Париже перед началом </a:t>
            </a:r>
            <a:r>
              <a:rPr lang="ru-RU" sz="2000" dirty="0" smtClean="0">
                <a:effectLst/>
                <a:hlinkClick r:id="rId5" tooltip="Вторая мировая война"/>
              </a:rPr>
              <a:t>Второй мировой войны</a:t>
            </a:r>
            <a:r>
              <a:rPr lang="ru-RU" sz="2000" baseline="30000" dirty="0"/>
              <a:t>.</a:t>
            </a:r>
            <a:endParaRPr lang="ru-RU" sz="2000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97990"/>
            <a:ext cx="435597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6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/>
              </a:rPr>
              <a:t>Трептов</a:t>
            </a:r>
            <a:r>
              <a:rPr lang="ru-RU" b="1" dirty="0" smtClean="0">
                <a:effectLst/>
              </a:rPr>
              <a:t>-парк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/>
            <a:r>
              <a:rPr lang="ru-RU" sz="2000" b="1" dirty="0" err="1" smtClean="0">
                <a:effectLst/>
              </a:rPr>
              <a:t>Тре́птов-парк</a:t>
            </a:r>
            <a:r>
              <a:rPr lang="ru-RU" sz="2000" dirty="0" smtClean="0">
                <a:effectLst/>
              </a:rPr>
              <a:t>— знаменитый </a:t>
            </a:r>
            <a:r>
              <a:rPr lang="ru-RU" sz="2000" dirty="0" smtClean="0">
                <a:effectLst/>
                <a:hlinkClick r:id="rId3" tooltip="Берлин"/>
              </a:rPr>
              <a:t>берлинский</a:t>
            </a:r>
            <a:r>
              <a:rPr lang="ru-RU" sz="2000" dirty="0" smtClean="0">
                <a:effectLst/>
              </a:rPr>
              <a:t> парк, расположенный в восточной части города на берегу </a:t>
            </a:r>
            <a:r>
              <a:rPr lang="ru-RU" sz="2000" dirty="0" smtClean="0">
                <a:effectLst/>
                <a:hlinkClick r:id="rId4" tooltip="Шпрее"/>
              </a:rPr>
              <a:t>Шпрее</a:t>
            </a:r>
            <a:r>
              <a:rPr lang="ru-RU" sz="2000" dirty="0" smtClean="0">
                <a:effectLst/>
              </a:rPr>
              <a:t> в районе </a:t>
            </a:r>
            <a:r>
              <a:rPr lang="ru-RU" sz="2000" dirty="0" smtClean="0">
                <a:effectLst/>
                <a:hlinkClick r:id="rId5" tooltip="Альт-Трептов (страница отсутствует)"/>
              </a:rPr>
              <a:t>Альт-</a:t>
            </a:r>
            <a:r>
              <a:rPr lang="ru-RU" sz="2000" dirty="0" err="1" smtClean="0">
                <a:effectLst/>
                <a:hlinkClick r:id="rId5" tooltip="Альт-Трептов (страница отсутствует)"/>
              </a:rPr>
              <a:t>Трептов</a:t>
            </a:r>
            <a:r>
              <a:rPr lang="ru-RU" sz="2000" dirty="0" smtClean="0">
                <a:effectLst/>
              </a:rPr>
              <a:t> в округе </a:t>
            </a:r>
            <a:r>
              <a:rPr lang="ru-RU" sz="2000" dirty="0" err="1" smtClean="0">
                <a:effectLst/>
                <a:hlinkClick r:id="rId6" tooltip="Трептов-Кёпеник"/>
              </a:rPr>
              <a:t>Трептов-Кёпеник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smtClean="0">
                <a:effectLst/>
                <a:hlinkClick r:id="rId7" tooltip="Пандан"/>
              </a:rPr>
              <a:t>пандан</a:t>
            </a:r>
            <a:r>
              <a:rPr lang="ru-RU" sz="2000" dirty="0" smtClean="0">
                <a:effectLst/>
              </a:rPr>
              <a:t> расположенному в западной части Берлина </a:t>
            </a:r>
            <a:r>
              <a:rPr lang="ru-RU" sz="2000" dirty="0" smtClean="0">
                <a:effectLst/>
                <a:hlinkClick r:id="rId8" tooltip="Большой Тиргартен"/>
              </a:rPr>
              <a:t>Большому </a:t>
            </a:r>
            <a:r>
              <a:rPr lang="ru-RU" sz="2000" dirty="0" err="1" smtClean="0">
                <a:effectLst/>
                <a:hlinkClick r:id="rId8" tooltip="Большой Тиргартен"/>
              </a:rPr>
              <a:t>Тиргартену</a:t>
            </a:r>
            <a:r>
              <a:rPr lang="ru-RU" sz="2000" dirty="0" smtClean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31" y="1124744"/>
            <a:ext cx="313184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4563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249</Words>
  <Application>Microsoft Office PowerPoint</Application>
  <PresentationFormat>Экран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Германия.</vt:lpstr>
      <vt:lpstr>Население.</vt:lpstr>
      <vt:lpstr>История</vt:lpstr>
      <vt:lpstr>достопримечательности Германии </vt:lpstr>
      <vt:lpstr>Рейхстаг</vt:lpstr>
      <vt:lpstr>Триумфальная арка</vt:lpstr>
      <vt:lpstr>Трептов-парк</vt:lpstr>
    </vt:vector>
  </TitlesOfParts>
  <Company>НИС-Энергосервис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Германия.</dc:title>
  <dc:creator>nis-nb6</dc:creator>
  <cp:lastModifiedBy>nis-nb6</cp:lastModifiedBy>
  <cp:revision>4</cp:revision>
  <dcterms:created xsi:type="dcterms:W3CDTF">2013-05-13T12:15:20Z</dcterms:created>
  <dcterms:modified xsi:type="dcterms:W3CDTF">2013-05-13T12:53:49Z</dcterms:modified>
</cp:coreProperties>
</file>