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67" r:id="rId3"/>
    <p:sldId id="268" r:id="rId4"/>
    <p:sldId id="269" r:id="rId5"/>
    <p:sldId id="270" r:id="rId6"/>
    <p:sldId id="276" r:id="rId7"/>
    <p:sldId id="271" r:id="rId8"/>
    <p:sldId id="272" r:id="rId9"/>
    <p:sldId id="277" r:id="rId10"/>
    <p:sldId id="278" r:id="rId11"/>
    <p:sldId id="279" r:id="rId12"/>
    <p:sldId id="280" r:id="rId13"/>
    <p:sldId id="273" r:id="rId14"/>
    <p:sldId id="261" r:id="rId15"/>
    <p:sldId id="262" r:id="rId16"/>
    <p:sldId id="263" r:id="rId17"/>
    <p:sldId id="264" r:id="rId18"/>
    <p:sldId id="265" r:id="rId19"/>
    <p:sldId id="266" r:id="rId20"/>
    <p:sldId id="281" r:id="rId21"/>
    <p:sldId id="282" r:id="rId22"/>
    <p:sldId id="28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52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B209A9-3432-4B77-9CCB-AB7FE1B6C1DE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2C1A88-5D45-4691-AE18-5308FB811B80}">
      <dgm:prSet phldrT="[Текст]" custT="1"/>
      <dgm:spPr/>
      <dgm:t>
        <a:bodyPr/>
        <a:lstStyle/>
        <a:p>
          <a:r>
            <a:rPr lang="ru-RU" sz="2800" dirty="0" smtClean="0"/>
            <a:t>ФГОС</a:t>
          </a:r>
          <a:endParaRPr lang="ru-RU" sz="2800" dirty="0"/>
        </a:p>
      </dgm:t>
    </dgm:pt>
    <dgm:pt modelId="{65233413-3BB5-478C-A671-B2E79AB9F0F5}" type="parTrans" cxnId="{7727BA22-A36D-4194-AF96-8CF249B6FFEB}">
      <dgm:prSet/>
      <dgm:spPr/>
      <dgm:t>
        <a:bodyPr/>
        <a:lstStyle/>
        <a:p>
          <a:endParaRPr lang="ru-RU"/>
        </a:p>
      </dgm:t>
    </dgm:pt>
    <dgm:pt modelId="{F59AE1BA-2689-4597-B053-159A0634E9AD}" type="sibTrans" cxnId="{7727BA22-A36D-4194-AF96-8CF249B6FFEB}">
      <dgm:prSet custT="1"/>
      <dgm:spPr/>
      <dgm:t>
        <a:bodyPr/>
        <a:lstStyle/>
        <a:p>
          <a:r>
            <a:rPr lang="ru-RU" sz="1800" dirty="0" smtClean="0"/>
            <a:t>Методологический подход</a:t>
          </a:r>
          <a:endParaRPr lang="ru-RU" sz="1800" dirty="0"/>
        </a:p>
      </dgm:t>
    </dgm:pt>
    <dgm:pt modelId="{AB101854-F5EC-4E33-8EA2-E2B1FD91D730}">
      <dgm:prSet phldrT="[Текст]"/>
      <dgm:spPr/>
      <dgm:t>
        <a:bodyPr/>
        <a:lstStyle/>
        <a:p>
          <a:r>
            <a:rPr lang="ru-RU" dirty="0" smtClean="0"/>
            <a:t>условия</a:t>
          </a:r>
          <a:endParaRPr lang="ru-RU" dirty="0"/>
        </a:p>
      </dgm:t>
    </dgm:pt>
    <dgm:pt modelId="{CCD0EBF5-B835-401D-9BA0-8ABD07797E24}" type="parTrans" cxnId="{50A466E7-93A6-4F50-B56A-827091B693F9}">
      <dgm:prSet/>
      <dgm:spPr/>
      <dgm:t>
        <a:bodyPr/>
        <a:lstStyle/>
        <a:p>
          <a:endParaRPr lang="ru-RU"/>
        </a:p>
      </dgm:t>
    </dgm:pt>
    <dgm:pt modelId="{FA3204AB-71A9-43BD-8451-FE81C7E4DC16}" type="sibTrans" cxnId="{50A466E7-93A6-4F50-B56A-827091B693F9}">
      <dgm:prSet/>
      <dgm:spPr/>
      <dgm:t>
        <a:bodyPr/>
        <a:lstStyle/>
        <a:p>
          <a:endParaRPr lang="ru-RU"/>
        </a:p>
      </dgm:t>
    </dgm:pt>
    <dgm:pt modelId="{DE2EA122-6D73-4AFE-91E3-BC98DF96687C}">
      <dgm:prSet phldrT="[Текст]" custT="1"/>
      <dgm:spPr/>
      <dgm:t>
        <a:bodyPr/>
        <a:lstStyle/>
        <a:p>
          <a:endParaRPr lang="ru-RU" sz="4000" dirty="0"/>
        </a:p>
      </dgm:t>
    </dgm:pt>
    <dgm:pt modelId="{52FFA358-2FAF-4181-94D6-F933AC025AF8}" type="parTrans" cxnId="{16225597-4DAA-47F9-8633-799427492D62}">
      <dgm:prSet/>
      <dgm:spPr/>
      <dgm:t>
        <a:bodyPr/>
        <a:lstStyle/>
        <a:p>
          <a:endParaRPr lang="ru-RU"/>
        </a:p>
      </dgm:t>
    </dgm:pt>
    <dgm:pt modelId="{BDB90016-34FD-468B-A000-03DA085B6BA5}" type="sibTrans" cxnId="{16225597-4DAA-47F9-8633-799427492D62}">
      <dgm:prSet/>
      <dgm:spPr/>
      <dgm:t>
        <a:bodyPr/>
        <a:lstStyle/>
        <a:p>
          <a:r>
            <a:rPr lang="ru-RU" dirty="0" smtClean="0"/>
            <a:t>Образовательная среда</a:t>
          </a:r>
          <a:endParaRPr lang="ru-RU" dirty="0"/>
        </a:p>
      </dgm:t>
    </dgm:pt>
    <dgm:pt modelId="{22BAE2A1-55BF-4C94-9039-738DC7770E0A}">
      <dgm:prSet phldrT="[Текст]" custT="1"/>
      <dgm:spPr/>
      <dgm:t>
        <a:bodyPr/>
        <a:lstStyle/>
        <a:p>
          <a:r>
            <a:rPr lang="ru-RU" sz="4000" dirty="0" smtClean="0"/>
            <a:t>Ресурсы</a:t>
          </a:r>
          <a:endParaRPr lang="ru-RU" sz="4000" dirty="0"/>
        </a:p>
      </dgm:t>
    </dgm:pt>
    <dgm:pt modelId="{BD0A296A-DA76-417D-B3D6-10B5363CABCD}" type="parTrans" cxnId="{E8C17739-032A-45D3-9BD7-B4F569F42B6C}">
      <dgm:prSet/>
      <dgm:spPr/>
      <dgm:t>
        <a:bodyPr/>
        <a:lstStyle/>
        <a:p>
          <a:endParaRPr lang="ru-RU"/>
        </a:p>
      </dgm:t>
    </dgm:pt>
    <dgm:pt modelId="{947B3506-62D4-4273-A1A6-2C78D1413907}" type="sibTrans" cxnId="{E8C17739-032A-45D3-9BD7-B4F569F42B6C}">
      <dgm:prSet/>
      <dgm:spPr/>
      <dgm:t>
        <a:bodyPr/>
        <a:lstStyle/>
        <a:p>
          <a:endParaRPr lang="ru-RU"/>
        </a:p>
      </dgm:t>
    </dgm:pt>
    <dgm:pt modelId="{D4BFD3D0-3F5D-4DD0-AC99-44383995AB23}">
      <dgm:prSet phldrT="[Текст]" custT="1"/>
      <dgm:spPr/>
      <dgm:t>
        <a:bodyPr/>
        <a:lstStyle/>
        <a:p>
          <a:pPr algn="l"/>
          <a:r>
            <a:rPr lang="ru-RU" sz="2000" dirty="0" smtClean="0"/>
            <a:t>Деятельность учителя</a:t>
          </a:r>
          <a:endParaRPr lang="ru-RU" sz="2000" dirty="0"/>
        </a:p>
      </dgm:t>
    </dgm:pt>
    <dgm:pt modelId="{23B86166-55E6-4F9E-8E37-95BFA4E0F3DB}" type="parTrans" cxnId="{65CF21C2-E372-4825-B7B9-A50CA1B73795}">
      <dgm:prSet/>
      <dgm:spPr/>
      <dgm:t>
        <a:bodyPr/>
        <a:lstStyle/>
        <a:p>
          <a:endParaRPr lang="ru-RU"/>
        </a:p>
      </dgm:t>
    </dgm:pt>
    <dgm:pt modelId="{9EC7895A-BA6B-4AE9-83BD-3BDEB95F3EEA}" type="sibTrans" cxnId="{65CF21C2-E372-4825-B7B9-A50CA1B73795}">
      <dgm:prSet custT="1"/>
      <dgm:spPr/>
      <dgm:t>
        <a:bodyPr/>
        <a:lstStyle/>
        <a:p>
          <a:r>
            <a:rPr lang="ru-RU" sz="2000" dirty="0" smtClean="0"/>
            <a:t>Образовательный процесс</a:t>
          </a:r>
          <a:endParaRPr lang="ru-RU" sz="2000" dirty="0"/>
        </a:p>
      </dgm:t>
    </dgm:pt>
    <dgm:pt modelId="{59E4FAFF-23BF-4AAB-BAD7-5FD56FA0FC43}">
      <dgm:prSet phldrT="[Текст]" custT="1"/>
      <dgm:spPr/>
      <dgm:t>
        <a:bodyPr/>
        <a:lstStyle/>
        <a:p>
          <a:pPr algn="r"/>
          <a:r>
            <a:rPr lang="ru-RU" sz="3200" dirty="0" smtClean="0"/>
            <a:t>      Планируемые        предметные результаты, УУД</a:t>
          </a:r>
          <a:endParaRPr lang="ru-RU" sz="3200" dirty="0"/>
        </a:p>
      </dgm:t>
    </dgm:pt>
    <dgm:pt modelId="{5C59B404-72B7-410F-B3D8-AF06885AE914}" type="parTrans" cxnId="{D1C8D4D1-3A13-46D1-945E-F1646199C444}">
      <dgm:prSet/>
      <dgm:spPr/>
      <dgm:t>
        <a:bodyPr/>
        <a:lstStyle/>
        <a:p>
          <a:endParaRPr lang="ru-RU"/>
        </a:p>
      </dgm:t>
    </dgm:pt>
    <dgm:pt modelId="{283ECC77-4A03-4055-B3CD-30014E2AEF88}" type="sibTrans" cxnId="{D1C8D4D1-3A13-46D1-945E-F1646199C444}">
      <dgm:prSet/>
      <dgm:spPr/>
      <dgm:t>
        <a:bodyPr/>
        <a:lstStyle/>
        <a:p>
          <a:endParaRPr lang="ru-RU"/>
        </a:p>
      </dgm:t>
    </dgm:pt>
    <dgm:pt modelId="{AEF4F87E-C9F1-462B-914F-B0D5C918748F}" type="pres">
      <dgm:prSet presAssocID="{C1B209A9-3432-4B77-9CCB-AB7FE1B6C1DE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F43C95C-C43C-496F-A671-F7DFEE63B7C6}" type="pres">
      <dgm:prSet presAssocID="{AC2C1A88-5D45-4691-AE18-5308FB811B80}" presName="composite" presStyleCnt="0"/>
      <dgm:spPr/>
    </dgm:pt>
    <dgm:pt modelId="{A2599DC6-CE39-4E8F-8174-AD509679E1C7}" type="pres">
      <dgm:prSet presAssocID="{AC2C1A88-5D45-4691-AE18-5308FB811B80}" presName="Parent1" presStyleLbl="node1" presStyleIdx="0" presStyleCnt="6" custScaleX="26252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393F5-BD9D-4ADC-B712-8155788A5963}" type="pres">
      <dgm:prSet presAssocID="{AC2C1A88-5D45-4691-AE18-5308FB811B80}" presName="Childtext1" presStyleLbl="revTx" presStyleIdx="0" presStyleCnt="3" custLinFactX="-100000" custLinFactNeighborX="-132922" custLinFactNeighborY="431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5248EC-E411-4DB6-9E76-88EEB749773E}" type="pres">
      <dgm:prSet presAssocID="{AC2C1A88-5D45-4691-AE18-5308FB811B80}" presName="BalanceSpacing" presStyleCnt="0"/>
      <dgm:spPr/>
    </dgm:pt>
    <dgm:pt modelId="{AAEC9F49-D923-406C-B5F1-93468F1D435E}" type="pres">
      <dgm:prSet presAssocID="{AC2C1A88-5D45-4691-AE18-5308FB811B80}" presName="BalanceSpacing1" presStyleCnt="0"/>
      <dgm:spPr/>
    </dgm:pt>
    <dgm:pt modelId="{61A94979-084B-4060-953A-4A53A99BE35E}" type="pres">
      <dgm:prSet presAssocID="{F59AE1BA-2689-4597-B053-159A0634E9AD}" presName="Accent1Text" presStyleLbl="node1" presStyleIdx="1" presStyleCnt="6" custLinFactX="-18571" custLinFactY="60822" custLinFactNeighborX="-100000" custLinFactNeighborY="100000"/>
      <dgm:spPr/>
      <dgm:t>
        <a:bodyPr/>
        <a:lstStyle/>
        <a:p>
          <a:endParaRPr lang="ru-RU"/>
        </a:p>
      </dgm:t>
    </dgm:pt>
    <dgm:pt modelId="{005F475B-D944-48A5-A176-078384030BA8}" type="pres">
      <dgm:prSet presAssocID="{F59AE1BA-2689-4597-B053-159A0634E9AD}" presName="spaceBetweenRectangles" presStyleCnt="0"/>
      <dgm:spPr/>
    </dgm:pt>
    <dgm:pt modelId="{A44ED3E4-C8B0-4F6A-904E-7C29D127B9B7}" type="pres">
      <dgm:prSet presAssocID="{DE2EA122-6D73-4AFE-91E3-BC98DF96687C}" presName="composite" presStyleCnt="0"/>
      <dgm:spPr/>
    </dgm:pt>
    <dgm:pt modelId="{C5DDB796-A5C4-40CC-94E4-C784F5704B24}" type="pres">
      <dgm:prSet presAssocID="{DE2EA122-6D73-4AFE-91E3-BC98DF96687C}" presName="Parent1" presStyleLbl="node1" presStyleIdx="2" presStyleCnt="6" custScaleX="5032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A3843-913D-44FC-A074-82BA8839C676}" type="pres">
      <dgm:prSet presAssocID="{DE2EA122-6D73-4AFE-91E3-BC98DF96687C}" presName="Childtext1" presStyleLbl="revTx" presStyleIdx="1" presStyleCnt="3" custScaleX="1107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880CA-5260-4891-B45F-108BCAEB7D49}" type="pres">
      <dgm:prSet presAssocID="{DE2EA122-6D73-4AFE-91E3-BC98DF96687C}" presName="BalanceSpacing" presStyleCnt="0"/>
      <dgm:spPr/>
    </dgm:pt>
    <dgm:pt modelId="{BCC7ABE9-E341-4527-BA2B-B8654D939E87}" type="pres">
      <dgm:prSet presAssocID="{DE2EA122-6D73-4AFE-91E3-BC98DF96687C}" presName="BalanceSpacing1" presStyleCnt="0"/>
      <dgm:spPr/>
    </dgm:pt>
    <dgm:pt modelId="{2C62EE42-A51B-4247-BB2C-574F391C0E17}" type="pres">
      <dgm:prSet presAssocID="{BDB90016-34FD-468B-A000-03DA085B6BA5}" presName="Accent1Text" presStyleLbl="node1" presStyleIdx="3" presStyleCnt="6" custScaleX="290614" custLinFactNeighborX="61405" custLinFactNeighborY="-675"/>
      <dgm:spPr/>
      <dgm:t>
        <a:bodyPr/>
        <a:lstStyle/>
        <a:p>
          <a:endParaRPr lang="ru-RU"/>
        </a:p>
      </dgm:t>
    </dgm:pt>
    <dgm:pt modelId="{470DEB82-B6A0-484D-9367-CDE3127C397A}" type="pres">
      <dgm:prSet presAssocID="{BDB90016-34FD-468B-A000-03DA085B6BA5}" presName="spaceBetweenRectangles" presStyleCnt="0"/>
      <dgm:spPr/>
    </dgm:pt>
    <dgm:pt modelId="{970BED25-564D-4854-8FEC-2159133ABCC3}" type="pres">
      <dgm:prSet presAssocID="{D4BFD3D0-3F5D-4DD0-AC99-44383995AB23}" presName="composite" presStyleCnt="0"/>
      <dgm:spPr/>
    </dgm:pt>
    <dgm:pt modelId="{AD62B29A-36EB-4E92-8D7A-A2158B5E0501}" type="pres">
      <dgm:prSet presAssocID="{D4BFD3D0-3F5D-4DD0-AC99-44383995AB23}" presName="Parent1" presStyleLbl="node1" presStyleIdx="4" presStyleCnt="6" custLinFactNeighborX="-30182" custLinFactNeighborY="-12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562A64-505F-4A57-BD14-EDC1475785E4}" type="pres">
      <dgm:prSet presAssocID="{D4BFD3D0-3F5D-4DD0-AC99-44383995AB23}" presName="Childtext1" presStyleLbl="revTx" presStyleIdx="2" presStyleCnt="3" custScaleX="161732" custScaleY="1227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E8E58-9F1F-48F4-AAB7-0F1C7E21F9F9}" type="pres">
      <dgm:prSet presAssocID="{D4BFD3D0-3F5D-4DD0-AC99-44383995AB23}" presName="BalanceSpacing" presStyleCnt="0"/>
      <dgm:spPr/>
    </dgm:pt>
    <dgm:pt modelId="{C4F0E8E2-8A2D-4C3B-AF20-00F8DF8AE7ED}" type="pres">
      <dgm:prSet presAssocID="{D4BFD3D0-3F5D-4DD0-AC99-44383995AB23}" presName="BalanceSpacing1" presStyleCnt="0"/>
      <dgm:spPr/>
    </dgm:pt>
    <dgm:pt modelId="{7C3CB894-CAC9-4977-AB6E-E11D77441ED9}" type="pres">
      <dgm:prSet presAssocID="{9EC7895A-BA6B-4AE9-83BD-3BDEB95F3EEA}" presName="Accent1Text" presStyleLbl="node1" presStyleIdx="5" presStyleCnt="6" custLinFactNeighborX="-19054" custLinFactNeighborY="-1277"/>
      <dgm:spPr/>
      <dgm:t>
        <a:bodyPr/>
        <a:lstStyle/>
        <a:p>
          <a:endParaRPr lang="ru-RU"/>
        </a:p>
      </dgm:t>
    </dgm:pt>
  </dgm:ptLst>
  <dgm:cxnLst>
    <dgm:cxn modelId="{7CF4AC34-635F-4717-B506-E47D59E11CD9}" type="presOf" srcId="{AC2C1A88-5D45-4691-AE18-5308FB811B80}" destId="{A2599DC6-CE39-4E8F-8174-AD509679E1C7}" srcOrd="0" destOrd="0" presId="urn:microsoft.com/office/officeart/2008/layout/AlternatingHexagons"/>
    <dgm:cxn modelId="{11143A43-26EF-4218-8D2C-206FB4520BBE}" type="presOf" srcId="{F59AE1BA-2689-4597-B053-159A0634E9AD}" destId="{61A94979-084B-4060-953A-4A53A99BE35E}" srcOrd="0" destOrd="0" presId="urn:microsoft.com/office/officeart/2008/layout/AlternatingHexagons"/>
    <dgm:cxn modelId="{2D07C002-3D74-400F-A641-419D51FA99CD}" type="presOf" srcId="{59E4FAFF-23BF-4AAB-BAD7-5FD56FA0FC43}" destId="{CD562A64-505F-4A57-BD14-EDC1475785E4}" srcOrd="0" destOrd="0" presId="urn:microsoft.com/office/officeart/2008/layout/AlternatingHexagons"/>
    <dgm:cxn modelId="{65CF21C2-E372-4825-B7B9-A50CA1B73795}" srcId="{C1B209A9-3432-4B77-9CCB-AB7FE1B6C1DE}" destId="{D4BFD3D0-3F5D-4DD0-AC99-44383995AB23}" srcOrd="2" destOrd="0" parTransId="{23B86166-55E6-4F9E-8E37-95BFA4E0F3DB}" sibTransId="{9EC7895A-BA6B-4AE9-83BD-3BDEB95F3EEA}"/>
    <dgm:cxn modelId="{DFEF0EC0-52CC-45CC-A411-95E12B60C884}" type="presOf" srcId="{C1B209A9-3432-4B77-9CCB-AB7FE1B6C1DE}" destId="{AEF4F87E-C9F1-462B-914F-B0D5C918748F}" srcOrd="0" destOrd="0" presId="urn:microsoft.com/office/officeart/2008/layout/AlternatingHexagons"/>
    <dgm:cxn modelId="{50A466E7-93A6-4F50-B56A-827091B693F9}" srcId="{AC2C1A88-5D45-4691-AE18-5308FB811B80}" destId="{AB101854-F5EC-4E33-8EA2-E2B1FD91D730}" srcOrd="0" destOrd="0" parTransId="{CCD0EBF5-B835-401D-9BA0-8ABD07797E24}" sibTransId="{FA3204AB-71A9-43BD-8451-FE81C7E4DC16}"/>
    <dgm:cxn modelId="{E5191916-A739-4B87-9BA4-B59368426362}" type="presOf" srcId="{9EC7895A-BA6B-4AE9-83BD-3BDEB95F3EEA}" destId="{7C3CB894-CAC9-4977-AB6E-E11D77441ED9}" srcOrd="0" destOrd="0" presId="urn:microsoft.com/office/officeart/2008/layout/AlternatingHexagons"/>
    <dgm:cxn modelId="{BC75995C-CB89-453C-9A86-07B487BE347F}" type="presOf" srcId="{AB101854-F5EC-4E33-8EA2-E2B1FD91D730}" destId="{194393F5-BD9D-4ADC-B712-8155788A5963}" srcOrd="0" destOrd="0" presId="urn:microsoft.com/office/officeart/2008/layout/AlternatingHexagons"/>
    <dgm:cxn modelId="{99B94AD3-BDC8-47B3-8D70-F0908FCD2B0C}" type="presOf" srcId="{DE2EA122-6D73-4AFE-91E3-BC98DF96687C}" destId="{C5DDB796-A5C4-40CC-94E4-C784F5704B24}" srcOrd="0" destOrd="0" presId="urn:microsoft.com/office/officeart/2008/layout/AlternatingHexagons"/>
    <dgm:cxn modelId="{E8C17739-032A-45D3-9BD7-B4F569F42B6C}" srcId="{DE2EA122-6D73-4AFE-91E3-BC98DF96687C}" destId="{22BAE2A1-55BF-4C94-9039-738DC7770E0A}" srcOrd="0" destOrd="0" parTransId="{BD0A296A-DA76-417D-B3D6-10B5363CABCD}" sibTransId="{947B3506-62D4-4273-A1A6-2C78D1413907}"/>
    <dgm:cxn modelId="{16225597-4DAA-47F9-8633-799427492D62}" srcId="{C1B209A9-3432-4B77-9CCB-AB7FE1B6C1DE}" destId="{DE2EA122-6D73-4AFE-91E3-BC98DF96687C}" srcOrd="1" destOrd="0" parTransId="{52FFA358-2FAF-4181-94D6-F933AC025AF8}" sibTransId="{BDB90016-34FD-468B-A000-03DA085B6BA5}"/>
    <dgm:cxn modelId="{7727BA22-A36D-4194-AF96-8CF249B6FFEB}" srcId="{C1B209A9-3432-4B77-9CCB-AB7FE1B6C1DE}" destId="{AC2C1A88-5D45-4691-AE18-5308FB811B80}" srcOrd="0" destOrd="0" parTransId="{65233413-3BB5-478C-A671-B2E79AB9F0F5}" sibTransId="{F59AE1BA-2689-4597-B053-159A0634E9AD}"/>
    <dgm:cxn modelId="{2DD446F9-3AB6-4859-9328-60D0756D28ED}" type="presOf" srcId="{BDB90016-34FD-468B-A000-03DA085B6BA5}" destId="{2C62EE42-A51B-4247-BB2C-574F391C0E17}" srcOrd="0" destOrd="0" presId="urn:microsoft.com/office/officeart/2008/layout/AlternatingHexagons"/>
    <dgm:cxn modelId="{D1C8D4D1-3A13-46D1-945E-F1646199C444}" srcId="{D4BFD3D0-3F5D-4DD0-AC99-44383995AB23}" destId="{59E4FAFF-23BF-4AAB-BAD7-5FD56FA0FC43}" srcOrd="0" destOrd="0" parTransId="{5C59B404-72B7-410F-B3D8-AF06885AE914}" sibTransId="{283ECC77-4A03-4055-B3CD-30014E2AEF88}"/>
    <dgm:cxn modelId="{CB2F6B4C-9A9F-4442-B572-A483CA69838D}" type="presOf" srcId="{D4BFD3D0-3F5D-4DD0-AC99-44383995AB23}" destId="{AD62B29A-36EB-4E92-8D7A-A2158B5E0501}" srcOrd="0" destOrd="0" presId="urn:microsoft.com/office/officeart/2008/layout/AlternatingHexagons"/>
    <dgm:cxn modelId="{CE4C2D30-7739-4773-BC22-772AEB564480}" type="presOf" srcId="{22BAE2A1-55BF-4C94-9039-738DC7770E0A}" destId="{644A3843-913D-44FC-A074-82BA8839C676}" srcOrd="0" destOrd="0" presId="urn:microsoft.com/office/officeart/2008/layout/AlternatingHexagons"/>
    <dgm:cxn modelId="{8B0CDF44-CEA2-44DC-8517-847EE3D2D950}" type="presParOf" srcId="{AEF4F87E-C9F1-462B-914F-B0D5C918748F}" destId="{AF43C95C-C43C-496F-A671-F7DFEE63B7C6}" srcOrd="0" destOrd="0" presId="urn:microsoft.com/office/officeart/2008/layout/AlternatingHexagons"/>
    <dgm:cxn modelId="{3A50B09D-37C8-4F3A-BA79-CF8BF7491D81}" type="presParOf" srcId="{AF43C95C-C43C-496F-A671-F7DFEE63B7C6}" destId="{A2599DC6-CE39-4E8F-8174-AD509679E1C7}" srcOrd="0" destOrd="0" presId="urn:microsoft.com/office/officeart/2008/layout/AlternatingHexagons"/>
    <dgm:cxn modelId="{EB5632C2-6279-4AC9-A337-9443D666555C}" type="presParOf" srcId="{AF43C95C-C43C-496F-A671-F7DFEE63B7C6}" destId="{194393F5-BD9D-4ADC-B712-8155788A5963}" srcOrd="1" destOrd="0" presId="urn:microsoft.com/office/officeart/2008/layout/AlternatingHexagons"/>
    <dgm:cxn modelId="{6C3F9B13-E71F-4800-A474-1994A13C7A7A}" type="presParOf" srcId="{AF43C95C-C43C-496F-A671-F7DFEE63B7C6}" destId="{F85248EC-E411-4DB6-9E76-88EEB749773E}" srcOrd="2" destOrd="0" presId="urn:microsoft.com/office/officeart/2008/layout/AlternatingHexagons"/>
    <dgm:cxn modelId="{DC9CBC40-0302-408A-AC7F-6F9B10C8DDEA}" type="presParOf" srcId="{AF43C95C-C43C-496F-A671-F7DFEE63B7C6}" destId="{AAEC9F49-D923-406C-B5F1-93468F1D435E}" srcOrd="3" destOrd="0" presId="urn:microsoft.com/office/officeart/2008/layout/AlternatingHexagons"/>
    <dgm:cxn modelId="{9A926B79-ABCA-4EF8-AF04-551D57931963}" type="presParOf" srcId="{AF43C95C-C43C-496F-A671-F7DFEE63B7C6}" destId="{61A94979-084B-4060-953A-4A53A99BE35E}" srcOrd="4" destOrd="0" presId="urn:microsoft.com/office/officeart/2008/layout/AlternatingHexagons"/>
    <dgm:cxn modelId="{C3E87DE5-C89C-47DD-BA12-6177E1502D68}" type="presParOf" srcId="{AEF4F87E-C9F1-462B-914F-B0D5C918748F}" destId="{005F475B-D944-48A5-A176-078384030BA8}" srcOrd="1" destOrd="0" presId="urn:microsoft.com/office/officeart/2008/layout/AlternatingHexagons"/>
    <dgm:cxn modelId="{FAE23C32-437A-43A6-92F7-C9500EEEB4B1}" type="presParOf" srcId="{AEF4F87E-C9F1-462B-914F-B0D5C918748F}" destId="{A44ED3E4-C8B0-4F6A-904E-7C29D127B9B7}" srcOrd="2" destOrd="0" presId="urn:microsoft.com/office/officeart/2008/layout/AlternatingHexagons"/>
    <dgm:cxn modelId="{F9FAAD8C-B907-4BE2-83AD-2D9032F6E320}" type="presParOf" srcId="{A44ED3E4-C8B0-4F6A-904E-7C29D127B9B7}" destId="{C5DDB796-A5C4-40CC-94E4-C784F5704B24}" srcOrd="0" destOrd="0" presId="urn:microsoft.com/office/officeart/2008/layout/AlternatingHexagons"/>
    <dgm:cxn modelId="{96052881-173C-4C64-A1B9-E99C0CBA78D7}" type="presParOf" srcId="{A44ED3E4-C8B0-4F6A-904E-7C29D127B9B7}" destId="{644A3843-913D-44FC-A074-82BA8839C676}" srcOrd="1" destOrd="0" presId="urn:microsoft.com/office/officeart/2008/layout/AlternatingHexagons"/>
    <dgm:cxn modelId="{165FDF82-1614-4F13-BB03-97E3113C37FA}" type="presParOf" srcId="{A44ED3E4-C8B0-4F6A-904E-7C29D127B9B7}" destId="{ADA880CA-5260-4891-B45F-108BCAEB7D49}" srcOrd="2" destOrd="0" presId="urn:microsoft.com/office/officeart/2008/layout/AlternatingHexagons"/>
    <dgm:cxn modelId="{A0275FF8-09BC-4293-93F9-110A30049B7E}" type="presParOf" srcId="{A44ED3E4-C8B0-4F6A-904E-7C29D127B9B7}" destId="{BCC7ABE9-E341-4527-BA2B-B8654D939E87}" srcOrd="3" destOrd="0" presId="urn:microsoft.com/office/officeart/2008/layout/AlternatingHexagons"/>
    <dgm:cxn modelId="{00D2AD2B-F52F-4811-B982-C4172AE41D5A}" type="presParOf" srcId="{A44ED3E4-C8B0-4F6A-904E-7C29D127B9B7}" destId="{2C62EE42-A51B-4247-BB2C-574F391C0E17}" srcOrd="4" destOrd="0" presId="urn:microsoft.com/office/officeart/2008/layout/AlternatingHexagons"/>
    <dgm:cxn modelId="{3F8C7860-3DB3-47C4-8CCD-146E58005ED9}" type="presParOf" srcId="{AEF4F87E-C9F1-462B-914F-B0D5C918748F}" destId="{470DEB82-B6A0-484D-9367-CDE3127C397A}" srcOrd="3" destOrd="0" presId="urn:microsoft.com/office/officeart/2008/layout/AlternatingHexagons"/>
    <dgm:cxn modelId="{8F4168F9-8BCD-4995-8804-582425F85F6E}" type="presParOf" srcId="{AEF4F87E-C9F1-462B-914F-B0D5C918748F}" destId="{970BED25-564D-4854-8FEC-2159133ABCC3}" srcOrd="4" destOrd="0" presId="urn:microsoft.com/office/officeart/2008/layout/AlternatingHexagons"/>
    <dgm:cxn modelId="{51C7A44D-EEFF-4C03-9631-F56D76CE0847}" type="presParOf" srcId="{970BED25-564D-4854-8FEC-2159133ABCC3}" destId="{AD62B29A-36EB-4E92-8D7A-A2158B5E0501}" srcOrd="0" destOrd="0" presId="urn:microsoft.com/office/officeart/2008/layout/AlternatingHexagons"/>
    <dgm:cxn modelId="{359CE34C-C140-4B1C-9757-2568C01B1447}" type="presParOf" srcId="{970BED25-564D-4854-8FEC-2159133ABCC3}" destId="{CD562A64-505F-4A57-BD14-EDC1475785E4}" srcOrd="1" destOrd="0" presId="urn:microsoft.com/office/officeart/2008/layout/AlternatingHexagons"/>
    <dgm:cxn modelId="{3443F8E9-10C4-4145-B1F3-646411D08F60}" type="presParOf" srcId="{970BED25-564D-4854-8FEC-2159133ABCC3}" destId="{601E8E58-9F1F-48F4-AAB7-0F1C7E21F9F9}" srcOrd="2" destOrd="0" presId="urn:microsoft.com/office/officeart/2008/layout/AlternatingHexagons"/>
    <dgm:cxn modelId="{2265462A-D40C-4794-A6A4-2B43A078DD0A}" type="presParOf" srcId="{970BED25-564D-4854-8FEC-2159133ABCC3}" destId="{C4F0E8E2-8A2D-4C3B-AF20-00F8DF8AE7ED}" srcOrd="3" destOrd="0" presId="urn:microsoft.com/office/officeart/2008/layout/AlternatingHexagons"/>
    <dgm:cxn modelId="{5AA148D8-5C20-416D-914A-9A6755F74864}" type="presParOf" srcId="{970BED25-564D-4854-8FEC-2159133ABCC3}" destId="{7C3CB894-CAC9-4977-AB6E-E11D77441ED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E10F61-C46C-405F-B424-002738703C12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67D506-C293-4E80-842B-95340D7F02BE}">
      <dgm:prSet phldrT="[Текст]"/>
      <dgm:spPr/>
      <dgm:t>
        <a:bodyPr/>
        <a:lstStyle/>
        <a:p>
          <a:r>
            <a:rPr lang="ru-RU" dirty="0" smtClean="0"/>
            <a:t>Учебное сотрудничество в деятельности</a:t>
          </a:r>
          <a:endParaRPr lang="ru-RU" dirty="0"/>
        </a:p>
      </dgm:t>
    </dgm:pt>
    <dgm:pt modelId="{FE0BC7C2-1001-4CC1-99A4-19D5EA8722E3}" type="parTrans" cxnId="{76092E65-66DE-457C-9E98-95E2ED1B1115}">
      <dgm:prSet/>
      <dgm:spPr/>
      <dgm:t>
        <a:bodyPr/>
        <a:lstStyle/>
        <a:p>
          <a:endParaRPr lang="ru-RU"/>
        </a:p>
      </dgm:t>
    </dgm:pt>
    <dgm:pt modelId="{FED26026-7B5F-4B95-8772-ACF930834E3B}" type="sibTrans" cxnId="{76092E65-66DE-457C-9E98-95E2ED1B1115}">
      <dgm:prSet/>
      <dgm:spPr/>
      <dgm:t>
        <a:bodyPr/>
        <a:lstStyle/>
        <a:p>
          <a:endParaRPr lang="ru-RU"/>
        </a:p>
      </dgm:t>
    </dgm:pt>
    <dgm:pt modelId="{32A75488-C301-4347-8012-F81A2B80D1D4}">
      <dgm:prSet phldrT="[Текст]"/>
      <dgm:spPr/>
      <dgm:t>
        <a:bodyPr/>
        <a:lstStyle/>
        <a:p>
          <a:r>
            <a:rPr lang="ru-RU" dirty="0" err="1" smtClean="0"/>
            <a:t>ИКТехнологии</a:t>
          </a:r>
          <a:endParaRPr lang="ru-RU" dirty="0"/>
        </a:p>
      </dgm:t>
    </dgm:pt>
    <dgm:pt modelId="{69618A07-F0CC-447C-B4D8-9C2F229919A1}" type="parTrans" cxnId="{5093BFC9-199E-427D-97F5-1F971FF595F1}">
      <dgm:prSet/>
      <dgm:spPr/>
      <dgm:t>
        <a:bodyPr/>
        <a:lstStyle/>
        <a:p>
          <a:endParaRPr lang="ru-RU"/>
        </a:p>
      </dgm:t>
    </dgm:pt>
    <dgm:pt modelId="{1260897A-DD89-41F1-B672-180C686D1564}" type="sibTrans" cxnId="{5093BFC9-199E-427D-97F5-1F971FF595F1}">
      <dgm:prSet/>
      <dgm:spPr/>
      <dgm:t>
        <a:bodyPr/>
        <a:lstStyle/>
        <a:p>
          <a:endParaRPr lang="ru-RU"/>
        </a:p>
      </dgm:t>
    </dgm:pt>
    <dgm:pt modelId="{5C11793D-86F5-4AC0-AECC-C08402A7D7AA}">
      <dgm:prSet/>
      <dgm:spPr/>
      <dgm:t>
        <a:bodyPr/>
        <a:lstStyle/>
        <a:p>
          <a:r>
            <a:rPr lang="ru-RU" dirty="0" smtClean="0"/>
            <a:t>Личностные и метапредметные результаты, деятельностный подход</a:t>
          </a:r>
          <a:endParaRPr lang="ru-RU" dirty="0"/>
        </a:p>
      </dgm:t>
    </dgm:pt>
    <dgm:pt modelId="{74D2A7F4-0CCB-43E6-A8FC-0DB8C489F0DC}" type="parTrans" cxnId="{97A49FA6-7CAA-49A0-BEB0-8CF14CBAEC6D}">
      <dgm:prSet/>
      <dgm:spPr/>
      <dgm:t>
        <a:bodyPr/>
        <a:lstStyle/>
        <a:p>
          <a:endParaRPr lang="ru-RU"/>
        </a:p>
      </dgm:t>
    </dgm:pt>
    <dgm:pt modelId="{05E9F96D-5D3A-4A82-B1BF-A99C36D991B4}" type="sibTrans" cxnId="{97A49FA6-7CAA-49A0-BEB0-8CF14CBAEC6D}">
      <dgm:prSet/>
      <dgm:spPr/>
      <dgm:t>
        <a:bodyPr/>
        <a:lstStyle/>
        <a:p>
          <a:endParaRPr lang="ru-RU"/>
        </a:p>
      </dgm:t>
    </dgm:pt>
    <dgm:pt modelId="{BD6B40AB-DCA6-405C-9D08-226E7730A25F}">
      <dgm:prSet/>
      <dgm:spPr/>
      <dgm:t>
        <a:bodyPr/>
        <a:lstStyle/>
        <a:p>
          <a:r>
            <a:rPr lang="ru-RU" dirty="0" smtClean="0"/>
            <a:t>Предметные знания, учебные действия, проектирование учебной деятельности</a:t>
          </a:r>
          <a:endParaRPr lang="ru-RU" dirty="0"/>
        </a:p>
      </dgm:t>
    </dgm:pt>
    <dgm:pt modelId="{C25EBD5F-7298-461E-B007-8C219A9395C6}" type="parTrans" cxnId="{7EEFD619-59F6-47AB-AD21-35736A1AB354}">
      <dgm:prSet/>
      <dgm:spPr/>
      <dgm:t>
        <a:bodyPr/>
        <a:lstStyle/>
        <a:p>
          <a:endParaRPr lang="ru-RU"/>
        </a:p>
      </dgm:t>
    </dgm:pt>
    <dgm:pt modelId="{8003C8D2-BAD6-4799-B14C-0629B62C9A9E}" type="sibTrans" cxnId="{7EEFD619-59F6-47AB-AD21-35736A1AB354}">
      <dgm:prSet/>
      <dgm:spPr/>
      <dgm:t>
        <a:bodyPr/>
        <a:lstStyle/>
        <a:p>
          <a:endParaRPr lang="ru-RU"/>
        </a:p>
      </dgm:t>
    </dgm:pt>
    <dgm:pt modelId="{8354771C-23C1-4E92-9B3B-907ADA91A915}">
      <dgm:prSet/>
      <dgm:spPr/>
      <dgm:t>
        <a:bodyPr/>
        <a:lstStyle/>
        <a:p>
          <a:r>
            <a:rPr lang="ru-RU" dirty="0" smtClean="0"/>
            <a:t>Основы исследовательской , проектной деятельности, презентации  индивидуального проекта</a:t>
          </a:r>
          <a:endParaRPr lang="ru-RU" dirty="0"/>
        </a:p>
      </dgm:t>
    </dgm:pt>
    <dgm:pt modelId="{D9C06552-D6B8-4C8C-8B0B-89B9234CA878}" type="parTrans" cxnId="{B744EE40-770A-439E-AE01-B5A360A7D355}">
      <dgm:prSet/>
      <dgm:spPr/>
      <dgm:t>
        <a:bodyPr/>
        <a:lstStyle/>
        <a:p>
          <a:endParaRPr lang="ru-RU"/>
        </a:p>
      </dgm:t>
    </dgm:pt>
    <dgm:pt modelId="{2FE8C1DD-9B53-40D3-B64E-89D0B86D92C9}" type="sibTrans" cxnId="{B744EE40-770A-439E-AE01-B5A360A7D355}">
      <dgm:prSet/>
      <dgm:spPr/>
      <dgm:t>
        <a:bodyPr/>
        <a:lstStyle/>
        <a:p>
          <a:endParaRPr lang="ru-RU"/>
        </a:p>
      </dgm:t>
    </dgm:pt>
    <dgm:pt modelId="{A870B863-6292-4E2E-A191-C298567C0D06}" type="pres">
      <dgm:prSet presAssocID="{85E10F61-C46C-405F-B424-002738703C12}" presName="Name0" presStyleCnt="0">
        <dgm:presLayoutVars>
          <dgm:dir/>
          <dgm:resizeHandles val="exact"/>
        </dgm:presLayoutVars>
      </dgm:prSet>
      <dgm:spPr/>
    </dgm:pt>
    <dgm:pt modelId="{2418BCEA-3275-4E19-A9E9-0AC3FEBEADCD}" type="pres">
      <dgm:prSet presAssocID="{85E10F61-C46C-405F-B424-002738703C12}" presName="cycle" presStyleCnt="0"/>
      <dgm:spPr/>
    </dgm:pt>
    <dgm:pt modelId="{43350393-17AF-4536-85E6-691FEEBAC5C7}" type="pres">
      <dgm:prSet presAssocID="{5C11793D-86F5-4AC0-AECC-C08402A7D7AA}" presName="nodeFirstNode" presStyleLbl="node1" presStyleIdx="0" presStyleCnt="5" custScaleX="125147" custScaleY="118024" custRadScaleRad="76298" custRadScaleInc="-10321">
        <dgm:presLayoutVars>
          <dgm:bulletEnabled val="1"/>
        </dgm:presLayoutVars>
      </dgm:prSet>
      <dgm:spPr/>
    </dgm:pt>
    <dgm:pt modelId="{D0D223D5-480E-4D1C-AEBC-C9ED07BA5400}" type="pres">
      <dgm:prSet presAssocID="{05E9F96D-5D3A-4A82-B1BF-A99C36D991B4}" presName="sibTransFirstNode" presStyleLbl="bgShp" presStyleIdx="0" presStyleCnt="1" custScaleX="146225" custLinFactNeighborX="-1328" custLinFactNeighborY="-597"/>
      <dgm:spPr/>
    </dgm:pt>
    <dgm:pt modelId="{F45E41B4-D0D6-4D11-AF48-17D8AF7D0DA5}" type="pres">
      <dgm:prSet presAssocID="{BD6B40AB-DCA6-405C-9D08-226E7730A25F}" presName="nodeFollowingNodes" presStyleLbl="node1" presStyleIdx="1" presStyleCnt="5" custScaleX="135036" custScaleY="152926" custRadScaleRad="107055" custRadScaleInc="27292">
        <dgm:presLayoutVars>
          <dgm:bulletEnabled val="1"/>
        </dgm:presLayoutVars>
      </dgm:prSet>
      <dgm:spPr/>
    </dgm:pt>
    <dgm:pt modelId="{40CC56AD-ED4D-41F6-B1F3-FE736490D17A}" type="pres">
      <dgm:prSet presAssocID="{EE67D506-C293-4E80-842B-95340D7F02BE}" presName="nodeFollowingNodes" presStyleLbl="node1" presStyleIdx="2" presStyleCnt="5" custScaleX="126219" custScaleY="104902" custRadScaleRad="85670" custRadScaleInc="1171">
        <dgm:presLayoutVars>
          <dgm:bulletEnabled val="1"/>
        </dgm:presLayoutVars>
      </dgm:prSet>
      <dgm:spPr/>
    </dgm:pt>
    <dgm:pt modelId="{C03DFCEA-6788-4DE8-ACCA-3D97727882B2}" type="pres">
      <dgm:prSet presAssocID="{8354771C-23C1-4E92-9B3B-907ADA91A915}" presName="nodeFollowingNodes" presStyleLbl="node1" presStyleIdx="3" presStyleCnt="5" custScaleX="130769" custScaleY="148352" custRadScaleRad="121097" custRadScaleInc="95768">
        <dgm:presLayoutVars>
          <dgm:bulletEnabled val="1"/>
        </dgm:presLayoutVars>
      </dgm:prSet>
      <dgm:spPr/>
    </dgm:pt>
    <dgm:pt modelId="{1BC6DECF-CEDC-48C2-961E-7833FD4FB82D}" type="pres">
      <dgm:prSet presAssocID="{32A75488-C301-4347-8012-F81A2B80D1D4}" presName="nodeFollowingNodes" presStyleLbl="node1" presStyleIdx="4" presStyleCnt="5" custScaleX="127250" custScaleY="108733" custRadScaleRad="113178" custRadScaleInc="-92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F35624-FF4A-4804-9A56-A48AE4B979E3}" type="presOf" srcId="{5C11793D-86F5-4AC0-AECC-C08402A7D7AA}" destId="{43350393-17AF-4536-85E6-691FEEBAC5C7}" srcOrd="0" destOrd="0" presId="urn:microsoft.com/office/officeart/2005/8/layout/cycle3"/>
    <dgm:cxn modelId="{5093BFC9-199E-427D-97F5-1F971FF595F1}" srcId="{85E10F61-C46C-405F-B424-002738703C12}" destId="{32A75488-C301-4347-8012-F81A2B80D1D4}" srcOrd="4" destOrd="0" parTransId="{69618A07-F0CC-447C-B4D8-9C2F229919A1}" sibTransId="{1260897A-DD89-41F1-B672-180C686D1564}"/>
    <dgm:cxn modelId="{39654890-1976-41F9-B125-AA8A2ECC9433}" type="presOf" srcId="{05E9F96D-5D3A-4A82-B1BF-A99C36D991B4}" destId="{D0D223D5-480E-4D1C-AEBC-C9ED07BA5400}" srcOrd="0" destOrd="0" presId="urn:microsoft.com/office/officeart/2005/8/layout/cycle3"/>
    <dgm:cxn modelId="{09B4AA44-533A-4BEE-B6CE-E119FF41CF4F}" type="presOf" srcId="{85E10F61-C46C-405F-B424-002738703C12}" destId="{A870B863-6292-4E2E-A191-C298567C0D06}" srcOrd="0" destOrd="0" presId="urn:microsoft.com/office/officeart/2005/8/layout/cycle3"/>
    <dgm:cxn modelId="{9F4E1B95-6D3A-46AC-BA69-14D557DAE665}" type="presOf" srcId="{BD6B40AB-DCA6-405C-9D08-226E7730A25F}" destId="{F45E41B4-D0D6-4D11-AF48-17D8AF7D0DA5}" srcOrd="0" destOrd="0" presId="urn:microsoft.com/office/officeart/2005/8/layout/cycle3"/>
    <dgm:cxn modelId="{B744EE40-770A-439E-AE01-B5A360A7D355}" srcId="{85E10F61-C46C-405F-B424-002738703C12}" destId="{8354771C-23C1-4E92-9B3B-907ADA91A915}" srcOrd="3" destOrd="0" parTransId="{D9C06552-D6B8-4C8C-8B0B-89B9234CA878}" sibTransId="{2FE8C1DD-9B53-40D3-B64E-89D0B86D92C9}"/>
    <dgm:cxn modelId="{C463A476-4BE2-4884-B255-760A211B7871}" type="presOf" srcId="{32A75488-C301-4347-8012-F81A2B80D1D4}" destId="{1BC6DECF-CEDC-48C2-961E-7833FD4FB82D}" srcOrd="0" destOrd="0" presId="urn:microsoft.com/office/officeart/2005/8/layout/cycle3"/>
    <dgm:cxn modelId="{97A49FA6-7CAA-49A0-BEB0-8CF14CBAEC6D}" srcId="{85E10F61-C46C-405F-B424-002738703C12}" destId="{5C11793D-86F5-4AC0-AECC-C08402A7D7AA}" srcOrd="0" destOrd="0" parTransId="{74D2A7F4-0CCB-43E6-A8FC-0DB8C489F0DC}" sibTransId="{05E9F96D-5D3A-4A82-B1BF-A99C36D991B4}"/>
    <dgm:cxn modelId="{76092E65-66DE-457C-9E98-95E2ED1B1115}" srcId="{85E10F61-C46C-405F-B424-002738703C12}" destId="{EE67D506-C293-4E80-842B-95340D7F02BE}" srcOrd="2" destOrd="0" parTransId="{FE0BC7C2-1001-4CC1-99A4-19D5EA8722E3}" sibTransId="{FED26026-7B5F-4B95-8772-ACF930834E3B}"/>
    <dgm:cxn modelId="{7EEFD619-59F6-47AB-AD21-35736A1AB354}" srcId="{85E10F61-C46C-405F-B424-002738703C12}" destId="{BD6B40AB-DCA6-405C-9D08-226E7730A25F}" srcOrd="1" destOrd="0" parTransId="{C25EBD5F-7298-461E-B007-8C219A9395C6}" sibTransId="{8003C8D2-BAD6-4799-B14C-0629B62C9A9E}"/>
    <dgm:cxn modelId="{AC159C4F-7D1E-4646-B507-1FCDF277CE75}" type="presOf" srcId="{EE67D506-C293-4E80-842B-95340D7F02BE}" destId="{40CC56AD-ED4D-41F6-B1F3-FE736490D17A}" srcOrd="0" destOrd="0" presId="urn:microsoft.com/office/officeart/2005/8/layout/cycle3"/>
    <dgm:cxn modelId="{FE5033B3-66A4-4D07-86DC-D39C2FB5783F}" type="presOf" srcId="{8354771C-23C1-4E92-9B3B-907ADA91A915}" destId="{C03DFCEA-6788-4DE8-ACCA-3D97727882B2}" srcOrd="0" destOrd="0" presId="urn:microsoft.com/office/officeart/2005/8/layout/cycle3"/>
    <dgm:cxn modelId="{B69BB6B3-0CB1-4CAE-91E3-06FD2E94EA0B}" type="presParOf" srcId="{A870B863-6292-4E2E-A191-C298567C0D06}" destId="{2418BCEA-3275-4E19-A9E9-0AC3FEBEADCD}" srcOrd="0" destOrd="0" presId="urn:microsoft.com/office/officeart/2005/8/layout/cycle3"/>
    <dgm:cxn modelId="{94B65583-A54A-446E-857F-50008FDDD39A}" type="presParOf" srcId="{2418BCEA-3275-4E19-A9E9-0AC3FEBEADCD}" destId="{43350393-17AF-4536-85E6-691FEEBAC5C7}" srcOrd="0" destOrd="0" presId="urn:microsoft.com/office/officeart/2005/8/layout/cycle3"/>
    <dgm:cxn modelId="{11109C00-E06C-4217-9299-23762333F56E}" type="presParOf" srcId="{2418BCEA-3275-4E19-A9E9-0AC3FEBEADCD}" destId="{D0D223D5-480E-4D1C-AEBC-C9ED07BA5400}" srcOrd="1" destOrd="0" presId="urn:microsoft.com/office/officeart/2005/8/layout/cycle3"/>
    <dgm:cxn modelId="{A99F78D0-9366-4639-B1C6-23351842FE06}" type="presParOf" srcId="{2418BCEA-3275-4E19-A9E9-0AC3FEBEADCD}" destId="{F45E41B4-D0D6-4D11-AF48-17D8AF7D0DA5}" srcOrd="2" destOrd="0" presId="urn:microsoft.com/office/officeart/2005/8/layout/cycle3"/>
    <dgm:cxn modelId="{A7BABE40-3202-4FBD-91E8-063E0D6CF26C}" type="presParOf" srcId="{2418BCEA-3275-4E19-A9E9-0AC3FEBEADCD}" destId="{40CC56AD-ED4D-41F6-B1F3-FE736490D17A}" srcOrd="3" destOrd="0" presId="urn:microsoft.com/office/officeart/2005/8/layout/cycle3"/>
    <dgm:cxn modelId="{3F1FB547-E527-444F-B33D-AB0105BB4D73}" type="presParOf" srcId="{2418BCEA-3275-4E19-A9E9-0AC3FEBEADCD}" destId="{C03DFCEA-6788-4DE8-ACCA-3D97727882B2}" srcOrd="4" destOrd="0" presId="urn:microsoft.com/office/officeart/2005/8/layout/cycle3"/>
    <dgm:cxn modelId="{B84FF65A-518F-494D-A161-45173ED23071}" type="presParOf" srcId="{2418BCEA-3275-4E19-A9E9-0AC3FEBEADCD}" destId="{1BC6DECF-CEDC-48C2-961E-7833FD4FB82D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99DC6-CE39-4E8F-8174-AD509679E1C7}">
      <dsp:nvSpPr>
        <dsp:cNvPr id="0" name=""/>
        <dsp:cNvSpPr/>
      </dsp:nvSpPr>
      <dsp:spPr>
        <a:xfrm rot="5400000">
          <a:off x="3593371" y="-1205385"/>
          <a:ext cx="1879699" cy="42932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ФГОС</a:t>
          </a:r>
          <a:endParaRPr lang="ru-RU" sz="2800" kern="1200" dirty="0"/>
        </a:p>
      </dsp:txBody>
      <dsp:txXfrm rot="-5400000">
        <a:off x="3102148" y="314658"/>
        <a:ext cx="2862146" cy="1253133"/>
      </dsp:txXfrm>
    </dsp:sp>
    <dsp:sp modelId="{194393F5-BD9D-4ADC-B712-8155788A5963}">
      <dsp:nvSpPr>
        <dsp:cNvPr id="0" name=""/>
        <dsp:cNvSpPr/>
      </dsp:nvSpPr>
      <dsp:spPr>
        <a:xfrm>
          <a:off x="514406" y="864093"/>
          <a:ext cx="2097744" cy="1127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условия</a:t>
          </a:r>
          <a:endParaRPr lang="ru-RU" sz="3600" kern="1200" dirty="0"/>
        </a:p>
      </dsp:txBody>
      <dsp:txXfrm>
        <a:off x="514406" y="864093"/>
        <a:ext cx="2097744" cy="1127819"/>
      </dsp:txXfrm>
    </dsp:sp>
    <dsp:sp modelId="{61A94979-084B-4060-953A-4A53A99BE35E}">
      <dsp:nvSpPr>
        <dsp:cNvPr id="0" name=""/>
        <dsp:cNvSpPr/>
      </dsp:nvSpPr>
      <dsp:spPr>
        <a:xfrm rot="5400000">
          <a:off x="-111830" y="3146525"/>
          <a:ext cx="1879699" cy="163533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Методологический подход</a:t>
          </a:r>
          <a:endParaRPr lang="ru-RU" sz="1800" kern="1200" dirty="0"/>
        </a:p>
      </dsp:txBody>
      <dsp:txXfrm rot="-5400000">
        <a:off x="265190" y="3317265"/>
        <a:ext cx="1125658" cy="1293859"/>
      </dsp:txXfrm>
    </dsp:sp>
    <dsp:sp modelId="{C5DDB796-A5C4-40CC-94E4-C784F5704B24}">
      <dsp:nvSpPr>
        <dsp:cNvPr id="0" name=""/>
        <dsp:cNvSpPr/>
      </dsp:nvSpPr>
      <dsp:spPr>
        <a:xfrm rot="5400000">
          <a:off x="3161135" y="-1578083"/>
          <a:ext cx="1879699" cy="822959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kern="1200" dirty="0"/>
        </a:p>
      </dsp:txBody>
      <dsp:txXfrm rot="-5400000">
        <a:off x="1357787" y="1910147"/>
        <a:ext cx="5486396" cy="1253133"/>
      </dsp:txXfrm>
    </dsp:sp>
    <dsp:sp modelId="{644A3843-913D-44FC-A074-82BA8839C676}">
      <dsp:nvSpPr>
        <dsp:cNvPr id="0" name=""/>
        <dsp:cNvSpPr/>
      </dsp:nvSpPr>
      <dsp:spPr>
        <a:xfrm>
          <a:off x="1076648" y="1972803"/>
          <a:ext cx="2247922" cy="11278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Ресурсы</a:t>
          </a:r>
          <a:endParaRPr lang="ru-RU" sz="4000" kern="1200" dirty="0"/>
        </a:p>
      </dsp:txBody>
      <dsp:txXfrm>
        <a:off x="1076648" y="1972803"/>
        <a:ext cx="2247922" cy="1127819"/>
      </dsp:txXfrm>
    </dsp:sp>
    <dsp:sp modelId="{2C62EE42-A51B-4247-BB2C-574F391C0E17}">
      <dsp:nvSpPr>
        <dsp:cNvPr id="0" name=""/>
        <dsp:cNvSpPr/>
      </dsp:nvSpPr>
      <dsp:spPr>
        <a:xfrm rot="5400000">
          <a:off x="4927301" y="147764"/>
          <a:ext cx="1879699" cy="475252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Образовательная среда</a:t>
          </a:r>
          <a:endParaRPr lang="ru-RU" sz="3200" kern="1200" dirty="0"/>
        </a:p>
      </dsp:txBody>
      <dsp:txXfrm rot="-5400000">
        <a:off x="4282977" y="1897458"/>
        <a:ext cx="3168348" cy="1253133"/>
      </dsp:txXfrm>
    </dsp:sp>
    <dsp:sp modelId="{AD62B29A-36EB-4E92-8D7A-A2158B5E0501}">
      <dsp:nvSpPr>
        <dsp:cNvPr id="0" name=""/>
        <dsp:cNvSpPr/>
      </dsp:nvSpPr>
      <dsp:spPr>
        <a:xfrm rot="5400000">
          <a:off x="2776048" y="3290529"/>
          <a:ext cx="1879699" cy="163533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Деятельность учителя</a:t>
          </a:r>
          <a:endParaRPr lang="ru-RU" sz="2000" kern="1200" dirty="0"/>
        </a:p>
      </dsp:txBody>
      <dsp:txXfrm rot="-5400000">
        <a:off x="3153068" y="3461269"/>
        <a:ext cx="1125658" cy="1293859"/>
      </dsp:txXfrm>
    </dsp:sp>
    <dsp:sp modelId="{CD562A64-505F-4A57-BD14-EDC1475785E4}">
      <dsp:nvSpPr>
        <dsp:cNvPr id="0" name=""/>
        <dsp:cNvSpPr/>
      </dsp:nvSpPr>
      <dsp:spPr>
        <a:xfrm>
          <a:off x="4429279" y="3439867"/>
          <a:ext cx="3392723" cy="1384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      Планируемые        предметные результаты, УУД</a:t>
          </a:r>
          <a:endParaRPr lang="ru-RU" sz="3200" kern="1200" dirty="0"/>
        </a:p>
      </dsp:txBody>
      <dsp:txXfrm>
        <a:off x="4429279" y="3439867"/>
        <a:ext cx="3392723" cy="1384669"/>
      </dsp:txXfrm>
    </dsp:sp>
    <dsp:sp modelId="{7C3CB894-CAC9-4977-AB6E-E11D77441ED9}">
      <dsp:nvSpPr>
        <dsp:cNvPr id="0" name=""/>
        <dsp:cNvSpPr/>
      </dsp:nvSpPr>
      <dsp:spPr>
        <a:xfrm rot="5400000">
          <a:off x="1191863" y="3290529"/>
          <a:ext cx="1879699" cy="163533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Образовательный процесс</a:t>
          </a:r>
          <a:endParaRPr lang="ru-RU" sz="2000" kern="1200" dirty="0"/>
        </a:p>
      </dsp:txBody>
      <dsp:txXfrm rot="-5400000">
        <a:off x="1568883" y="3461269"/>
        <a:ext cx="1125658" cy="12938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223D5-480E-4D1C-AEBC-C9ED07BA5400}">
      <dsp:nvSpPr>
        <dsp:cNvPr id="0" name=""/>
        <dsp:cNvSpPr/>
      </dsp:nvSpPr>
      <dsp:spPr>
        <a:xfrm>
          <a:off x="143476" y="158016"/>
          <a:ext cx="8210523" cy="5614992"/>
        </a:xfrm>
        <a:prstGeom prst="circularArrow">
          <a:avLst>
            <a:gd name="adj1" fmla="val 5544"/>
            <a:gd name="adj2" fmla="val 330680"/>
            <a:gd name="adj3" fmla="val 13132775"/>
            <a:gd name="adj4" fmla="val 1779106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350393-17AF-4536-85E6-691FEEBAC5C7}">
      <dsp:nvSpPr>
        <dsp:cNvPr id="0" name=""/>
        <dsp:cNvSpPr/>
      </dsp:nvSpPr>
      <dsp:spPr>
        <a:xfrm>
          <a:off x="2663782" y="359827"/>
          <a:ext cx="3319045" cy="1565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Личностные и метапредметные результаты, деятельностный подход</a:t>
          </a:r>
          <a:endParaRPr lang="ru-RU" sz="2100" kern="1200" dirty="0"/>
        </a:p>
      </dsp:txBody>
      <dsp:txXfrm>
        <a:off x="2740182" y="436227"/>
        <a:ext cx="3166245" cy="1412267"/>
      </dsp:txXfrm>
    </dsp:sp>
    <dsp:sp modelId="{F45E41B4-D0D6-4D11-AF48-17D8AF7D0DA5}">
      <dsp:nvSpPr>
        <dsp:cNvPr id="0" name=""/>
        <dsp:cNvSpPr/>
      </dsp:nvSpPr>
      <dsp:spPr>
        <a:xfrm>
          <a:off x="5292071" y="1871993"/>
          <a:ext cx="3581312" cy="2027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Предметные знания, учебные действия, проектирование учебной деятельности</a:t>
          </a:r>
          <a:endParaRPr lang="ru-RU" sz="2100" kern="1200" dirty="0"/>
        </a:p>
      </dsp:txBody>
      <dsp:txXfrm>
        <a:off x="5391064" y="1970986"/>
        <a:ext cx="3383326" cy="1829902"/>
      </dsp:txXfrm>
    </dsp:sp>
    <dsp:sp modelId="{40CC56AD-ED4D-41F6-B1F3-FE736490D17A}">
      <dsp:nvSpPr>
        <dsp:cNvPr id="0" name=""/>
        <dsp:cNvSpPr/>
      </dsp:nvSpPr>
      <dsp:spPr>
        <a:xfrm>
          <a:off x="4031938" y="3937309"/>
          <a:ext cx="3347475" cy="13910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Учебное сотрудничество в деятельности</a:t>
          </a:r>
          <a:endParaRPr lang="ru-RU" sz="2100" kern="1200" dirty="0"/>
        </a:p>
      </dsp:txBody>
      <dsp:txXfrm>
        <a:off x="4099844" y="4005215"/>
        <a:ext cx="3211663" cy="1255249"/>
      </dsp:txXfrm>
    </dsp:sp>
    <dsp:sp modelId="{C03DFCEA-6788-4DE8-ACCA-3D97727882B2}">
      <dsp:nvSpPr>
        <dsp:cNvPr id="0" name=""/>
        <dsp:cNvSpPr/>
      </dsp:nvSpPr>
      <dsp:spPr>
        <a:xfrm>
          <a:off x="0" y="1799966"/>
          <a:ext cx="3468147" cy="1967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Основы исследовательской , проектной деятельности, презентации  индивидуального проекта</a:t>
          </a:r>
          <a:endParaRPr lang="ru-RU" sz="2100" kern="1200" dirty="0"/>
        </a:p>
      </dsp:txBody>
      <dsp:txXfrm>
        <a:off x="96032" y="1895998"/>
        <a:ext cx="3276083" cy="1775170"/>
      </dsp:txXfrm>
    </dsp:sp>
    <dsp:sp modelId="{1BC6DECF-CEDC-48C2-961E-7833FD4FB82D}">
      <dsp:nvSpPr>
        <dsp:cNvPr id="0" name=""/>
        <dsp:cNvSpPr/>
      </dsp:nvSpPr>
      <dsp:spPr>
        <a:xfrm>
          <a:off x="683571" y="3888194"/>
          <a:ext cx="3374819" cy="1441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/>
            <a:t>ИКТехнологии</a:t>
          </a:r>
          <a:endParaRPr lang="ru-RU" sz="2100" kern="1200" dirty="0"/>
        </a:p>
      </dsp:txBody>
      <dsp:txXfrm>
        <a:off x="753957" y="3958580"/>
        <a:ext cx="3234047" cy="13010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6C0FC1A-3C2D-4F69-9AD9-96DD7E6871EE}" type="datetimeFigureOut">
              <a:rPr lang="ru-RU" smtClean="0"/>
              <a:t>13.01.2015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E6F6130-D491-46F8-ADFB-23BDE7B885F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</p:spPr>
        <p:txBody>
          <a:bodyPr>
            <a:normAutofit/>
          </a:bodyPr>
          <a:lstStyle/>
          <a:p>
            <a:r>
              <a:rPr lang="ru-RU" sz="2400" dirty="0"/>
              <a:t>Управление образования и молодежной политики</a:t>
            </a:r>
            <a:br>
              <a:rPr lang="ru-RU" sz="2400" dirty="0"/>
            </a:br>
            <a:r>
              <a:rPr lang="ru-RU" sz="2400" dirty="0"/>
              <a:t>муниципального района «Могойтуйский район»</a:t>
            </a:r>
            <a:br>
              <a:rPr lang="ru-RU" sz="2400" dirty="0"/>
            </a:br>
            <a:r>
              <a:rPr lang="ru-RU" sz="2400" i="1" dirty="0"/>
              <a:t>Муниципальное образовательное учреждение</a:t>
            </a:r>
            <a:br>
              <a:rPr lang="ru-RU" sz="2400" i="1" dirty="0"/>
            </a:br>
            <a:r>
              <a:rPr lang="ru-RU" sz="2400" i="1" dirty="0"/>
              <a:t>«Нуринская средняя общеобразовательная школа»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32856"/>
            <a:ext cx="9144000" cy="4608512"/>
          </a:xfrm>
        </p:spPr>
        <p:txBody>
          <a:bodyPr/>
          <a:lstStyle/>
          <a:p>
            <a:r>
              <a:rPr lang="ru-RU" dirty="0"/>
              <a:t>Проект: </a:t>
            </a:r>
            <a:endParaRPr lang="ru-RU" dirty="0" smtClean="0"/>
          </a:p>
          <a:p>
            <a:r>
              <a:rPr lang="ru-RU" sz="3200" dirty="0" smtClean="0"/>
              <a:t>Образовательная </a:t>
            </a:r>
            <a:r>
              <a:rPr lang="ru-RU" sz="3200" dirty="0"/>
              <a:t>среда кабинета физики как </a:t>
            </a:r>
            <a:r>
              <a:rPr lang="ru-RU" sz="3200" dirty="0" smtClean="0"/>
              <a:t>условие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формирования и развития УУД </a:t>
            </a:r>
            <a:r>
              <a:rPr lang="ru-RU" sz="3200" dirty="0" smtClean="0"/>
              <a:t>обучающихся</a:t>
            </a:r>
          </a:p>
          <a:p>
            <a:endParaRPr lang="ru-RU" dirty="0"/>
          </a:p>
          <a:p>
            <a:r>
              <a:rPr lang="ru-RU" sz="2400" dirty="0" smtClean="0"/>
              <a:t>Автор: Селезнева Елена Васильевна,</a:t>
            </a:r>
          </a:p>
          <a:p>
            <a:r>
              <a:rPr lang="ru-RU" sz="2400" dirty="0" smtClean="0"/>
              <a:t> учитель физики</a:t>
            </a:r>
          </a:p>
          <a:p>
            <a:endParaRPr lang="ru-RU" sz="2800" dirty="0"/>
          </a:p>
          <a:p>
            <a:r>
              <a:rPr lang="ru-RU" sz="2800" dirty="0" smtClean="0"/>
              <a:t>2015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7707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772816"/>
            <a:ext cx="9144000" cy="508518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Педагогическое  сопровождение-</a:t>
            </a:r>
          </a:p>
          <a:p>
            <a:pPr marL="0" indent="0" algn="ctr">
              <a:buNone/>
            </a:pPr>
            <a:r>
              <a:rPr lang="ru-RU" sz="3200" b="1" dirty="0" smtClean="0"/>
              <a:t> </a:t>
            </a:r>
            <a:r>
              <a:rPr lang="ru-RU" sz="3200" i="1" dirty="0"/>
              <a:t>«специально  </a:t>
            </a:r>
            <a:r>
              <a:rPr lang="ru-RU" sz="3200" i="1" dirty="0" smtClean="0"/>
              <a:t>организованная </a:t>
            </a:r>
            <a:r>
              <a:rPr lang="ru-RU" sz="3200" i="1" dirty="0"/>
              <a:t>деятельность,  суть  которой  заключается  во  взаимодействии  педагога  с обучающимся  по  поводу  его  потенциальных  возможностей,  «зон  его ближайшего  развития»  и  жизненных  перспектив.  Результатом  подобного взаимодействия становится индивидуальная образовательная траектория ученика». </a:t>
            </a:r>
            <a:r>
              <a:rPr lang="ru-RU" sz="3200" i="1" dirty="0" err="1"/>
              <a:t>Е.А.Александрова</a:t>
            </a:r>
            <a:r>
              <a:rPr lang="ru-RU" sz="3200" i="1" dirty="0"/>
              <a:t> </a:t>
            </a:r>
          </a:p>
          <a:p>
            <a:pPr algn="ctr"/>
            <a:endParaRPr lang="ru-RU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Программа педагогического сопровождения формирования УУД у обучающихся на уроках физики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21170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2060848"/>
            <a:ext cx="9144000" cy="479715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2800" dirty="0" smtClean="0"/>
              <a:t>личностно  </a:t>
            </a:r>
            <a:r>
              <a:rPr lang="ru-RU" sz="2800" dirty="0"/>
              <a:t>–  ориентированная образовательная технология, включающая проектирование образовательной среды  для  максимального  развития  возможностей  и  личностного потенциала  обучающегося.</a:t>
            </a:r>
          </a:p>
          <a:p>
            <a:pPr marL="0" indent="0">
              <a:buNone/>
            </a:pPr>
            <a:r>
              <a:rPr lang="ru-RU" sz="2800" dirty="0" smtClean="0"/>
              <a:t>   </a:t>
            </a:r>
          </a:p>
          <a:p>
            <a:pPr marL="0" indent="0" algn="just">
              <a:buNone/>
            </a:pPr>
            <a:r>
              <a:rPr lang="ru-RU" sz="2800" dirty="0" smtClean="0"/>
              <a:t>  </a:t>
            </a:r>
            <a:r>
              <a:rPr lang="ru-RU" sz="2800" i="1" dirty="0"/>
              <a:t>Результатом  сопровождения  должно  стать интеллектуальное и психологическое развитие каждого ученика.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ru-RU" dirty="0"/>
              <a:t>Педагогическое сопровождение формирования  УУД у обучающихся  на  уроках  – </a:t>
            </a:r>
          </a:p>
        </p:txBody>
      </p:sp>
    </p:spTree>
    <p:extLst>
      <p:ext uri="{BB962C8B-B14F-4D97-AF65-F5344CB8AC3E}">
        <p14:creationId xmlns:p14="http://schemas.microsoft.com/office/powerpoint/2010/main" val="145994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628800"/>
            <a:ext cx="9144000" cy="5229200"/>
          </a:xfrm>
        </p:spPr>
        <p:txBody>
          <a:bodyPr>
            <a:normAutofit fontScale="92500"/>
          </a:bodyPr>
          <a:lstStyle/>
          <a:p>
            <a:r>
              <a:rPr lang="ru-RU" sz="3000" b="1" dirty="0" smtClean="0"/>
              <a:t>         Задачи </a:t>
            </a:r>
            <a:r>
              <a:rPr lang="ru-RU" sz="3000" b="1" dirty="0"/>
              <a:t>педагогического сопровождения </a:t>
            </a:r>
            <a:r>
              <a:rPr lang="ru-RU" sz="3000" b="1" dirty="0" smtClean="0"/>
              <a:t>: </a:t>
            </a:r>
            <a:endParaRPr lang="ru-RU" sz="3000" b="1" dirty="0"/>
          </a:p>
          <a:p>
            <a:r>
              <a:rPr lang="ru-RU" b="1" dirty="0"/>
              <a:t>1.  Определить индивидуальные психологические показатели учащихся, уровень актуального  и  «зону  ближайшего  развития»,  сформированности    УУД  на  актуальный  момент,  механизмов  затруднений,    характер  педагогической  помощи и пр. </a:t>
            </a:r>
          </a:p>
          <a:p>
            <a:r>
              <a:rPr lang="ru-RU" b="1" dirty="0"/>
              <a:t>2.  Разработать  индивидуальные  (адресные)  программы  педагогического сопровождения. </a:t>
            </a:r>
          </a:p>
          <a:p>
            <a:r>
              <a:rPr lang="ru-RU" b="1" dirty="0"/>
              <a:t>3.  Проектировать  совместно  с  обучающимися  индивидуальные образовательные  маршруты. </a:t>
            </a:r>
          </a:p>
          <a:p>
            <a:r>
              <a:rPr lang="ru-RU" b="1" dirty="0"/>
              <a:t>4.  Отобрать методы обучения, адекватные уровням способностей учеников. </a:t>
            </a:r>
          </a:p>
          <a:p>
            <a:r>
              <a:rPr lang="ru-RU" b="1" dirty="0"/>
              <a:t>5.  Постоянно отслеживать в режиме мониторинга изменения индивидуальных показателей  учащихся,  их  ресурсных  возможностей  на  данный  момент времени.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38328"/>
            <a:ext cx="9144000" cy="1252728"/>
          </a:xfrm>
        </p:spPr>
        <p:txBody>
          <a:bodyPr>
            <a:noAutofit/>
          </a:bodyPr>
          <a:lstStyle/>
          <a:p>
            <a:r>
              <a:rPr lang="ru-RU" sz="3200" b="1" dirty="0"/>
              <a:t>Цель  педагогического  сопровождения: </a:t>
            </a:r>
            <a:br>
              <a:rPr lang="ru-RU" sz="3200" b="1" dirty="0"/>
            </a:br>
            <a:r>
              <a:rPr lang="ru-RU" sz="2400" dirty="0"/>
              <a:t> создание  условий  для формирования универсальных учебных действий</a:t>
            </a:r>
          </a:p>
        </p:txBody>
      </p:sp>
    </p:spTree>
    <p:extLst>
      <p:ext uri="{BB962C8B-B14F-4D97-AF65-F5344CB8AC3E}">
        <p14:creationId xmlns:p14="http://schemas.microsoft.com/office/powerpoint/2010/main" val="42083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3999" cy="5517232"/>
          </a:xfrm>
        </p:spPr>
        <p:txBody>
          <a:bodyPr/>
          <a:lstStyle/>
          <a:p>
            <a:pPr algn="ctr"/>
            <a:endParaRPr lang="ru-RU" b="1" dirty="0" smtClean="0"/>
          </a:p>
          <a:p>
            <a:pPr algn="ctr"/>
            <a:r>
              <a:rPr lang="en-US" b="1" dirty="0" smtClean="0"/>
              <a:t>II</a:t>
            </a:r>
            <a:r>
              <a:rPr lang="ru-RU" b="1" dirty="0" smtClean="0"/>
              <a:t>. </a:t>
            </a:r>
            <a:r>
              <a:rPr lang="ru-RU" sz="2800" b="1" dirty="0" smtClean="0"/>
              <a:t>Организационный этап (2015-2016)</a:t>
            </a:r>
          </a:p>
          <a:p>
            <a:pPr algn="ctr"/>
            <a:r>
              <a:rPr lang="ru-RU" b="1" dirty="0" smtClean="0"/>
              <a:t>1.Сбор и анализ  входной  диагностики сформированности УУД</a:t>
            </a:r>
          </a:p>
          <a:p>
            <a:pPr marL="0" indent="0" algn="ctr">
              <a:buNone/>
            </a:pPr>
            <a:r>
              <a:rPr lang="ru-RU" b="1" dirty="0" smtClean="0"/>
              <a:t>2. Проектирование содержания, средств,  приемов, методов образовательного процесса, форм  организации и управления учебной и внеучебной деятельностью обучающихся  в соответствии с  их возрастными особенностями.</a:t>
            </a:r>
          </a:p>
          <a:p>
            <a:pPr marL="0" indent="0" algn="ctr">
              <a:buNone/>
            </a:pPr>
            <a:r>
              <a:rPr lang="ru-RU" b="1" dirty="0" smtClean="0"/>
              <a:t> 3.Составление списка тем для индивидуальных предметных и междисциплинарных проектов и исследований.</a:t>
            </a:r>
          </a:p>
          <a:p>
            <a:pPr marL="0" indent="0" algn="ctr">
              <a:buNone/>
            </a:pPr>
            <a:r>
              <a:rPr lang="ru-RU" b="1" dirty="0" smtClean="0"/>
              <a:t>4. Внесение изменений  в ОП по предмету, элективным курсам, программы кружка по мере  формирования и развития УУД</a:t>
            </a:r>
          </a:p>
          <a:p>
            <a:pPr marL="0" indent="0" algn="ctr">
              <a:buNone/>
            </a:pPr>
            <a:r>
              <a:rPr lang="ru-RU" b="1" dirty="0" smtClean="0"/>
              <a:t>5.Организовать в рамках ШМО постоянно действующий семинар по проблемам формирования УУД</a:t>
            </a:r>
          </a:p>
          <a:p>
            <a:pPr marL="457200" indent="-457200" algn="ctr">
              <a:buAutoNum type="arabicPeriod" startAt="3"/>
            </a:pP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Выполнение проекта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4039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2132856"/>
            <a:ext cx="9144000" cy="4725144"/>
          </a:xfrm>
        </p:spPr>
        <p:txBody>
          <a:bodyPr>
            <a:normAutofit fontScale="55000" lnSpcReduction="20000"/>
          </a:bodyPr>
          <a:lstStyle/>
          <a:p>
            <a:r>
              <a:rPr lang="ru-RU" sz="5900" dirty="0" smtClean="0"/>
              <a:t>умение действовать по письменной инструкции; навык смыслового чтения; </a:t>
            </a:r>
          </a:p>
          <a:p>
            <a:r>
              <a:rPr lang="ru-RU" sz="5900" dirty="0" smtClean="0"/>
              <a:t>умение выделять главное (существенное) в тексте, в инструкции, в признаках </a:t>
            </a:r>
          </a:p>
          <a:p>
            <a:r>
              <a:rPr lang="ru-RU" sz="5900" dirty="0" smtClean="0"/>
              <a:t>объекта; умение рационально запоминать; владение монологической речью; </a:t>
            </a:r>
          </a:p>
          <a:p>
            <a:r>
              <a:rPr lang="ru-RU" sz="5900" dirty="0" smtClean="0"/>
              <a:t>умение логически мыслить; навык активного слушания</a:t>
            </a:r>
            <a:r>
              <a:rPr lang="ru-RU" sz="5100" dirty="0" smtClean="0"/>
              <a:t>. 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i="1" dirty="0" smtClean="0"/>
              <a:t>При разработке качественных показателей, с помощью которых можно оценивать  уровень  и  динамику  развития  УУД  ученика,  учитывались рекомендации  Левченко  И.Ю.  (кафедра  специальной  психологии  и клинических основ дефектологии МГОПУ </a:t>
            </a:r>
            <a:r>
              <a:rPr lang="ru-RU" i="1" dirty="0" err="1" smtClean="0"/>
              <a:t>им.М.А.Шолохова</a:t>
            </a:r>
            <a:r>
              <a:rPr lang="ru-RU" i="1" dirty="0" smtClean="0"/>
              <a:t>. 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Я исследовала  следующие УУД </a:t>
            </a:r>
            <a:br>
              <a:rPr lang="ru-RU" dirty="0" smtClean="0"/>
            </a:br>
            <a:r>
              <a:rPr lang="ru-RU" dirty="0" smtClean="0"/>
              <a:t> на первом этапе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48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743437"/>
              </p:ext>
            </p:extLst>
          </p:nvPr>
        </p:nvGraphicFramePr>
        <p:xfrm>
          <a:off x="457200" y="764704"/>
          <a:ext cx="8229600" cy="6017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/>
                <a:gridCol w="2448272"/>
                <a:gridCol w="2592288"/>
                <a:gridCol w="2386608"/>
              </a:tblGrid>
              <a:tr h="936148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 А (соответствует возрастной норме)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  В</a:t>
                      </a:r>
                    </a:p>
                    <a:p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промежуточнный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 С (низкий)</a:t>
                      </a:r>
                      <a:endParaRPr lang="ru-RU" dirty="0"/>
                    </a:p>
                  </a:txBody>
                  <a:tcPr/>
                </a:tc>
              </a:tr>
              <a:tr h="655303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Козлова А, </a:t>
                      </a:r>
                    </a:p>
                    <a:p>
                      <a:r>
                        <a:rPr lang="ru-RU" dirty="0" err="1" smtClean="0"/>
                        <a:t>Пидиско</a:t>
                      </a:r>
                      <a:r>
                        <a:rPr lang="ru-RU" baseline="0" dirty="0" smtClean="0"/>
                        <a:t> 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Рыгзенов</a:t>
                      </a:r>
                      <a:r>
                        <a:rPr lang="ru-RU" dirty="0" smtClean="0"/>
                        <a:t> Э,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Пляскин</a:t>
                      </a:r>
                      <a:r>
                        <a:rPr lang="ru-RU" dirty="0" smtClean="0"/>
                        <a:t> 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ЛазеркоА</a:t>
                      </a:r>
                      <a:r>
                        <a:rPr lang="ru-RU" dirty="0" smtClean="0"/>
                        <a:t>, Фомин А,</a:t>
                      </a:r>
                    </a:p>
                    <a:p>
                      <a:r>
                        <a:rPr lang="ru-RU" dirty="0" smtClean="0"/>
                        <a:t> Захаров С,</a:t>
                      </a:r>
                      <a:endParaRPr lang="ru-RU" dirty="0"/>
                    </a:p>
                  </a:txBody>
                  <a:tcPr/>
                </a:tc>
              </a:tr>
              <a:tr h="1550066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Воробьева С.,</a:t>
                      </a:r>
                    </a:p>
                    <a:p>
                      <a:r>
                        <a:rPr lang="ru-RU" dirty="0" smtClean="0"/>
                        <a:t> Хохоева</a:t>
                      </a:r>
                      <a:r>
                        <a:rPr lang="ru-RU" baseline="0" dirty="0" smtClean="0"/>
                        <a:t> 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В</a:t>
                      </a:r>
                      <a:r>
                        <a:rPr lang="ru-RU" baseline="0" dirty="0" smtClean="0"/>
                        <a:t> 1:    </a:t>
                      </a:r>
                      <a:r>
                        <a:rPr lang="ru-RU" dirty="0" smtClean="0"/>
                        <a:t>Темников М</a:t>
                      </a:r>
                    </a:p>
                    <a:p>
                      <a:r>
                        <a:rPr lang="ru-RU" dirty="0" smtClean="0"/>
                        <a:t> В 2:    </a:t>
                      </a:r>
                      <a:r>
                        <a:rPr lang="ru-RU" dirty="0" err="1" smtClean="0"/>
                        <a:t>Бянкин</a:t>
                      </a:r>
                      <a:r>
                        <a:rPr lang="ru-RU" dirty="0" smtClean="0"/>
                        <a:t>  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БобровС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Гломозденко</a:t>
                      </a:r>
                      <a:r>
                        <a:rPr lang="ru-RU" dirty="0" smtClean="0"/>
                        <a:t> А.</a:t>
                      </a:r>
                    </a:p>
                    <a:p>
                      <a:r>
                        <a:rPr lang="ru-RU" dirty="0" err="1" smtClean="0"/>
                        <a:t>Ринчинов</a:t>
                      </a:r>
                      <a:r>
                        <a:rPr lang="ru-RU" baseline="0" dirty="0" smtClean="0"/>
                        <a:t> Ц, </a:t>
                      </a:r>
                      <a:r>
                        <a:rPr lang="ru-RU" baseline="0" dirty="0" err="1" smtClean="0"/>
                        <a:t>Ринчинов</a:t>
                      </a:r>
                      <a:r>
                        <a:rPr lang="ru-RU" baseline="0" dirty="0" smtClean="0"/>
                        <a:t> Д, </a:t>
                      </a:r>
                      <a:r>
                        <a:rPr lang="ru-RU" baseline="0" dirty="0" err="1" smtClean="0"/>
                        <a:t>ДурновцевС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034947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Гаврилова 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В1:  </a:t>
                      </a:r>
                      <a:r>
                        <a:rPr lang="ru-RU" dirty="0" err="1" smtClean="0"/>
                        <a:t>Пидиско</a:t>
                      </a:r>
                      <a:r>
                        <a:rPr lang="ru-RU" dirty="0" smtClean="0"/>
                        <a:t> Я, </a:t>
                      </a:r>
                    </a:p>
                    <a:p>
                      <a:r>
                        <a:rPr lang="ru-RU" dirty="0" smtClean="0"/>
                        <a:t> В2:  Мурзина Л,       </a:t>
                      </a:r>
                      <a:r>
                        <a:rPr lang="ru-RU" dirty="0" err="1" smtClean="0"/>
                        <a:t>Гармажапова</a:t>
                      </a:r>
                      <a:r>
                        <a:rPr lang="ru-RU" dirty="0" smtClean="0"/>
                        <a:t> 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Болотов</a:t>
                      </a:r>
                      <a:r>
                        <a:rPr lang="ru-RU" dirty="0" smtClean="0"/>
                        <a:t> Т,</a:t>
                      </a:r>
                    </a:p>
                    <a:p>
                      <a:r>
                        <a:rPr lang="ru-RU" dirty="0" smtClean="0"/>
                        <a:t> Борзых Л., </a:t>
                      </a:r>
                    </a:p>
                  </a:txBody>
                  <a:tcPr/>
                </a:tc>
              </a:tr>
              <a:tr h="18407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Понадобится  единовременное  сопровождение  для  расширения  зоны </a:t>
                      </a:r>
                    </a:p>
                    <a:p>
                      <a:r>
                        <a:rPr lang="ru-RU" dirty="0" smtClean="0"/>
                        <a:t>ближайшего развития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Составляется </a:t>
                      </a:r>
                    </a:p>
                    <a:p>
                      <a:r>
                        <a:rPr lang="ru-RU" dirty="0" smtClean="0"/>
                        <a:t>программа дискретного сопровождения.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требуется  пролонгированное </a:t>
                      </a:r>
                    </a:p>
                    <a:p>
                      <a:r>
                        <a:rPr lang="ru-RU" dirty="0" smtClean="0"/>
                        <a:t>сопровождение. </a:t>
                      </a:r>
                    </a:p>
                    <a:p>
                      <a:r>
                        <a:rPr lang="ru-RU" dirty="0" smtClean="0"/>
                        <a:t> 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440160"/>
          </a:xfrm>
        </p:spPr>
        <p:txBody>
          <a:bodyPr/>
          <a:lstStyle/>
          <a:p>
            <a:r>
              <a:rPr lang="ru-RU" dirty="0" smtClean="0"/>
              <a:t>Результаты диагностики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450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6" y="908720"/>
            <a:ext cx="9144000" cy="5145435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>
                <a:solidFill>
                  <a:prstClr val="black"/>
                </a:solidFill>
                <a:ea typeface="+mj-ea"/>
                <a:cs typeface="+mj-cs"/>
              </a:rPr>
              <a:t> Средства </a:t>
            </a:r>
            <a:r>
              <a:rPr lang="ru-RU" sz="2000" b="1" dirty="0">
                <a:solidFill>
                  <a:prstClr val="black"/>
                </a:solidFill>
                <a:ea typeface="+mj-ea"/>
                <a:cs typeface="+mj-cs"/>
              </a:rPr>
              <a:t>педагогического сопровождения :  </a:t>
            </a:r>
            <a:r>
              <a:rPr lang="ru-RU" sz="20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ru-RU" sz="20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2000" dirty="0">
                <a:solidFill>
                  <a:prstClr val="black"/>
                </a:solidFill>
                <a:ea typeface="+mj-ea"/>
                <a:cs typeface="+mj-cs"/>
              </a:rPr>
              <a:t>1.  Педагогическая помощь </a:t>
            </a:r>
            <a:br>
              <a:rPr lang="ru-RU" sz="20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2000" dirty="0">
                <a:solidFill>
                  <a:prstClr val="black"/>
                </a:solidFill>
                <a:ea typeface="+mj-ea"/>
                <a:cs typeface="+mj-cs"/>
              </a:rPr>
              <a:t>2.  Регуляция работоспособности обучающихся на уроках </a:t>
            </a:r>
            <a:br>
              <a:rPr lang="ru-RU" sz="20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ru-RU" sz="2000" dirty="0">
                <a:solidFill>
                  <a:prstClr val="black"/>
                </a:solidFill>
                <a:ea typeface="+mj-ea"/>
                <a:cs typeface="+mj-cs"/>
              </a:rPr>
              <a:t>3.  Формы  и  методы  формирования </a:t>
            </a:r>
            <a:r>
              <a:rPr lang="ru-RU" sz="2000" dirty="0" smtClean="0">
                <a:solidFill>
                  <a:prstClr val="black"/>
                </a:solidFill>
                <a:ea typeface="+mj-ea"/>
                <a:cs typeface="+mj-cs"/>
              </a:rPr>
              <a:t>УУД</a:t>
            </a:r>
          </a:p>
          <a:p>
            <a:pPr marL="0" indent="0">
              <a:buNone/>
            </a:pPr>
            <a:r>
              <a:rPr lang="ru-RU" sz="2400" b="1" dirty="0" smtClean="0"/>
              <a:t>Виды </a:t>
            </a:r>
            <a:r>
              <a:rPr lang="ru-RU" sz="2400" b="1" dirty="0"/>
              <a:t>педагогической помощи в процессе сопровождения»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8012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ОРГАНИЗАЦИОННЫЙ ЭТАП </a:t>
            </a:r>
            <a:br>
              <a:rPr lang="ru-RU" sz="2400" b="1" dirty="0" smtClean="0"/>
            </a:br>
            <a:r>
              <a:rPr lang="ru-RU" sz="2400" b="1" i="1" dirty="0" smtClean="0"/>
              <a:t>Цель  этапа:  </a:t>
            </a:r>
            <a:r>
              <a:rPr lang="ru-RU" sz="2400" dirty="0" smtClean="0"/>
              <a:t>выбор  форм  и  методов  сопровождения,  построение  индивидуальных (адресных) программ. </a:t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387299"/>
              </p:ext>
            </p:extLst>
          </p:nvPr>
        </p:nvGraphicFramePr>
        <p:xfrm>
          <a:off x="4038" y="2708921"/>
          <a:ext cx="9176474" cy="461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299"/>
                <a:gridCol w="7501175"/>
              </a:tblGrid>
              <a:tr h="504055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помощи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              Действия педагога </a:t>
                      </a:r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r>
                        <a:rPr lang="ru-RU" dirty="0" smtClean="0"/>
                        <a:t>Стимулирующая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  помогает  ребенку  организовать  себя, мобилизовать  внимание,  нацелить  на  определенные действия  (ободряя  его,  успокаивая, вселяя уверенность в способности справиться с заданием).  </a:t>
                      </a:r>
                    </a:p>
                  </a:txBody>
                  <a:tcPr/>
                </a:tc>
              </a:tr>
              <a:tr h="397936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Организующая </a:t>
                      </a:r>
                    </a:p>
                    <a:p>
                      <a:r>
                        <a:rPr lang="ru-RU" dirty="0" smtClean="0"/>
                        <a:t>или </a:t>
                      </a:r>
                    </a:p>
                    <a:p>
                      <a:r>
                        <a:rPr lang="ru-RU" dirty="0" smtClean="0"/>
                        <a:t>направляющая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 организует  деятельность  ученика разработанной  инструкцией  выполнения  задания,  а так  же  контролем  правильности  выполнения </a:t>
                      </a:r>
                    </a:p>
                    <a:p>
                      <a:r>
                        <a:rPr lang="ru-RU" dirty="0" smtClean="0"/>
                        <a:t>инструкции  или  ее  этапов,    обращает  внимание ребенка  на  таблицу,  наглядную  опору,  в  которой  отражен  алгоритм  решения  задачи,  или  помогает сделать  первый  шаг  на  пути  ее  решения,  наметить </a:t>
                      </a:r>
                    </a:p>
                    <a:p>
                      <a:r>
                        <a:rPr lang="ru-RU" dirty="0" smtClean="0"/>
                        <a:t>план действия</a:t>
                      </a:r>
                      <a:endParaRPr lang="ru-RU" dirty="0"/>
                    </a:p>
                  </a:txBody>
                  <a:tcPr/>
                </a:tc>
              </a:tr>
              <a:tr h="397936"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Обучающая  или </a:t>
                      </a:r>
                    </a:p>
                    <a:p>
                      <a:r>
                        <a:rPr lang="ru-RU" dirty="0" smtClean="0"/>
                        <a:t>разъясняющая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  использует  наглядность  действий,  образцы  выполнения  заданий,  письменные  и вербальные пояснения к каждому этапу заданий.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14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9036496" cy="5085184"/>
          </a:xfrm>
        </p:spPr>
        <p:txBody>
          <a:bodyPr>
            <a:normAutofit/>
          </a:bodyPr>
          <a:lstStyle/>
          <a:p>
            <a:r>
              <a:rPr lang="ru-RU" sz="1800" dirty="0" smtClean="0"/>
              <a:t>1.Развивать  </a:t>
            </a:r>
            <a:r>
              <a:rPr lang="ru-RU" sz="1800" dirty="0"/>
              <a:t>точность,  логичность  речи;  стимулировать  аргументацию, </a:t>
            </a:r>
          </a:p>
          <a:p>
            <a:r>
              <a:rPr lang="ru-RU" sz="1800" dirty="0"/>
              <a:t>обоснование ответов фактами, в том числе и из других областей знаний. </a:t>
            </a:r>
          </a:p>
          <a:p>
            <a:r>
              <a:rPr lang="ru-RU" sz="1800" dirty="0"/>
              <a:t>2.  Стимулировать  самостоятельность,  учить  планировать  действия  для </a:t>
            </a:r>
          </a:p>
          <a:p>
            <a:r>
              <a:rPr lang="ru-RU" sz="1800" dirty="0"/>
              <a:t>решения  учебной  задачи  или  проблемы,  анализировать  полученные </a:t>
            </a:r>
          </a:p>
          <a:p>
            <a:r>
              <a:rPr lang="ru-RU" sz="1800" dirty="0"/>
              <a:t>результаты. </a:t>
            </a:r>
          </a:p>
          <a:p>
            <a:r>
              <a:rPr lang="ru-RU" sz="1800" dirty="0"/>
              <a:t>3.  Развивать  гибкость  мышления;  обобщать,  классифицировать, </a:t>
            </a:r>
          </a:p>
          <a:p>
            <a:r>
              <a:rPr lang="ru-RU" sz="1800" dirty="0"/>
              <a:t>анализировать научные факты. Анализировать закономерности, полученные </a:t>
            </a:r>
          </a:p>
          <a:p>
            <a:r>
              <a:rPr lang="ru-RU" sz="1800" dirty="0"/>
              <a:t>в результате самостоятельных исследований. </a:t>
            </a:r>
          </a:p>
          <a:p>
            <a:r>
              <a:rPr lang="ru-RU" sz="1800" dirty="0"/>
              <a:t>4.  Способствовать  развитию  творческого  мышления  через  проектную </a:t>
            </a:r>
          </a:p>
          <a:p>
            <a:r>
              <a:rPr lang="ru-RU" sz="1800" dirty="0"/>
              <a:t>деятельность, применение имеющихся знаний для решения нестандартных </a:t>
            </a:r>
          </a:p>
          <a:p>
            <a:r>
              <a:rPr lang="ru-RU" sz="1800" dirty="0"/>
              <a:t>ситуаций, научно-исследовательские работы. </a:t>
            </a:r>
          </a:p>
          <a:p>
            <a:r>
              <a:rPr lang="ru-RU" sz="1800" dirty="0"/>
              <a:t>5.  Учить  работать  с  различными  источниками  информации,  обрабатывать </a:t>
            </a:r>
          </a:p>
          <a:p>
            <a:r>
              <a:rPr lang="ru-RU" sz="1800" dirty="0"/>
              <a:t>полученную информацию. </a:t>
            </a:r>
          </a:p>
          <a:p>
            <a:r>
              <a:rPr lang="ru-RU" sz="1800" dirty="0"/>
              <a:t>6.  Развивать эффективное внимание. </a:t>
            </a:r>
          </a:p>
          <a:p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ИНДИВИДУАЛЬНЫЕ  (АДРЕСНЫЕ)  ПРОГРАММЫ </a:t>
            </a:r>
            <a:r>
              <a:rPr lang="ru-RU" sz="2400" b="1" dirty="0" smtClean="0"/>
              <a:t>СОПРОВОЖДЕНИЯ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Программа  педагогического  сопровождения  развития    учащихся  7  </a:t>
            </a:r>
            <a:r>
              <a:rPr lang="ru-RU" sz="2000" b="1" dirty="0" smtClean="0"/>
              <a:t> класса 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Цель:</a:t>
            </a:r>
            <a:r>
              <a:rPr lang="ru-RU" sz="2000" dirty="0"/>
              <a:t>  </a:t>
            </a:r>
            <a:r>
              <a:rPr lang="ru-RU" sz="2000" b="1" i="1" dirty="0"/>
              <a:t>способствовать  формированию  и  развитию  познавательных  и </a:t>
            </a:r>
            <a:br>
              <a:rPr lang="ru-RU" sz="2000" b="1" i="1" dirty="0"/>
            </a:br>
            <a:r>
              <a:rPr lang="ru-RU" sz="2000" b="1" i="1" dirty="0"/>
              <a:t>регулятивных универсальных учебных действий у  учащихся. </a:t>
            </a: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dirty="0" smtClean="0"/>
              <a:t>Задачи</a:t>
            </a:r>
            <a:r>
              <a:rPr lang="ru-RU" sz="2000" b="1" dirty="0"/>
              <a:t>: </a:t>
            </a:r>
            <a:r>
              <a:rPr lang="ru-RU" sz="2000" dirty="0"/>
              <a:t>УРОВЕНЬ А </a:t>
            </a:r>
          </a:p>
        </p:txBody>
      </p:sp>
    </p:spTree>
    <p:extLst>
      <p:ext uri="{BB962C8B-B14F-4D97-AF65-F5344CB8AC3E}">
        <p14:creationId xmlns:p14="http://schemas.microsoft.com/office/powerpoint/2010/main" val="129737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(</a:t>
            </a:r>
            <a:r>
              <a:rPr lang="ru-RU" dirty="0"/>
              <a:t>уровень В) </a:t>
            </a:r>
          </a:p>
          <a:p>
            <a:r>
              <a:rPr lang="ru-RU" dirty="0"/>
              <a:t>1.   Развивать монологическую речь; учить формулировать вопросы, отвечать </a:t>
            </a:r>
          </a:p>
          <a:p>
            <a:r>
              <a:rPr lang="ru-RU" dirty="0"/>
              <a:t>на  вопросы  полным  предложением,  составлять  связный  рассказ  о </a:t>
            </a:r>
          </a:p>
          <a:p>
            <a:r>
              <a:rPr lang="ru-RU" dirty="0"/>
              <a:t>физических явлениях, моделях, величинах. </a:t>
            </a:r>
          </a:p>
          <a:p>
            <a:r>
              <a:rPr lang="ru-RU" dirty="0"/>
              <a:t>2.  Научить  действовать  по  развернутой  инструкции  с  пошаговым </a:t>
            </a:r>
          </a:p>
          <a:p>
            <a:r>
              <a:rPr lang="ru-RU" dirty="0"/>
              <a:t>самоконтролем. </a:t>
            </a:r>
          </a:p>
          <a:p>
            <a:r>
              <a:rPr lang="ru-RU" dirty="0"/>
              <a:t>3.  Научить  сравнивать  объекты,  выделять  существенные  признаки. </a:t>
            </a:r>
          </a:p>
          <a:p>
            <a:r>
              <a:rPr lang="ru-RU" dirty="0"/>
              <a:t>Классифицировать объекты, работать с таблицами, схемами, графиками. </a:t>
            </a:r>
          </a:p>
          <a:p>
            <a:r>
              <a:rPr lang="ru-RU" dirty="0"/>
              <a:t>4.  Научить  делать  вывод  из  несложных  исследований  и  взаимосвязанных </a:t>
            </a:r>
          </a:p>
          <a:p>
            <a:r>
              <a:rPr lang="ru-RU" dirty="0"/>
              <a:t>фактов. </a:t>
            </a:r>
          </a:p>
          <a:p>
            <a:r>
              <a:rPr lang="ru-RU" dirty="0"/>
              <a:t>5.  Способствовать развитию логической памяти. </a:t>
            </a:r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6.  Учить работать с текстом: находить ответы в тексте на поставленный </a:t>
            </a:r>
          </a:p>
          <a:p>
            <a:r>
              <a:rPr lang="ru-RU" dirty="0"/>
              <a:t>вопрос, выделять главное в прочитанном. Самостоятельно формулировать </a:t>
            </a:r>
          </a:p>
          <a:p>
            <a:r>
              <a:rPr lang="ru-RU" dirty="0"/>
              <a:t>вопросы к тексту. </a:t>
            </a:r>
          </a:p>
          <a:p>
            <a:r>
              <a:rPr lang="ru-RU" dirty="0"/>
              <a:t>7.  Способствовать развитию произвольного внимания.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728192"/>
          </a:xfrm>
        </p:spPr>
        <p:txBody>
          <a:bodyPr>
            <a:normAutofit fontScale="90000"/>
          </a:bodyPr>
          <a:lstStyle/>
          <a:p>
            <a:r>
              <a:rPr lang="ru-RU" sz="2200" b="1" dirty="0"/>
              <a:t>ИНДИВИДУАЛЬНЫЕ  (АДРЕСНЫЕ)  </a:t>
            </a:r>
            <a:r>
              <a:rPr lang="ru-RU" sz="2200" b="1" dirty="0" smtClean="0"/>
              <a:t>ПРОГРАММЫ </a:t>
            </a:r>
            <a:r>
              <a:rPr lang="ru-RU" sz="2200" b="1" dirty="0" smtClean="0"/>
              <a:t>С</a:t>
            </a:r>
            <a:r>
              <a:rPr lang="ru-RU" sz="2200" b="1" dirty="0" smtClean="0"/>
              <a:t>ОПРОВОЖДЕНИЯ </a:t>
            </a: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/>
              <a:t>Программа  педагогического  сопровождения  развития    учащихся  7   класса </a:t>
            </a: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2000" b="1" dirty="0" smtClean="0"/>
              <a:t>Цель</a:t>
            </a:r>
            <a:r>
              <a:rPr lang="ru-RU" sz="2000" b="1" dirty="0"/>
              <a:t>:</a:t>
            </a:r>
            <a:r>
              <a:rPr lang="ru-RU" sz="1800" b="1" dirty="0"/>
              <a:t>  </a:t>
            </a:r>
            <a:r>
              <a:rPr lang="ru-RU" sz="1800" b="1" i="1" dirty="0"/>
              <a:t>способствовать  формированию  и  развитию  познавательных  и </a:t>
            </a:r>
            <a:br>
              <a:rPr lang="ru-RU" sz="1800" b="1" i="1" dirty="0"/>
            </a:br>
            <a:r>
              <a:rPr lang="ru-RU" sz="1800" b="1" i="1" dirty="0"/>
              <a:t>регулятивных универсальных учебных действий у  учащихся. </a:t>
            </a: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2000" b="1" dirty="0"/>
              <a:t>Задачи: </a:t>
            </a:r>
          </a:p>
        </p:txBody>
      </p:sp>
    </p:spTree>
    <p:extLst>
      <p:ext uri="{BB962C8B-B14F-4D97-AF65-F5344CB8AC3E}">
        <p14:creationId xmlns:p14="http://schemas.microsoft.com/office/powerpoint/2010/main" val="377752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(уровень С) </a:t>
            </a:r>
          </a:p>
          <a:p>
            <a:r>
              <a:rPr lang="ru-RU" dirty="0"/>
              <a:t>1.  Развивать монологическую речь; учить формулировать вопросы, отвечать </a:t>
            </a:r>
          </a:p>
          <a:p>
            <a:r>
              <a:rPr lang="ru-RU" dirty="0"/>
              <a:t>на вопросы полным предложением. </a:t>
            </a:r>
          </a:p>
          <a:p>
            <a:r>
              <a:rPr lang="ru-RU" dirty="0"/>
              <a:t>2.  Научить действовать по развернутой инструкции. </a:t>
            </a:r>
          </a:p>
          <a:p>
            <a:r>
              <a:rPr lang="ru-RU" dirty="0"/>
              <a:t>3.  Научить,  выделять  существенные    и  второстепенные  признаки  объекта; </a:t>
            </a:r>
          </a:p>
          <a:p>
            <a:r>
              <a:rPr lang="ru-RU" dirty="0"/>
              <a:t>получать информацию из таблиц, схем, графиков. </a:t>
            </a:r>
          </a:p>
          <a:p>
            <a:r>
              <a:rPr lang="ru-RU" dirty="0"/>
              <a:t>4.  Научить  делать  вывод  из  несложных  исследований  и  взаимосвязанных </a:t>
            </a:r>
          </a:p>
          <a:p>
            <a:r>
              <a:rPr lang="ru-RU" dirty="0"/>
              <a:t>фактов с помощью наводящих вопросов. </a:t>
            </a:r>
          </a:p>
          <a:p>
            <a:r>
              <a:rPr lang="ru-RU" dirty="0"/>
              <a:t>5.  Учить работать с текстом: находить ответы в тексте на поставленный </a:t>
            </a:r>
          </a:p>
          <a:p>
            <a:r>
              <a:rPr lang="ru-RU" dirty="0"/>
              <a:t>вопрос, выделять главное в прочитанном. </a:t>
            </a:r>
          </a:p>
          <a:p>
            <a:r>
              <a:rPr lang="ru-RU" dirty="0"/>
              <a:t>6.  Учить  составлять  связный  рассказ  о  физических  явлениях,  моделях, </a:t>
            </a:r>
          </a:p>
          <a:p>
            <a:r>
              <a:rPr lang="ru-RU" dirty="0"/>
              <a:t>величинах по предложенному плану. </a:t>
            </a:r>
          </a:p>
          <a:p>
            <a:r>
              <a:rPr lang="ru-RU" dirty="0"/>
              <a:t>7.  Способствовать развитию логической памяти и произвольного  внимания.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6084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ИНДИВИДУАЛЬНЫЕ  (АДРЕСНЫЕ)  ПРОГРАММЫ СОПРОВОЖДЕНИЯ </a:t>
            </a:r>
            <a:r>
              <a:rPr lang="ru-RU" sz="1600" b="1" dirty="0">
                <a:solidFill>
                  <a:schemeClr val="bg1"/>
                </a:solidFill>
              </a:rPr>
              <a:t/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2200" b="1" dirty="0">
                <a:solidFill>
                  <a:schemeClr val="bg1"/>
                </a:solidFill>
              </a:rPr>
              <a:t>Программа  педагогического  сопровождения  развития    учащихся  7   класса </a:t>
            </a:r>
            <a:br>
              <a:rPr lang="ru-RU" sz="2200" b="1" dirty="0">
                <a:solidFill>
                  <a:schemeClr val="bg1"/>
                </a:solidFill>
              </a:rPr>
            </a:br>
            <a:r>
              <a:rPr lang="ru-RU" sz="2200" b="1" dirty="0">
                <a:solidFill>
                  <a:schemeClr val="bg1"/>
                </a:solidFill>
              </a:rPr>
              <a:t>Цель:  </a:t>
            </a:r>
            <a:r>
              <a:rPr lang="ru-RU" sz="2200" b="1" i="1" dirty="0">
                <a:solidFill>
                  <a:schemeClr val="bg1"/>
                </a:solidFill>
              </a:rPr>
              <a:t>способствовать  формированию  и  развитию  познавательных  и </a:t>
            </a:r>
            <a:br>
              <a:rPr lang="ru-RU" sz="2200" b="1" i="1" dirty="0">
                <a:solidFill>
                  <a:schemeClr val="bg1"/>
                </a:solidFill>
              </a:rPr>
            </a:br>
            <a:r>
              <a:rPr lang="ru-RU" sz="2200" b="1" i="1" dirty="0">
                <a:solidFill>
                  <a:schemeClr val="bg1"/>
                </a:solidFill>
              </a:rPr>
              <a:t>регулятивных универсальных учебных действий у  учащихся. </a:t>
            </a:r>
            <a:r>
              <a:rPr lang="ru-RU" sz="2200" b="1" dirty="0">
                <a:solidFill>
                  <a:schemeClr val="bg1"/>
                </a:solidFill>
              </a:rPr>
              <a:t/>
            </a:r>
            <a:br>
              <a:rPr lang="ru-RU" sz="2200" b="1" dirty="0">
                <a:solidFill>
                  <a:schemeClr val="bg1"/>
                </a:solidFill>
              </a:rPr>
            </a:br>
            <a:r>
              <a:rPr lang="ru-RU" sz="2200" b="1" dirty="0">
                <a:solidFill>
                  <a:schemeClr val="bg1"/>
                </a:solidFill>
              </a:rPr>
              <a:t>Задачи: </a:t>
            </a:r>
            <a:endParaRPr lang="ru-RU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45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316393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Актуальность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124744"/>
            <a:ext cx="9144000" cy="573325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III</a:t>
            </a:r>
            <a:r>
              <a:rPr lang="en-US" sz="2800" b="1" dirty="0">
                <a:solidFill>
                  <a:schemeClr val="bg1"/>
                </a:solidFill>
              </a:rPr>
              <a:t>. </a:t>
            </a:r>
            <a:r>
              <a:rPr lang="ru-RU" sz="2800" b="1" dirty="0" smtClean="0">
                <a:solidFill>
                  <a:schemeClr val="bg1"/>
                </a:solidFill>
              </a:rPr>
              <a:t>Внедренческий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этап </a:t>
            </a:r>
            <a:r>
              <a:rPr lang="ru-RU" sz="2800" b="1" dirty="0">
                <a:solidFill>
                  <a:schemeClr val="bg1"/>
                </a:solidFill>
              </a:rPr>
              <a:t>(</a:t>
            </a:r>
            <a:r>
              <a:rPr lang="ru-RU" sz="2800" b="1" dirty="0" smtClean="0">
                <a:solidFill>
                  <a:schemeClr val="bg1"/>
                </a:solidFill>
              </a:rPr>
              <a:t>2017-2020</a:t>
            </a:r>
            <a:r>
              <a:rPr lang="ru-RU" sz="2800" b="1" dirty="0" smtClean="0"/>
              <a:t>)</a:t>
            </a:r>
            <a:endParaRPr lang="ru-RU" sz="2800" b="1" dirty="0"/>
          </a:p>
          <a:p>
            <a:pPr marL="0" indent="0" algn="ctr">
              <a:buNone/>
            </a:pPr>
            <a:endParaRPr lang="ru-RU" sz="2800" b="1" dirty="0" smtClean="0"/>
          </a:p>
          <a:p>
            <a:pPr marL="0" indent="0" algn="ctr">
              <a:buNone/>
            </a:pPr>
            <a:endParaRPr lang="ru-RU" sz="2800" b="1" dirty="0"/>
          </a:p>
          <a:p>
            <a:pPr marL="0" indent="0" algn="ctr">
              <a:buNone/>
            </a:pPr>
            <a:r>
              <a:rPr lang="ru-RU" sz="3400" b="1" dirty="0" smtClean="0"/>
              <a:t>Социально-педагогический </a:t>
            </a:r>
            <a:r>
              <a:rPr lang="ru-RU" sz="3400" b="1" dirty="0"/>
              <a:t>эффект от выполнения проекта </a:t>
            </a:r>
            <a:r>
              <a:rPr lang="ru-RU" sz="2800" b="1" dirty="0"/>
              <a:t>–    школьники социально адаптированы, имеют адекватную самооценку,  мотивированы к постоянному развитию, успешно обучаются, способны само реализовываться </a:t>
            </a:r>
            <a:endParaRPr lang="ru-RU" sz="2800" b="1" dirty="0" smtClean="0"/>
          </a:p>
          <a:p>
            <a:pPr marL="0" indent="0" algn="ctr">
              <a:buNone/>
            </a:pPr>
            <a:r>
              <a:rPr lang="ru-RU" sz="2800" b="1" i="1" dirty="0"/>
              <a:t>Ожидаемые результаты</a:t>
            </a:r>
          </a:p>
          <a:p>
            <a:pPr marL="0" indent="0">
              <a:buNone/>
            </a:pPr>
            <a:r>
              <a:rPr lang="ru-RU" sz="2800" b="1" dirty="0" smtClean="0"/>
              <a:t>1.    Достижения </a:t>
            </a:r>
            <a:r>
              <a:rPr lang="ru-RU" sz="2800" b="1" dirty="0"/>
              <a:t>планируемых результатов    образовательной программы по физике  в процессе </a:t>
            </a:r>
            <a:r>
              <a:rPr lang="ru-RU" sz="2800" b="1" dirty="0" smtClean="0"/>
              <a:t>индивидуализации  </a:t>
            </a:r>
            <a:r>
              <a:rPr lang="ru-RU" sz="2800" b="1" dirty="0"/>
              <a:t>процесса обучения                                                                                                                           2.      Повышение качества  образовательного процесса                                                                                                3       Сохранение и укрепление психологического и физического здоровья участников образовательного процесса                                                                                                                                                    4    Обеспечение занятости подростков во внеурочное время, удовлетворение  социально значимых интересов и  потребностей на занятиях по интересам, самовыражения.                                                                                                                 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smtClean="0"/>
              <a:t>5</a:t>
            </a:r>
            <a:r>
              <a:rPr lang="ru-RU" sz="2800" b="1" dirty="0"/>
              <a:t>.      Снижение социальной напряженности в семьях учащихся</a:t>
            </a:r>
          </a:p>
          <a:p>
            <a:pPr marL="0" indent="0">
              <a:buNone/>
            </a:pPr>
            <a:r>
              <a:rPr lang="ru-RU" sz="2800" b="1" dirty="0"/>
              <a:t>6. </a:t>
            </a:r>
            <a:r>
              <a:rPr lang="ru-RU" sz="2800" b="1" dirty="0" smtClean="0"/>
              <a:t>Развитие </a:t>
            </a:r>
            <a:r>
              <a:rPr lang="ru-RU" sz="2800" b="1" dirty="0"/>
              <a:t>у обучающихся опыта самостоятельной и творческой деятельности: образовательной, учебно-исследовательской и проектной, социальной, опыта общественной деятельности,  информационно-исследовательской, художественной и др.;</a:t>
            </a:r>
          </a:p>
          <a:p>
            <a:pPr marL="0" indent="0" algn="ctr">
              <a:buNone/>
            </a:pPr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ru-RU" dirty="0"/>
              <a:t>Выполнение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4044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692696"/>
            <a:ext cx="9144000" cy="6408712"/>
          </a:xfrm>
        </p:spPr>
        <p:txBody>
          <a:bodyPr>
            <a:noAutofit/>
          </a:bodyPr>
          <a:lstStyle/>
          <a:p>
            <a:r>
              <a:rPr lang="ru-RU" sz="1200" dirty="0"/>
              <a:t>1.Асмолов А.Г. Формирование универсальных учебных действий в школе: от действия к мысли. ( Под ред. А.Г. </a:t>
            </a:r>
            <a:r>
              <a:rPr lang="ru-RU" sz="1200" dirty="0" err="1"/>
              <a:t>Асмолова</a:t>
            </a:r>
            <a:r>
              <a:rPr lang="ru-RU" sz="1200" dirty="0"/>
              <a:t>) А.Г. </a:t>
            </a:r>
            <a:r>
              <a:rPr lang="ru-RU" sz="1200" dirty="0" err="1"/>
              <a:t>Асмолов</a:t>
            </a:r>
            <a:r>
              <a:rPr lang="ru-RU" sz="1200" dirty="0"/>
              <a:t>, Г.В. </a:t>
            </a:r>
            <a:r>
              <a:rPr lang="ru-RU" sz="1200" dirty="0" err="1"/>
              <a:t>Бурменская</a:t>
            </a:r>
            <a:r>
              <a:rPr lang="ru-RU" sz="1200" dirty="0"/>
              <a:t>, И.А. Володарская, О.А. Карабанова, Н.Г. </a:t>
            </a:r>
            <a:r>
              <a:rPr lang="ru-RU" sz="1200" dirty="0" err="1"/>
              <a:t>Салмина</a:t>
            </a:r>
            <a:r>
              <a:rPr lang="ru-RU" sz="1200" dirty="0"/>
              <a:t>, С. В. Молчанов. – М., Просвещение, 2010                                                                                                           2.  Александрова  Е.А.  Педагогическое  сопровождение  индивидуального  образования и идея свободного воспитания // Новые ценности образования:  свободное воспитание: отечественные традиции и инновации. 2003. № 3(14).                                                                                                                                               3.   </a:t>
            </a:r>
            <a:r>
              <a:rPr lang="ru-RU" sz="1200" dirty="0" err="1"/>
              <a:t>Битянова</a:t>
            </a:r>
            <a:r>
              <a:rPr lang="ru-RU" sz="1200" dirty="0"/>
              <a:t>  М.Р.  Организация  психологической  работы  в  школе.  –  М.: Совершенство, 1997.   Казакова  Е.И.  </a:t>
            </a:r>
            <a:r>
              <a:rPr lang="ru-RU" sz="1200" dirty="0" err="1"/>
              <a:t>Психолого</a:t>
            </a:r>
            <a:r>
              <a:rPr lang="ru-RU" sz="1200" dirty="0"/>
              <a:t>  –  педагогическое,  медико-социальное  сопровождение  ребенка:  проблема  развития  диагностических  исследований  //Проблемы  специальной  психологии  и  психодиагностика  отклоняющегося  развития.  Материалы  Всероссийской  научно-практической  конференции  и  семинара: «Проблемы социальной психологии в образовании». 25 -27 ноября  1998 г. – М.,1998.                                                                                                                                                                                      4. Всемирная энциклопедия: Философия. М.,Мн.,2001.                                                                                                                                  5. </a:t>
            </a:r>
            <a:r>
              <a:rPr lang="ru-RU" sz="1200" dirty="0" err="1"/>
              <a:t>Завершинская</a:t>
            </a:r>
            <a:r>
              <a:rPr lang="ru-RU" sz="1200" dirty="0"/>
              <a:t> И.А., </a:t>
            </a:r>
            <a:r>
              <a:rPr lang="ru-RU" sz="1200" dirty="0" err="1"/>
              <a:t>Лебедянцев</a:t>
            </a:r>
            <a:r>
              <a:rPr lang="ru-RU" sz="1200" dirty="0"/>
              <a:t> С.В. «Разработка эффективных методик по формированию </a:t>
            </a:r>
            <a:r>
              <a:rPr lang="ru-RU" sz="1200" dirty="0" err="1"/>
              <a:t>метапредметных</a:t>
            </a:r>
            <a:r>
              <a:rPr lang="ru-RU" sz="1200" dirty="0"/>
              <a:t> умений на уроках физики»/ Современный урок: Как научить учиться. Материалы городского методического дня – Самара: Центр развития образования </a:t>
            </a:r>
            <a:r>
              <a:rPr lang="ru-RU" sz="1200" dirty="0" err="1"/>
              <a:t>г.о</a:t>
            </a:r>
            <a:r>
              <a:rPr lang="ru-RU" sz="1200" dirty="0"/>
              <a:t>. Самара, 2012. – 92 с.                                                                                                                                                                                           6. Иванова </a:t>
            </a:r>
            <a:r>
              <a:rPr lang="ru-RU" sz="1200" dirty="0" err="1"/>
              <a:t>Л.А.Активизация</a:t>
            </a:r>
            <a:r>
              <a:rPr lang="ru-RU" sz="1200" dirty="0"/>
              <a:t> познавательной деятельности учащихся при изучении физики. М., Просвещение, 1983                                                                                                                                                                                                               7.  </a:t>
            </a:r>
            <a:r>
              <a:rPr lang="ru-RU" sz="1200" dirty="0" err="1"/>
              <a:t>Липский</a:t>
            </a:r>
            <a:r>
              <a:rPr lang="ru-RU" sz="1200" dirty="0"/>
              <a:t>  И.А.  Воспитание  как  социальный  институт  //  Теоретико-методологические  проблемы  современного  воспитания.  Сборник  научных  трудов. – Волгоград: Перемена, 2004. 8. Методические  рекомендации  по  психолого-педагогическому  сопровождению обучающихся в учебно-воспитательном процессе в условиях модернизации  образования.  Приложение  к  письму  Минобразования  России от 27 июня 2003 г. № 28-51-51/16                                                                                                      9 </a:t>
            </a:r>
            <a:r>
              <a:rPr lang="ru-RU" sz="1200" dirty="0" smtClean="0"/>
              <a:t>Лаврентьев</a:t>
            </a:r>
            <a:r>
              <a:rPr lang="ru-RU" sz="1200" dirty="0"/>
              <a:t>, В.В. Требования к уроку как к основной форме организации учебного процесса в условиях личностно ориентированного обучения: методические рекомендации / </a:t>
            </a:r>
            <a:r>
              <a:rPr lang="ru-RU" sz="1200" dirty="0" err="1"/>
              <a:t>В.В.Лаврентьев</a:t>
            </a:r>
            <a:r>
              <a:rPr lang="ru-RU" sz="1200" dirty="0"/>
              <a:t> // Завуч для администрации школ. – 2005. – № 1. – С 83 – 88.                                                                                            10.  </a:t>
            </a:r>
            <a:r>
              <a:rPr lang="ru-RU" sz="1200" dirty="0" err="1"/>
              <a:t>Семако</a:t>
            </a:r>
            <a:r>
              <a:rPr lang="ru-RU" sz="1200" dirty="0"/>
              <a:t>  М.М.,  </a:t>
            </a:r>
            <a:r>
              <a:rPr lang="ru-RU" sz="1200" dirty="0" err="1"/>
              <a:t>Семако</a:t>
            </a:r>
            <a:r>
              <a:rPr lang="ru-RU" sz="1200" dirty="0"/>
              <a:t>  Н.Я.  Организация  и  содержание  деятельности  психолога специального образования. – М. 2005.                                                                                                                                 11.  </a:t>
            </a:r>
            <a:r>
              <a:rPr lang="ru-RU" sz="1200" dirty="0" err="1"/>
              <a:t>Селевко</a:t>
            </a:r>
            <a:r>
              <a:rPr lang="ru-RU" sz="1200" dirty="0"/>
              <a:t>  Г.К.  Технологии  развивающего  обучения.  М.  НИИ  школьных  технологий. 2005. 12.  </a:t>
            </a:r>
            <a:r>
              <a:rPr lang="ru-RU" sz="1200" dirty="0" err="1"/>
              <a:t>Селевко</a:t>
            </a:r>
            <a:r>
              <a:rPr lang="ru-RU" sz="1200" dirty="0"/>
              <a:t>  Г.К.  Педагогические  технологии  на  основе  информационно-коммуникативных средств. М. НИИ школьных технологий. 2005.                                                                                                                                      13. </a:t>
            </a:r>
            <a:r>
              <a:rPr lang="ru-RU" sz="1200" dirty="0" err="1"/>
              <a:t>Гузеев</a:t>
            </a:r>
            <a:r>
              <a:rPr lang="ru-RU" sz="1200" dirty="0"/>
              <a:t> В.В. Эффективные образовательные технологии.. 2006.                                                                       14. </a:t>
            </a:r>
            <a:r>
              <a:rPr lang="ru-RU" sz="1200" dirty="0" err="1"/>
              <a:t>Севрюк</a:t>
            </a:r>
            <a:r>
              <a:rPr lang="ru-RU" sz="1200" dirty="0"/>
              <a:t> А.И., </a:t>
            </a:r>
            <a:r>
              <a:rPr lang="ru-RU" sz="1200" dirty="0" err="1"/>
              <a:t>Юнина</a:t>
            </a:r>
            <a:r>
              <a:rPr lang="ru-RU" sz="1200" dirty="0"/>
              <a:t> Е.А. Мониторинг качества преподавания в школе.  М. 2005.                                                 15. </a:t>
            </a:r>
            <a:r>
              <a:rPr lang="ru-RU" sz="1200" dirty="0" err="1"/>
              <a:t>Юнина</a:t>
            </a:r>
            <a:r>
              <a:rPr lang="ru-RU" sz="1200" dirty="0"/>
              <a:t> Е.А. Технология качественного обучения в школе.                                                                                     16. </a:t>
            </a:r>
            <a:r>
              <a:rPr lang="ru-RU" sz="1200" dirty="0" err="1"/>
              <a:t>Огай</a:t>
            </a:r>
            <a:r>
              <a:rPr lang="ru-RU" sz="1200" dirty="0"/>
              <a:t> О.Н. Учимся конспектировать. М.:АРКТИ, 2006.                                                                                                       17.  Хуторской А.В. Диагностика, контроль и оценка творческого обучения. (электронный ресурс) версия 1.0. – М.: Центр дистанционного образования  «</a:t>
            </a:r>
            <a:r>
              <a:rPr lang="ru-RU" sz="1200" dirty="0" err="1"/>
              <a:t>Эйдос</a:t>
            </a:r>
            <a:r>
              <a:rPr lang="ru-RU" sz="1200" dirty="0"/>
              <a:t>», 2004                                                                            18. Комплексное сопровождение детей дошкольного возраста. Под редакцией  </a:t>
            </a:r>
            <a:r>
              <a:rPr lang="ru-RU" sz="1200" dirty="0" err="1"/>
              <a:t>Л.М.Шипициной</a:t>
            </a:r>
            <a:r>
              <a:rPr lang="ru-RU" sz="1200" dirty="0"/>
              <a:t>. – С.-Петербург. 2003.                                                                                                                                                                                   19.  </a:t>
            </a:r>
            <a:r>
              <a:rPr lang="ru-RU" sz="1200" dirty="0" err="1"/>
              <a:t>Психогимнастика</a:t>
            </a:r>
            <a:r>
              <a:rPr lang="ru-RU" sz="1200" dirty="0"/>
              <a:t>  в  тренинге.  Под  редакцией  Хрящевой  Н.Ю.  –  С.-Петербург. 2000.                        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     </a:t>
            </a:r>
            <a:r>
              <a:rPr lang="ru-RU" sz="1200" dirty="0"/>
              <a:t>20. Федеральный государственный образовательный стандарт основного общего образования  от «17» декабря 2010 г. № 1897.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Источники информации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1597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6" y="1529408"/>
            <a:ext cx="9036496" cy="53285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87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916832"/>
            <a:ext cx="9144000" cy="4824536"/>
          </a:xfrm>
        </p:spPr>
        <p:txBody>
          <a:bodyPr>
            <a:normAutofit/>
          </a:bodyPr>
          <a:lstStyle/>
          <a:p>
            <a:r>
              <a:rPr lang="ru-RU" b="1" dirty="0" smtClean="0"/>
              <a:t>Гипотеза</a:t>
            </a:r>
            <a:r>
              <a:rPr lang="ru-RU" b="1" dirty="0"/>
              <a:t>: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i="1" dirty="0" smtClean="0"/>
              <a:t>Для </a:t>
            </a:r>
            <a:r>
              <a:rPr lang="ru-RU" i="1" dirty="0"/>
              <a:t>успешной реализации этого   </a:t>
            </a:r>
            <a:r>
              <a:rPr lang="ru-RU" i="1" dirty="0" smtClean="0"/>
              <a:t>проекта  необходимо</a:t>
            </a:r>
            <a:endParaRPr lang="ru-RU" i="1" dirty="0"/>
          </a:p>
          <a:p>
            <a:r>
              <a:rPr lang="ru-RU" dirty="0"/>
              <a:t> 1. Обеспечить </a:t>
            </a:r>
            <a:r>
              <a:rPr lang="ru-RU" dirty="0" smtClean="0"/>
              <a:t>выполнение </a:t>
            </a:r>
            <a:r>
              <a:rPr lang="ru-RU" dirty="0"/>
              <a:t>материально-технических, санитарно-гигиенических </a:t>
            </a:r>
            <a:r>
              <a:rPr lang="ru-RU" dirty="0" smtClean="0"/>
              <a:t>требований </a:t>
            </a:r>
            <a:r>
              <a:rPr lang="ru-RU" dirty="0"/>
              <a:t>ФГОС к </a:t>
            </a:r>
            <a:r>
              <a:rPr lang="ru-RU" dirty="0" smtClean="0"/>
              <a:t>условиям; </a:t>
            </a:r>
            <a:endParaRPr lang="ru-RU" dirty="0"/>
          </a:p>
          <a:p>
            <a:r>
              <a:rPr lang="ru-RU" dirty="0" smtClean="0"/>
              <a:t>Обеспечить педагогическое сопровождение программы формирования и развития УУД обучающихся;</a:t>
            </a:r>
          </a:p>
          <a:p>
            <a:r>
              <a:rPr lang="ru-RU" dirty="0" smtClean="0"/>
              <a:t>Обновлять банк  </a:t>
            </a:r>
            <a:r>
              <a:rPr lang="ru-RU" dirty="0"/>
              <a:t>информационных, учебно- методических разработок учебного процесса;</a:t>
            </a:r>
          </a:p>
          <a:p>
            <a:r>
              <a:rPr lang="ru-RU" dirty="0"/>
              <a:t>  </a:t>
            </a:r>
            <a:r>
              <a:rPr lang="ru-RU" dirty="0" smtClean="0"/>
              <a:t>Использовать средства </a:t>
            </a:r>
            <a:r>
              <a:rPr lang="ru-RU" dirty="0"/>
              <a:t>и </a:t>
            </a:r>
            <a:r>
              <a:rPr lang="ru-RU" dirty="0" smtClean="0"/>
              <a:t>методы, приемы, формы  </a:t>
            </a:r>
            <a:r>
              <a:rPr lang="ru-RU" dirty="0"/>
              <a:t>организации и управления учебной и </a:t>
            </a:r>
            <a:r>
              <a:rPr lang="ru-RU" dirty="0" smtClean="0"/>
              <a:t>внеучебной </a:t>
            </a:r>
            <a:r>
              <a:rPr lang="ru-RU" dirty="0"/>
              <a:t>деятельностью учащихся.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Цель </a:t>
            </a:r>
            <a:r>
              <a:rPr lang="ru-RU" sz="2400" b="1" dirty="0"/>
              <a:t>проекта</a:t>
            </a:r>
            <a:r>
              <a:rPr lang="ru-RU" sz="2000" dirty="0"/>
              <a:t>: </a:t>
            </a:r>
            <a:r>
              <a:rPr lang="ru-RU" sz="2700" dirty="0" smtClean="0"/>
              <a:t>создание образовательной среды кабинета физики для достижения планируемых  результатов по формированию и </a:t>
            </a:r>
            <a:r>
              <a:rPr lang="ru-RU" sz="2700" dirty="0"/>
              <a:t>развитию универсальных учебных действий </a:t>
            </a:r>
            <a:r>
              <a:rPr lang="ru-RU" sz="2700" dirty="0" smtClean="0"/>
              <a:t>обучающихся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9576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2675466"/>
            <a:ext cx="9144000" cy="4182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 smtClean="0"/>
              <a:t>                             </a:t>
            </a:r>
            <a:r>
              <a:rPr lang="ru-RU" sz="3200" b="1" i="1" dirty="0" smtClean="0"/>
              <a:t>Задача </a:t>
            </a:r>
            <a:r>
              <a:rPr lang="ru-RU" sz="3200" b="1" i="1" dirty="0"/>
              <a:t>проекта: </a:t>
            </a:r>
            <a:endParaRPr lang="ru-RU" sz="3200" b="1" i="1" dirty="0" smtClean="0"/>
          </a:p>
          <a:p>
            <a:r>
              <a:rPr lang="ru-RU" sz="3200" b="1" i="1" dirty="0" smtClean="0"/>
              <a:t> </a:t>
            </a:r>
            <a:r>
              <a:rPr lang="ru-RU" b="1" i="1" dirty="0"/>
              <a:t>поиск новых подходов к формированию  образовательной среды кабинета физики, стимулирующих всех участников образовательного процесса   к обеспечению формирования важнейшей компетенции личности — умения учиться, создания благоприятных условий для личностного и    </a:t>
            </a:r>
            <a:r>
              <a:rPr lang="ru-RU" b="1" i="1" dirty="0" smtClean="0"/>
              <a:t>познавательного </a:t>
            </a:r>
            <a:r>
              <a:rPr lang="ru-RU" b="1" i="1" dirty="0"/>
              <a:t>развития учащихся. </a:t>
            </a:r>
            <a:br>
              <a:rPr lang="ru-RU" b="1" i="1" dirty="0"/>
            </a:b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2016224"/>
          </a:xfrm>
        </p:spPr>
        <p:txBody>
          <a:bodyPr>
            <a:noAutofit/>
          </a:bodyPr>
          <a:lstStyle/>
          <a:p>
            <a:r>
              <a:rPr lang="ru-RU" sz="2000" b="1" i="1" dirty="0"/>
              <a:t>Объект исследования</a:t>
            </a:r>
            <a:r>
              <a:rPr lang="ru-RU" sz="2000" dirty="0"/>
              <a:t>: образовательный процесс в кабинете физики</a:t>
            </a:r>
            <a:br>
              <a:rPr lang="ru-RU" sz="2000" dirty="0"/>
            </a:br>
            <a:r>
              <a:rPr lang="ru-RU" sz="2000" b="1" i="1" dirty="0"/>
              <a:t>Предмет исследования</a:t>
            </a:r>
            <a:r>
              <a:rPr lang="ru-RU" sz="2000" dirty="0"/>
              <a:t>: образовательное взаимодействие участников образовательного процесса</a:t>
            </a:r>
            <a:br>
              <a:rPr lang="ru-RU" sz="2000" dirty="0"/>
            </a:br>
            <a:r>
              <a:rPr lang="ru-RU" sz="2000" b="1" i="1" dirty="0"/>
              <a:t>Методы  проекта</a:t>
            </a:r>
            <a:r>
              <a:rPr lang="ru-RU" sz="2000" dirty="0"/>
              <a:t>:  поисковый,  практический, </a:t>
            </a:r>
            <a:r>
              <a:rPr lang="ru-RU" sz="2000" dirty="0" smtClean="0"/>
              <a:t>модельный, наблюдение и др.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5560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268760"/>
            <a:ext cx="9036496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i="1" dirty="0" smtClean="0"/>
          </a:p>
          <a:p>
            <a:pPr marL="0" indent="0">
              <a:buNone/>
            </a:pPr>
            <a:endParaRPr lang="ru-RU" b="1" i="1" dirty="0"/>
          </a:p>
          <a:p>
            <a:pPr marL="0" indent="0">
              <a:buNone/>
            </a:pPr>
            <a:r>
              <a:rPr lang="ru-RU" b="1" i="1" dirty="0" smtClean="0"/>
              <a:t>ФГОС   «совокупность условий обеспечивающих </a:t>
            </a:r>
            <a:r>
              <a:rPr lang="ru-RU" b="1" i="1" dirty="0"/>
              <a:t>достижение целей основного общего образования, его высокое качество, доступность и открытость для обучающихся, их родителей (законных представителей) и всего общества, духовно-нравственное развитие и воспитание обучающихся;</a:t>
            </a:r>
          </a:p>
          <a:p>
            <a:r>
              <a:rPr lang="ru-RU" b="1" i="1" dirty="0" smtClean="0"/>
              <a:t>гарантирующих </a:t>
            </a:r>
            <a:r>
              <a:rPr lang="ru-RU" b="1" i="1" dirty="0"/>
              <a:t>охрану и укрепление физического, психологического и социального здоровья обучающихся;</a:t>
            </a:r>
          </a:p>
          <a:p>
            <a:r>
              <a:rPr lang="ru-RU" b="1" i="1" dirty="0"/>
              <a:t>преемственной по отношению к начальному общему образованию и учитывающей особенности организации основного общего образования, а также специфику возрастного психофизического развития обучающихся на данной ступени общего </a:t>
            </a:r>
            <a:r>
              <a:rPr lang="ru-RU" b="1" i="1" dirty="0" smtClean="0"/>
              <a:t>образования» </a:t>
            </a:r>
            <a:endParaRPr lang="ru-RU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Образовательная </a:t>
            </a:r>
            <a:r>
              <a:rPr lang="ru-RU" dirty="0"/>
              <a:t>среда </a:t>
            </a:r>
          </a:p>
        </p:txBody>
      </p:sp>
    </p:spTree>
    <p:extLst>
      <p:ext uri="{BB962C8B-B14F-4D97-AF65-F5344CB8AC3E}">
        <p14:creationId xmlns:p14="http://schemas.microsoft.com/office/powerpoint/2010/main" val="141169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628800"/>
            <a:ext cx="9144000" cy="52292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/>
              <a:t>	</a:t>
            </a:r>
          </a:p>
          <a:p>
            <a:endParaRPr lang="ru-RU" sz="6200" dirty="0" smtClean="0"/>
          </a:p>
          <a:p>
            <a:endParaRPr lang="ru-RU" sz="6200" dirty="0"/>
          </a:p>
          <a:p>
            <a:r>
              <a:rPr lang="ru-RU" sz="6200" dirty="0" smtClean="0"/>
              <a:t>формированию </a:t>
            </a:r>
            <a:r>
              <a:rPr lang="ru-RU" sz="6200" dirty="0"/>
              <a:t>у учащихся научных знаний (экспериментальных фактов, понятий, законов, теорий, методов </a:t>
            </a:r>
            <a:r>
              <a:rPr lang="ru-RU" sz="6200" dirty="0" smtClean="0"/>
              <a:t>физической наук, </a:t>
            </a:r>
            <a:r>
              <a:rPr lang="ru-RU" sz="6200" dirty="0"/>
              <a:t>современной научной картины мира</a:t>
            </a:r>
            <a:r>
              <a:rPr lang="ru-RU" sz="6200" dirty="0" smtClean="0"/>
              <a:t>);</a:t>
            </a:r>
            <a:r>
              <a:rPr lang="ru-RU" sz="6200" dirty="0"/>
              <a:t>	</a:t>
            </a:r>
          </a:p>
          <a:p>
            <a:r>
              <a:rPr lang="ru-RU" sz="6200" dirty="0"/>
              <a:t>раскрытию неисчерпаемости и единства в строении материи</a:t>
            </a:r>
            <a:r>
              <a:rPr lang="ru-RU" sz="6200" dirty="0" smtClean="0"/>
              <a:t>;</a:t>
            </a:r>
            <a:r>
              <a:rPr lang="ru-RU" sz="6200" dirty="0"/>
              <a:t>	</a:t>
            </a:r>
          </a:p>
          <a:p>
            <a:r>
              <a:rPr lang="ru-RU" sz="6200" dirty="0"/>
              <a:t>утверждению роли практики в познании</a:t>
            </a:r>
            <a:r>
              <a:rPr lang="ru-RU" sz="6200" dirty="0" smtClean="0"/>
              <a:t>;</a:t>
            </a:r>
            <a:r>
              <a:rPr lang="ru-RU" sz="6200" dirty="0"/>
              <a:t>	</a:t>
            </a:r>
          </a:p>
          <a:p>
            <a:r>
              <a:rPr lang="ru-RU" sz="6200" dirty="0"/>
              <a:t>ознакомлению учащихся с главными направлениями технического прогресса</a:t>
            </a:r>
            <a:r>
              <a:rPr lang="ru-RU" sz="6200" dirty="0" smtClean="0"/>
              <a:t>;</a:t>
            </a:r>
            <a:r>
              <a:rPr lang="ru-RU" sz="6200" dirty="0"/>
              <a:t>	</a:t>
            </a:r>
          </a:p>
          <a:p>
            <a:r>
              <a:rPr lang="ru-RU" sz="6200" dirty="0"/>
              <a:t>формированию умений самостоятельно приобретать и применять знания, наблюдать и объяснять физические явления</a:t>
            </a:r>
            <a:r>
              <a:rPr lang="ru-RU" sz="6200" dirty="0" smtClean="0"/>
              <a:t>;</a:t>
            </a:r>
            <a:r>
              <a:rPr lang="ru-RU" sz="6200" dirty="0"/>
              <a:t>	</a:t>
            </a:r>
          </a:p>
          <a:p>
            <a:r>
              <a:rPr lang="ru-RU" sz="6200" dirty="0"/>
              <a:t>выработке экспериментальных умений: пользования приборами и инструментами, обработки результатов измерений с использованием современной техники, соблюдения правил техники безопасности</a:t>
            </a:r>
            <a:r>
              <a:rPr lang="ru-RU" sz="6200" dirty="0" smtClean="0"/>
              <a:t>;</a:t>
            </a:r>
            <a:r>
              <a:rPr lang="ru-RU" sz="6200" dirty="0"/>
              <a:t>	</a:t>
            </a:r>
          </a:p>
          <a:p>
            <a:r>
              <a:rPr lang="ru-RU" sz="6200" dirty="0"/>
              <a:t>развитию познавательного интереса к физике и технике, творческих способностей.</a:t>
            </a:r>
          </a:p>
          <a:p>
            <a:pPr marL="0" indent="0">
              <a:buNone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48680"/>
            <a:ext cx="8964488" cy="1152128"/>
          </a:xfrm>
        </p:spPr>
        <p:txBody>
          <a:bodyPr>
            <a:normAutofit fontScale="90000"/>
          </a:bodyPr>
          <a:lstStyle/>
          <a:p>
            <a:r>
              <a:rPr lang="ru-RU" dirty="0"/>
              <a:t>Образовательная среда кабинета физики должна служить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34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571796"/>
              </p:ext>
            </p:extLst>
          </p:nvPr>
        </p:nvGraphicFramePr>
        <p:xfrm>
          <a:off x="0" y="1340768"/>
          <a:ext cx="9144000" cy="813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552"/>
                <a:gridCol w="4176464"/>
                <a:gridCol w="4427984"/>
              </a:tblGrid>
              <a:tr h="510616">
                <a:tc>
                  <a:txBody>
                    <a:bodyPr/>
                    <a:lstStyle/>
                    <a:p>
                      <a:r>
                        <a:rPr lang="ru-RU" dirty="0" smtClean="0"/>
                        <a:t>УУД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Типы заданий</a:t>
                      </a:r>
                      <a:endParaRPr lang="ru-RU" dirty="0"/>
                    </a:p>
                  </a:txBody>
                  <a:tcPr/>
                </a:tc>
              </a:tr>
              <a:tr h="1604792"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 в курсе специальных обучающих программ, имеющих дидактическую нагрузку, связанную с материалом учебника</a:t>
                      </a:r>
                    </a:p>
                    <a:p>
                      <a:r>
                        <a:rPr lang="ru-RU" dirty="0" smtClean="0"/>
                        <a:t>    Система заданий, иллюстрирующих место физики как науки в современном обществе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Задания, раскрывающие происхождение изучаемого явления, законы, лежащие в основе этого явления, </a:t>
                      </a:r>
                      <a:r>
                        <a:rPr lang="ru-RU" dirty="0" smtClean="0"/>
                        <a:t>предвидеть </a:t>
                      </a:r>
                      <a:r>
                        <a:rPr lang="ru-RU" dirty="0" smtClean="0"/>
                        <a:t>различные следствия, вытекающие из этих законов</a:t>
                      </a:r>
                      <a:endParaRPr lang="ru-RU" dirty="0"/>
                    </a:p>
                  </a:txBody>
                  <a:tcPr/>
                </a:tc>
              </a:tr>
              <a:tr h="729451"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Лабораторные работы</a:t>
                      </a:r>
                    </a:p>
                    <a:p>
                      <a:r>
                        <a:rPr lang="ru-RU" dirty="0" smtClean="0"/>
                        <a:t>Экспериментальные задачи</a:t>
                      </a:r>
                    </a:p>
                    <a:p>
                      <a:r>
                        <a:rPr lang="ru-RU" dirty="0" smtClean="0"/>
                        <a:t>Количественные задачи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«Используя имеющиеся знания, определите…» </a:t>
                      </a:r>
                    </a:p>
                    <a:p>
                      <a:r>
                        <a:rPr lang="ru-RU" dirty="0" smtClean="0"/>
                        <a:t>«Произведя необходимые действия, укажите, как меняется следующие величины…» </a:t>
                      </a:r>
                    </a:p>
                    <a:p>
                      <a:r>
                        <a:rPr lang="ru-RU" dirty="0" smtClean="0"/>
                        <a:t>«проверьте, измениться ли температура воды и как, если в ней растворить соль. Объясните явление»</a:t>
                      </a:r>
                    </a:p>
                  </a:txBody>
                  <a:tcPr/>
                </a:tc>
              </a:tr>
              <a:tr h="1604792"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система заданий, для выполнения которых необходимо найти и отобрать нужную информацию из различных источников;</a:t>
                      </a:r>
                    </a:p>
                    <a:p>
                      <a:r>
                        <a:rPr lang="ru-RU" dirty="0" smtClean="0"/>
                        <a:t>система заданий на составление знаково-символических моделей, структурно-опорных схем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задания, формирующие навыки знаково-символического моделирования</a:t>
                      </a:r>
                    </a:p>
                    <a:p>
                      <a:r>
                        <a:rPr lang="ru-RU" dirty="0" smtClean="0"/>
                        <a:t>задания, формирующие навык смыслового чтения</a:t>
                      </a:r>
                    </a:p>
                    <a:p>
                      <a:r>
                        <a:rPr lang="ru-RU" dirty="0" smtClean="0"/>
                        <a:t>задания на сравнение, классификацию, синтез</a:t>
                      </a:r>
                    </a:p>
                    <a:p>
                      <a:r>
                        <a:rPr lang="ru-RU" dirty="0" smtClean="0"/>
                        <a:t>составление опорных конспектов</a:t>
                      </a:r>
                    </a:p>
                  </a:txBody>
                  <a:tcPr/>
                </a:tc>
              </a:tr>
              <a:tr h="948286"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комплекс практических работ;</a:t>
                      </a:r>
                    </a:p>
                    <a:p>
                      <a:r>
                        <a:rPr lang="ru-RU" dirty="0" smtClean="0"/>
                        <a:t>проекты</a:t>
                      </a:r>
                    </a:p>
                    <a:p>
                      <a:r>
                        <a:rPr lang="ru-RU" dirty="0" smtClean="0"/>
                        <a:t>уроки-конференции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Задания, выполняемые группами учащихся, рабочими парами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8328"/>
            <a:ext cx="9144000" cy="642400"/>
          </a:xfrm>
        </p:spPr>
        <p:txBody>
          <a:bodyPr>
            <a:noAutofit/>
          </a:bodyPr>
          <a:lstStyle/>
          <a:p>
            <a:r>
              <a:rPr lang="ru-RU" sz="2800" dirty="0"/>
              <a:t>Формирование УУД средствами учебного предмета «Физика »</a:t>
            </a:r>
          </a:p>
        </p:txBody>
      </p:sp>
    </p:spTree>
    <p:extLst>
      <p:ext uri="{BB962C8B-B14F-4D97-AF65-F5344CB8AC3E}">
        <p14:creationId xmlns:p14="http://schemas.microsoft.com/office/powerpoint/2010/main" val="172488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268760"/>
            <a:ext cx="9036496" cy="5589240"/>
          </a:xfrm>
        </p:spPr>
        <p:txBody>
          <a:bodyPr>
            <a:normAutofit/>
          </a:bodyPr>
          <a:lstStyle/>
          <a:p>
            <a:r>
              <a:rPr lang="ru-RU" b="1" dirty="0" smtClean="0"/>
              <a:t>                     </a:t>
            </a:r>
            <a:r>
              <a:rPr lang="en-US" b="1" dirty="0" smtClean="0"/>
              <a:t>I</a:t>
            </a:r>
            <a:r>
              <a:rPr lang="ru-RU" b="1" dirty="0" smtClean="0"/>
              <a:t> этап. Подготовительный (2013-2014)</a:t>
            </a:r>
          </a:p>
          <a:p>
            <a:r>
              <a:rPr lang="ru-RU" b="1" dirty="0" smtClean="0"/>
              <a:t>1. Анализ материально- технической базы кабинета, санитарно-гигиенических условий на предмет соответствия требований ФГОС</a:t>
            </a:r>
          </a:p>
          <a:p>
            <a:r>
              <a:rPr lang="ru-RU" b="1" dirty="0"/>
              <a:t>Вывод</a:t>
            </a:r>
            <a:r>
              <a:rPr lang="ru-RU" b="1" dirty="0" smtClean="0"/>
              <a:t>: Материально-технические, психолого-педагогические, информационно-методические </a:t>
            </a:r>
            <a:r>
              <a:rPr lang="ru-RU" b="1" dirty="0"/>
              <a:t>условия реализации </a:t>
            </a:r>
            <a:r>
              <a:rPr lang="ru-RU" b="1" dirty="0" smtClean="0"/>
              <a:t>ООП ООО</a:t>
            </a:r>
          </a:p>
          <a:p>
            <a:r>
              <a:rPr lang="ru-RU" b="1" dirty="0"/>
              <a:t>о</a:t>
            </a:r>
            <a:r>
              <a:rPr lang="ru-RU" b="1" dirty="0" smtClean="0"/>
              <a:t>беспечивают саморазвитие обучающихся.</a:t>
            </a:r>
          </a:p>
          <a:p>
            <a:r>
              <a:rPr lang="ru-RU" b="1" dirty="0" smtClean="0"/>
              <a:t>2. Создание программы  формирования  и развития  УУД обучающихся.</a:t>
            </a:r>
          </a:p>
          <a:p>
            <a:r>
              <a:rPr lang="ru-RU" b="1" dirty="0" smtClean="0"/>
              <a:t>3. Создание программы педагогического </a:t>
            </a:r>
            <a:r>
              <a:rPr lang="ru-RU" b="1" dirty="0"/>
              <a:t>сопровождения формирования </a:t>
            </a:r>
            <a:r>
              <a:rPr lang="ru-RU" b="1" dirty="0" smtClean="0"/>
              <a:t>универсальных </a:t>
            </a:r>
            <a:r>
              <a:rPr lang="ru-RU" b="1" dirty="0"/>
              <a:t>учебных </a:t>
            </a:r>
            <a:r>
              <a:rPr lang="ru-RU" b="1" dirty="0" smtClean="0"/>
              <a:t>действий у </a:t>
            </a:r>
            <a:r>
              <a:rPr lang="ru-RU" b="1" dirty="0"/>
              <a:t>обучающихся на уроках физики</a:t>
            </a:r>
            <a:endParaRPr lang="en-US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Выполнение проекта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9455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096983"/>
              </p:ext>
            </p:extLst>
          </p:nvPr>
        </p:nvGraphicFramePr>
        <p:xfrm>
          <a:off x="0" y="1196975"/>
          <a:ext cx="9144000" cy="5661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858424"/>
          </a:xfrm>
        </p:spPr>
        <p:txBody>
          <a:bodyPr>
            <a:noAutofit/>
          </a:bodyPr>
          <a:lstStyle/>
          <a:p>
            <a:r>
              <a:rPr lang="ru-RU" sz="2800" b="1" dirty="0"/>
              <a:t>Программа  формирования  и развития  УУД обучающихся предметным содержанием «Физика».</a:t>
            </a:r>
            <a:br>
              <a:rPr lang="ru-RU" sz="2800" b="1" dirty="0"/>
            </a:b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56218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523</TotalTime>
  <Words>2111</Words>
  <Application>Microsoft Office PowerPoint</Application>
  <PresentationFormat>Экран (4:3)</PresentationFormat>
  <Paragraphs>225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Управление образования и молодежной политики муниципального района «Могойтуйский район» Муниципальное образовательное учреждение «Нуринская средняя общеобразовательная школа»</vt:lpstr>
      <vt:lpstr>Актуальность</vt:lpstr>
      <vt:lpstr> Цель проекта: создание образовательной среды кабинета физики для достижения планируемых  результатов по формированию и развитию универсальных учебных действий обучающихся  </vt:lpstr>
      <vt:lpstr>Объект исследования: образовательный процесс в кабинете физики Предмет исследования: образовательное взаимодействие участников образовательного процесса Методы  проекта:  поисковый,  практический, модельный, наблюдение и др. </vt:lpstr>
      <vt:lpstr>Образовательная среда </vt:lpstr>
      <vt:lpstr>Образовательная среда кабинета физики должна служить:</vt:lpstr>
      <vt:lpstr>Формирование УУД средствами учебного предмета «Физика »</vt:lpstr>
      <vt:lpstr>Выполнение проекта</vt:lpstr>
      <vt:lpstr>Программа  формирования  и развития  УУД обучающихся предметным содержанием «Физика». </vt:lpstr>
      <vt:lpstr>Программа педагогического сопровождения формирования УУД у обучающихся на уроках физики</vt:lpstr>
      <vt:lpstr>Педагогическое сопровождение формирования  УУД у обучающихся  на  уроках  – </vt:lpstr>
      <vt:lpstr>Цель  педагогического  сопровождения:   создание  условий  для формирования универсальных учебных действий</vt:lpstr>
      <vt:lpstr>Выполнение проекта</vt:lpstr>
      <vt:lpstr>Я исследовала  следующие УУД   на первом этапе</vt:lpstr>
      <vt:lpstr>Результаты диагностики</vt:lpstr>
      <vt:lpstr> ОРГАНИЗАЦИОННЫЙ ЭТАП  Цель  этапа:  выбор  форм  и  методов  сопровождения,  построение  индивидуальных (адресных) программ.  </vt:lpstr>
      <vt:lpstr>ИНДИВИДУАЛЬНЫЕ  (АДРЕСНЫЕ)  ПРОГРАММЫ СОПРОВОЖДЕНИЯ  Программа  педагогического  сопровождения  развития    учащихся  7   класса  Цель:  способствовать  формированию  и  развитию  познавательных  и  регулятивных универсальных учебных действий у  учащихся.  Задачи: УРОВЕНЬ А </vt:lpstr>
      <vt:lpstr>ИНДИВИДУАЛЬНЫЕ  (АДРЕСНЫЕ)  ПРОГРАММЫ СОПРОВОЖДЕНИЯ  Программа  педагогического  сопровождения  развития    учащихся  7   класса  Цель:  способствовать  формированию  и  развитию  познавательных  и  регулятивных универсальных учебных действий у  учащихся.  Задачи: </vt:lpstr>
      <vt:lpstr>ИНДИВИДУАЛЬНЫЕ  (АДРЕСНЫЕ)  ПРОГРАММЫ СОПРОВОЖДЕНИЯ  Программа  педагогического  сопровождения  развития    учащихся  7   класса  Цель:  способствовать  формированию  и  развитию  познавательных  и  регулятивных универсальных учебных действий у  учащихся.  Задачи: </vt:lpstr>
      <vt:lpstr>Выполнение проекта</vt:lpstr>
      <vt:lpstr>Источники информации</vt:lpstr>
      <vt:lpstr>Спасибо за внимание.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Педагогическое  сопровождение-</dc:title>
  <dc:creator>User</dc:creator>
  <cp:lastModifiedBy>User</cp:lastModifiedBy>
  <cp:revision>43</cp:revision>
  <dcterms:created xsi:type="dcterms:W3CDTF">2015-01-12T06:34:55Z</dcterms:created>
  <dcterms:modified xsi:type="dcterms:W3CDTF">2015-01-13T10:35:53Z</dcterms:modified>
</cp:coreProperties>
</file>