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5"/>
  </p:notesMasterIdLst>
  <p:sldIdLst>
    <p:sldId id="256" r:id="rId3"/>
    <p:sldId id="270" r:id="rId4"/>
    <p:sldId id="267" r:id="rId5"/>
    <p:sldId id="271" r:id="rId6"/>
    <p:sldId id="273" r:id="rId7"/>
    <p:sldId id="274" r:id="rId8"/>
    <p:sldId id="275" r:id="rId9"/>
    <p:sldId id="259" r:id="rId10"/>
    <p:sldId id="277" r:id="rId11"/>
    <p:sldId id="257" r:id="rId12"/>
    <p:sldId id="27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>
                <a:buSzPct val="100000"/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 по итогам курса, лекции и т. д. 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1E4D6A6-06DB-481A-AF35-756887B63B73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7/24/2013 3:32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7/24/2013 3:32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7/24/2013 3:32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7/24/2013 3:32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7/24/2013 3:32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7/24/2013 3:32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rgbClr val="7D9263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Подготовка к докладам</a:t>
            </a:r>
            <a:endParaRPr lang="ru-RU" sz="2800" cap="none" dirty="0" smtClean="0">
              <a:solidFill>
                <a:srgbClr val="7D9263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buClrTx/>
              <a:buFont typeface="Tw Cen MT" pitchFamily="34" charset="0"/>
              <a:buNone/>
            </a:pPr>
            <a:r>
              <a:rPr lang="ru-RU" sz="2400" dirty="0" smtClean="0">
                <a:ea typeface="Tw Cen MT" pitchFamily="34" charset="0"/>
                <a:cs typeface="Tw Cen MT" pitchFamily="34" charset="0"/>
                <a:sym typeface="Tw Cen MT" pitchFamily="34" charset="0"/>
              </a:rPr>
              <a:t>На уроках географии</a:t>
            </a:r>
            <a:endParaRPr lang="ru-RU" sz="2400" dirty="0" smtClean="0"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Информация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Затруднение 1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Clr>
                <a:srgbClr val="F3A447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 несколько минут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до доклада ученик получает карточку, на которой написано несколько слов, никак не связанных с текстом доклада. </a:t>
            </a:r>
            <a:endParaRPr lang="ru-RU" sz="3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Clr>
                <a:srgbClr val="F3A447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Например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: светоносный, семипудовый, невообразимый. Эти слова ученик должен встроить в доклад. </a:t>
            </a: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5050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200" b="1" dirty="0">
                <a:latin typeface="Times New Roman"/>
                <a:ea typeface="Times New Roman"/>
              </a:rPr>
              <a:t>Затруднение 2.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 marL="0" indent="0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То </a:t>
            </a:r>
            <a:r>
              <a:rPr lang="ru-RU" sz="3200" dirty="0">
                <a:latin typeface="Times New Roman"/>
                <a:ea typeface="Times New Roman"/>
              </a:rPr>
              <a:t>же самое, только вместо слов ученик получает пословицу, афоризм или крылатое выражение. </a:t>
            </a: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Информация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Затруднение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</a:t>
            </a:r>
          </a:p>
          <a:p>
            <a:pPr marL="0" lvl="0" indent="0">
              <a:spcAft>
                <a:spcPts val="0"/>
              </a:spcAft>
              <a:buClr>
                <a:srgbClr val="F3A447"/>
              </a:buClr>
              <a:buNone/>
            </a:pPr>
            <a:r>
              <a:rPr lang="ru-RU" sz="3200" dirty="0">
                <a:latin typeface="Times New Roman"/>
                <a:ea typeface="Times New Roman"/>
              </a:rPr>
              <a:t>Докладчика во время его речи сбивают вопросом. Он должен спокойно и аргументированно отреагировать и связно продолжить свою речь. </a:t>
            </a: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5050" y="1752600"/>
            <a:ext cx="3886200" cy="4572000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3200" b="1" dirty="0">
                <a:latin typeface="Times New Roman"/>
                <a:ea typeface="Times New Roman"/>
              </a:rPr>
              <a:t>Затруднение </a:t>
            </a:r>
            <a:r>
              <a:rPr lang="ru-RU" sz="3200" b="1" dirty="0" smtClean="0">
                <a:latin typeface="Times New Roman"/>
                <a:ea typeface="Times New Roman"/>
              </a:rPr>
              <a:t>4.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Во </a:t>
            </a:r>
            <a:r>
              <a:rPr lang="ru-RU" sz="3200" dirty="0">
                <a:latin typeface="Times New Roman"/>
                <a:ea typeface="Times New Roman"/>
              </a:rPr>
              <a:t>время доклада "штатный хулиган' издает мешающий звук. Например, шуршит бумагой. 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200" dirty="0" smtClean="0">
                <a:latin typeface="Times New Roman"/>
                <a:ea typeface="Times New Roman"/>
              </a:rPr>
              <a:t>Нужно </a:t>
            </a:r>
            <a:r>
              <a:rPr lang="ru-RU" sz="3200" dirty="0">
                <a:latin typeface="Times New Roman"/>
                <a:ea typeface="Times New Roman"/>
              </a:rPr>
              <a:t>спокойно продолжать речь. 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15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Заключение</a:t>
            </a:r>
          </a:p>
        </p:txBody>
      </p:sp>
      <p:sp>
        <p:nvSpPr>
          <p:cNvPr id="21507" name="Rectangl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2800" dirty="0">
                <a:latin typeface="Times New Roman"/>
                <a:ea typeface="Times New Roman"/>
              </a:rPr>
              <a:t>Работа по данной технологии требует некоторых затрат сил и времени. Но зато потом она сторицей окупается. </a:t>
            </a:r>
            <a:r>
              <a:rPr lang="ru-RU" sz="2800" dirty="0" smtClean="0">
                <a:latin typeface="Times New Roman"/>
                <a:ea typeface="Times New Roman"/>
              </a:rPr>
              <a:t>После </a:t>
            </a:r>
            <a:r>
              <a:rPr lang="ru-RU" sz="2800" dirty="0">
                <a:latin typeface="Times New Roman"/>
                <a:ea typeface="Times New Roman"/>
              </a:rPr>
              <a:t>любого доклада (не обязательно конкурсного) оценивать его по заранее выбранным критериям. </a:t>
            </a:r>
            <a:r>
              <a:rPr lang="ru-RU" sz="2800" dirty="0" smtClean="0">
                <a:latin typeface="Times New Roman"/>
                <a:ea typeface="Times New Roman"/>
              </a:rPr>
              <a:t>Педагогические </a:t>
            </a:r>
            <a:r>
              <a:rPr lang="ru-RU" sz="2800" dirty="0">
                <a:latin typeface="Times New Roman"/>
                <a:ea typeface="Times New Roman"/>
              </a:rPr>
              <a:t>технологии, подобные этой, нужны, когда мы хотим научить учеников (подчеркиваю, не отдельных, способных — а практически всех) любому сложному умению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  <a:ea typeface="Times New Roman"/>
              </a:rPr>
              <a:t>http</a:t>
            </a:r>
            <a:r>
              <a:rPr lang="ru-RU" sz="2800" dirty="0">
                <a:latin typeface="Times New Roman"/>
                <a:ea typeface="Times New Roman"/>
              </a:rPr>
              <a:t>://eidos.ru/ </a:t>
            </a:r>
            <a:endParaRPr lang="ru-RU" sz="28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Доклад позволяет приобщить ученика к самостоятельной работе, научить его говорить перед аудиторией, что является жизненно полезным навыком для любого взрослого человека. </a:t>
            </a:r>
            <a:endParaRPr lang="ru-RU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и чтение доклада ставят ученика на место учителя, наглядно демонстрируют некоторые особенности и трудности преподавательской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67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ТЕХНОЛОГИЯ 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Карты сообщений</a:t>
            </a:r>
            <a:endParaRPr lang="ru-RU" dirty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Регламент</a:t>
            </a:r>
            <a:endParaRPr lang="ru-RU" dirty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Доклад</a:t>
            </a:r>
          </a:p>
          <a:p>
            <a:pPr marL="640080" lvl="1" indent="-274320"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сообщений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включает </a:t>
            </a:r>
            <a:r>
              <a:rPr lang="ru-RU" dirty="0"/>
              <a:t>в себя первую и последнюю фразы сообщения плюс опорный сигнал (или план) остального текста. </a:t>
            </a:r>
            <a:endParaRPr lang="ru-RU" dirty="0" smtClean="0"/>
          </a:p>
          <a:p>
            <a:r>
              <a:rPr lang="ru-RU" dirty="0" smtClean="0"/>
              <a:t>Первая </a:t>
            </a:r>
            <a:r>
              <a:rPr lang="ru-RU" dirty="0"/>
              <a:t>и последняя фраза должны быть выучены наизусть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 Это </a:t>
            </a:r>
            <a:r>
              <a:rPr lang="ru-RU" dirty="0"/>
              <a:t>типичные места сбоя речи. </a:t>
            </a:r>
          </a:p>
        </p:txBody>
      </p:sp>
    </p:spTree>
    <p:extLst>
      <p:ext uri="{BB962C8B-B14F-4D97-AF65-F5344CB8AC3E}">
        <p14:creationId xmlns:p14="http://schemas.microsoft.com/office/powerpoint/2010/main" val="354941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Задача первой фразы — заинтересовать слушателей, привлечь внимание. </a:t>
            </a:r>
            <a:endParaRPr lang="ru-RU" dirty="0" smtClean="0"/>
          </a:p>
          <a:p>
            <a:r>
              <a:rPr lang="ru-RU" dirty="0" smtClean="0"/>
              <a:t>Завершать </a:t>
            </a:r>
            <a:r>
              <a:rPr lang="ru-RU" dirty="0"/>
              <a:t>сообщение можно стандартной фразой типа: "Я закончил доклад и передаю </a:t>
            </a:r>
            <a:r>
              <a:rPr lang="ru-RU" dirty="0" smtClean="0"/>
              <a:t>слово…" </a:t>
            </a:r>
            <a:r>
              <a:rPr lang="ru-RU" dirty="0"/>
              <a:t>или "На этом доклад закончен, и я готов ответить на вопросы". </a:t>
            </a:r>
          </a:p>
        </p:txBody>
      </p:sp>
    </p:spTree>
    <p:extLst>
      <p:ext uri="{BB962C8B-B14F-4D97-AF65-F5344CB8AC3E}">
        <p14:creationId xmlns:p14="http://schemas.microsoft.com/office/powerpoint/2010/main" val="120396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Регламент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Нужно строго </a:t>
            </a:r>
            <a:r>
              <a:rPr lang="ru-RU" dirty="0"/>
              <a:t>следить за временем. Если было договорено, что сообщение займет 3 минуты, то ученик обязан попасть в этот интервал ± 20 секунд.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этапа — научить детей "чувствовать время".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7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Доклад отличается от сообщения большим объемом. Оптимальное время доклада — 5—7 минут. Если тема "не вмещается" в это время, доклад лучше дробить. Например, один ученик докладывает о биографии ученого, другой — о его научных достижениях.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5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Доклад с затруднениями</a:t>
            </a:r>
            <a:endParaRPr lang="ru-RU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250432" cy="4572000"/>
          </a:xfrm>
        </p:spPr>
        <p:txBody>
          <a:bodyPr/>
          <a:lstStyle/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Этот этап не является обязательным. 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Суть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его в том, что ученик проходит усложненный тренинг, позволяющий в будущем легко адаптироваться в реальной (не учебной) обстановке. </a:t>
            </a:r>
            <a:endParaRPr lang="ru-RU" sz="2800" dirty="0">
              <a:solidFill>
                <a:prstClr val="black"/>
              </a:solidFill>
            </a:endParaRP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5800" y="1600200"/>
            <a:ext cx="4387850" cy="4800600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34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83768" y="1556792"/>
            <a:ext cx="6279232" cy="4615408"/>
          </a:xfrm>
        </p:spPr>
        <p:txBody>
          <a:bodyPr/>
          <a:lstStyle/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На этом этапе репетируется выход из затруднительного положения в середине речи, когда докладчик сбился с мысли, оговорился и т. п. </a:t>
            </a:r>
            <a:endParaRPr lang="ru-RU" sz="32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Clr>
                <a:srgbClr val="F3A447"/>
              </a:buClr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этого также заранее отрабатываются стандартные фразы типа: "Извините, я продолжу" или "Простите, я оговорился"...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220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к делать доклады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как делать доклады</Template>
  <TotalTime>0</TotalTime>
  <Words>523</Words>
  <Application>Microsoft Office PowerPoint</Application>
  <PresentationFormat>Экран (4:3)</PresentationFormat>
  <Paragraphs>52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как делать доклады</vt:lpstr>
      <vt:lpstr>Подготовка к докладам</vt:lpstr>
      <vt:lpstr>Презентация PowerPoint</vt:lpstr>
      <vt:lpstr>ТЕХНОЛОГИЯ </vt:lpstr>
      <vt:lpstr>Карта сообщений</vt:lpstr>
      <vt:lpstr>Презентация PowerPoint</vt:lpstr>
      <vt:lpstr>Регламент</vt:lpstr>
      <vt:lpstr>Доклад</vt:lpstr>
      <vt:lpstr>Доклад с затруднениями</vt:lpstr>
      <vt:lpstr>Презентация PowerPoint</vt:lpstr>
      <vt:lpstr>Информация</vt:lpstr>
      <vt:lpstr>Информация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2013-07-24T11:32:17Z</dcterms:created>
  <dcterms:modified xsi:type="dcterms:W3CDTF">2013-07-24T12:06:47Z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