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2" r:id="rId2"/>
    <p:sldId id="297" r:id="rId3"/>
    <p:sldId id="293" r:id="rId4"/>
    <p:sldId id="259" r:id="rId5"/>
    <p:sldId id="260" r:id="rId6"/>
    <p:sldId id="258" r:id="rId7"/>
    <p:sldId id="265" r:id="rId8"/>
    <p:sldId id="256" r:id="rId9"/>
    <p:sldId id="266" r:id="rId10"/>
    <p:sldId id="300" r:id="rId11"/>
    <p:sldId id="267" r:id="rId12"/>
    <p:sldId id="268" r:id="rId13"/>
    <p:sldId id="295" r:id="rId14"/>
    <p:sldId id="298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4" r:id="rId28"/>
    <p:sldId id="261" r:id="rId29"/>
    <p:sldId id="29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Лист1!$A$1:$A$12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Лист1!$B$1:$B$12</c:f>
              <c:numCache>
                <c:formatCode>General</c:formatCode>
                <c:ptCount val="12"/>
                <c:pt idx="0">
                  <c:v>-17.899999999999999</c:v>
                </c:pt>
                <c:pt idx="1">
                  <c:v>-14.6</c:v>
                </c:pt>
                <c:pt idx="2">
                  <c:v>-6.5</c:v>
                </c:pt>
                <c:pt idx="3">
                  <c:v>2.5</c:v>
                </c:pt>
                <c:pt idx="4">
                  <c:v>10.200000000000001</c:v>
                </c:pt>
                <c:pt idx="5">
                  <c:v>15.4</c:v>
                </c:pt>
                <c:pt idx="6">
                  <c:v>18.2</c:v>
                </c:pt>
                <c:pt idx="7">
                  <c:v>15.8</c:v>
                </c:pt>
                <c:pt idx="8">
                  <c:v>9.1</c:v>
                </c:pt>
                <c:pt idx="9">
                  <c:v>1.7000000000000006</c:v>
                </c:pt>
                <c:pt idx="10">
                  <c:v>-7.7</c:v>
                </c:pt>
                <c:pt idx="11">
                  <c:v>-15.4</c:v>
                </c:pt>
              </c:numCache>
            </c:numRef>
          </c:val>
        </c:ser>
        <c:marker val="1"/>
        <c:axId val="65294336"/>
        <c:axId val="65295872"/>
      </c:lineChart>
      <c:catAx>
        <c:axId val="65294336"/>
        <c:scaling>
          <c:orientation val="minMax"/>
        </c:scaling>
        <c:axPos val="b"/>
        <c:tickLblPos val="nextTo"/>
        <c:crossAx val="65295872"/>
        <c:crosses val="autoZero"/>
        <c:auto val="1"/>
        <c:lblAlgn val="ctr"/>
        <c:lblOffset val="100"/>
      </c:catAx>
      <c:valAx>
        <c:axId val="65295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Arial Black" pitchFamily="34" charset="0"/>
              </a:defRPr>
            </a:pPr>
            <a:endParaRPr lang="ru-RU"/>
          </a:p>
        </c:txPr>
        <c:crossAx val="6529433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BF43B-793F-4193-8949-821C582FA593}" type="doc">
      <dgm:prSet loTypeId="urn:microsoft.com/office/officeart/2005/8/layout/lProcess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6C8D676-3A92-4D0C-B9B8-0E98A94A4B5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/>
            <a:t>ВМ</a:t>
          </a:r>
          <a:endParaRPr lang="ru-RU" sz="2000" dirty="0"/>
        </a:p>
      </dgm:t>
    </dgm:pt>
    <dgm:pt modelId="{5FC05B49-DF10-48F1-9080-59A288503E2A}" type="parTrans" cxnId="{8D70197A-FE46-40E0-9547-4EE9AF9489FC}">
      <dgm:prSet/>
      <dgm:spPr/>
      <dgm:t>
        <a:bodyPr/>
        <a:lstStyle/>
        <a:p>
          <a:endParaRPr lang="ru-RU"/>
        </a:p>
      </dgm:t>
    </dgm:pt>
    <dgm:pt modelId="{DB423802-EA22-4F94-A9B6-AB3CEBD2BB5D}" type="sibTrans" cxnId="{8D70197A-FE46-40E0-9547-4EE9AF9489FC}">
      <dgm:prSet/>
      <dgm:spPr/>
      <dgm:t>
        <a:bodyPr/>
        <a:lstStyle/>
        <a:p>
          <a:endParaRPr lang="ru-RU"/>
        </a:p>
      </dgm:t>
    </dgm:pt>
    <dgm:pt modelId="{6D0F9659-A37B-426F-B515-0E529C83C9E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2000"/>
            </a:lnSpc>
          </a:pPr>
          <a:r>
            <a:rPr lang="en-US" sz="2000" dirty="0" smtClean="0"/>
            <a:t>t°</a:t>
          </a:r>
          <a:r>
            <a:rPr lang="ru-RU" sz="2000" dirty="0" smtClean="0"/>
            <a:t> зимой</a:t>
          </a:r>
          <a:r>
            <a:rPr lang="en-US" sz="2000" dirty="0" smtClean="0"/>
            <a:t> </a:t>
          </a:r>
          <a:endParaRPr lang="ru-RU" sz="2500" dirty="0"/>
        </a:p>
      </dgm:t>
    </dgm:pt>
    <dgm:pt modelId="{04669B7F-A574-43B6-BF85-4465E3506A20}" type="parTrans" cxnId="{22569E2A-3BAF-4981-A3EF-DB83D1360E1B}">
      <dgm:prSet/>
      <dgm:spPr/>
      <dgm:t>
        <a:bodyPr/>
        <a:lstStyle/>
        <a:p>
          <a:endParaRPr lang="ru-RU"/>
        </a:p>
      </dgm:t>
    </dgm:pt>
    <dgm:pt modelId="{BC2344FC-32F7-4829-92DA-7B96BCB4EAFD}" type="sibTrans" cxnId="{22569E2A-3BAF-4981-A3EF-DB83D1360E1B}">
      <dgm:prSet/>
      <dgm:spPr/>
      <dgm:t>
        <a:bodyPr/>
        <a:lstStyle/>
        <a:p>
          <a:endParaRPr lang="ru-RU"/>
        </a:p>
      </dgm:t>
    </dgm:pt>
    <dgm:pt modelId="{E6A25E39-42F0-4F9A-A1B9-5FE4D2DBEFC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t°  </a:t>
          </a:r>
          <a:r>
            <a:rPr lang="ru-RU" dirty="0" smtClean="0"/>
            <a:t>летом</a:t>
          </a:r>
          <a:r>
            <a:rPr lang="en-US" dirty="0" smtClean="0"/>
            <a:t> </a:t>
          </a:r>
          <a:endParaRPr lang="ru-RU" dirty="0"/>
        </a:p>
      </dgm:t>
    </dgm:pt>
    <dgm:pt modelId="{E23393E9-99BB-468F-A9F9-E355963E0274}" type="parTrans" cxnId="{198D61EF-D2CA-4F47-99EA-48772E159F84}">
      <dgm:prSet/>
      <dgm:spPr/>
      <dgm:t>
        <a:bodyPr/>
        <a:lstStyle/>
        <a:p>
          <a:endParaRPr lang="ru-RU"/>
        </a:p>
      </dgm:t>
    </dgm:pt>
    <dgm:pt modelId="{3B2D7940-3B74-46B1-A4B2-471A0526408B}" type="sibTrans" cxnId="{198D61EF-D2CA-4F47-99EA-48772E159F84}">
      <dgm:prSet/>
      <dgm:spPr/>
      <dgm:t>
        <a:bodyPr/>
        <a:lstStyle/>
        <a:p>
          <a:endParaRPr lang="ru-RU"/>
        </a:p>
      </dgm:t>
    </dgm:pt>
    <dgm:pt modelId="{D4BB0F40-B2AA-484B-B512-565135334A9F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Осадки </a:t>
          </a:r>
          <a:endParaRPr lang="ru-RU" dirty="0"/>
        </a:p>
      </dgm:t>
    </dgm:pt>
    <dgm:pt modelId="{BF7BA38D-16E9-44A1-AC7E-CC7C5DFE5C9C}" type="parTrans" cxnId="{EA813B05-7707-4164-8533-41E44417BFB8}">
      <dgm:prSet/>
      <dgm:spPr/>
      <dgm:t>
        <a:bodyPr/>
        <a:lstStyle/>
        <a:p>
          <a:endParaRPr lang="ru-RU"/>
        </a:p>
      </dgm:t>
    </dgm:pt>
    <dgm:pt modelId="{5FCEA0B7-22DA-4596-BAC4-48495735916F}" type="sibTrans" cxnId="{EA813B05-7707-4164-8533-41E44417BFB8}">
      <dgm:prSet/>
      <dgm:spPr/>
      <dgm:t>
        <a:bodyPr/>
        <a:lstStyle/>
        <a:p>
          <a:endParaRPr lang="ru-RU"/>
        </a:p>
      </dgm:t>
    </dgm:pt>
    <dgm:pt modelId="{2E030517-7379-4F4C-9A3A-20F9790A639A}" type="pres">
      <dgm:prSet presAssocID="{331BF43B-793F-4193-8949-821C582FA5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212DF8-73C8-4974-8686-B71CC5D1C708}" type="pres">
      <dgm:prSet presAssocID="{56C8D676-3A92-4D0C-B9B8-0E98A94A4B59}" presName="vertFlow" presStyleCnt="0"/>
      <dgm:spPr/>
    </dgm:pt>
    <dgm:pt modelId="{ECC423FF-DC39-4DE2-9FBF-1BA19881567C}" type="pres">
      <dgm:prSet presAssocID="{56C8D676-3A92-4D0C-B9B8-0E98A94A4B59}" presName="header" presStyleLbl="node1" presStyleIdx="0" presStyleCnt="4"/>
      <dgm:spPr/>
      <dgm:t>
        <a:bodyPr/>
        <a:lstStyle/>
        <a:p>
          <a:endParaRPr lang="ru-RU"/>
        </a:p>
      </dgm:t>
    </dgm:pt>
    <dgm:pt modelId="{386CB79F-5C2D-4D1C-A5D8-C3E8E6AB30A5}" type="pres">
      <dgm:prSet presAssocID="{56C8D676-3A92-4D0C-B9B8-0E98A94A4B59}" presName="hSp" presStyleCnt="0"/>
      <dgm:spPr/>
    </dgm:pt>
    <dgm:pt modelId="{8E233329-EF36-4518-BC15-00B79D320E7E}" type="pres">
      <dgm:prSet presAssocID="{6D0F9659-A37B-426F-B515-0E529C83C9E7}" presName="vertFlow" presStyleCnt="0"/>
      <dgm:spPr/>
    </dgm:pt>
    <dgm:pt modelId="{0633ABED-7217-4D84-813F-78663F4848B3}" type="pres">
      <dgm:prSet presAssocID="{6D0F9659-A37B-426F-B515-0E529C83C9E7}" presName="header" presStyleLbl="node1" presStyleIdx="1" presStyleCnt="4"/>
      <dgm:spPr/>
      <dgm:t>
        <a:bodyPr/>
        <a:lstStyle/>
        <a:p>
          <a:endParaRPr lang="ru-RU"/>
        </a:p>
      </dgm:t>
    </dgm:pt>
    <dgm:pt modelId="{8A0B6066-A3C0-4A6D-8FB7-D6E5C2501403}" type="pres">
      <dgm:prSet presAssocID="{6D0F9659-A37B-426F-B515-0E529C83C9E7}" presName="hSp" presStyleCnt="0"/>
      <dgm:spPr/>
    </dgm:pt>
    <dgm:pt modelId="{DD0D94AE-A549-4F39-8FB2-498002B0BA61}" type="pres">
      <dgm:prSet presAssocID="{E6A25E39-42F0-4F9A-A1B9-5FE4D2DBEFC1}" presName="vertFlow" presStyleCnt="0"/>
      <dgm:spPr/>
    </dgm:pt>
    <dgm:pt modelId="{65ED7F82-AA3A-49C7-B1AE-A127DCDCCC56}" type="pres">
      <dgm:prSet presAssocID="{E6A25E39-42F0-4F9A-A1B9-5FE4D2DBEFC1}" presName="header" presStyleLbl="node1" presStyleIdx="2" presStyleCnt="4"/>
      <dgm:spPr/>
      <dgm:t>
        <a:bodyPr/>
        <a:lstStyle/>
        <a:p>
          <a:endParaRPr lang="ru-RU"/>
        </a:p>
      </dgm:t>
    </dgm:pt>
    <dgm:pt modelId="{53C31B48-942D-42D0-902F-8B9C23FD6A3F}" type="pres">
      <dgm:prSet presAssocID="{E6A25E39-42F0-4F9A-A1B9-5FE4D2DBEFC1}" presName="hSp" presStyleCnt="0"/>
      <dgm:spPr/>
    </dgm:pt>
    <dgm:pt modelId="{C19CE410-15F5-49E8-91E1-9B803ACEE163}" type="pres">
      <dgm:prSet presAssocID="{D4BB0F40-B2AA-484B-B512-565135334A9F}" presName="vertFlow" presStyleCnt="0"/>
      <dgm:spPr/>
    </dgm:pt>
    <dgm:pt modelId="{06EF1693-203A-41F4-B042-1182680C4DE8}" type="pres">
      <dgm:prSet presAssocID="{D4BB0F40-B2AA-484B-B512-565135334A9F}" presName="header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5E0DEE23-324D-4A26-AC8E-498A4DB10006}" type="presOf" srcId="{56C8D676-3A92-4D0C-B9B8-0E98A94A4B59}" destId="{ECC423FF-DC39-4DE2-9FBF-1BA19881567C}" srcOrd="0" destOrd="0" presId="urn:microsoft.com/office/officeart/2005/8/layout/lProcess1"/>
    <dgm:cxn modelId="{22569E2A-3BAF-4981-A3EF-DB83D1360E1B}" srcId="{331BF43B-793F-4193-8949-821C582FA593}" destId="{6D0F9659-A37B-426F-B515-0E529C83C9E7}" srcOrd="1" destOrd="0" parTransId="{04669B7F-A574-43B6-BF85-4465E3506A20}" sibTransId="{BC2344FC-32F7-4829-92DA-7B96BCB4EAFD}"/>
    <dgm:cxn modelId="{EA813B05-7707-4164-8533-41E44417BFB8}" srcId="{331BF43B-793F-4193-8949-821C582FA593}" destId="{D4BB0F40-B2AA-484B-B512-565135334A9F}" srcOrd="3" destOrd="0" parTransId="{BF7BA38D-16E9-44A1-AC7E-CC7C5DFE5C9C}" sibTransId="{5FCEA0B7-22DA-4596-BAC4-48495735916F}"/>
    <dgm:cxn modelId="{241C99A4-6398-4D82-BE82-FAD574D5DE5B}" type="presOf" srcId="{E6A25E39-42F0-4F9A-A1B9-5FE4D2DBEFC1}" destId="{65ED7F82-AA3A-49C7-B1AE-A127DCDCCC56}" srcOrd="0" destOrd="0" presId="urn:microsoft.com/office/officeart/2005/8/layout/lProcess1"/>
    <dgm:cxn modelId="{463A4ACF-7709-4DBC-97F4-92C6F8FF3B45}" type="presOf" srcId="{6D0F9659-A37B-426F-B515-0E529C83C9E7}" destId="{0633ABED-7217-4D84-813F-78663F4848B3}" srcOrd="0" destOrd="0" presId="urn:microsoft.com/office/officeart/2005/8/layout/lProcess1"/>
    <dgm:cxn modelId="{198D61EF-D2CA-4F47-99EA-48772E159F84}" srcId="{331BF43B-793F-4193-8949-821C582FA593}" destId="{E6A25E39-42F0-4F9A-A1B9-5FE4D2DBEFC1}" srcOrd="2" destOrd="0" parTransId="{E23393E9-99BB-468F-A9F9-E355963E0274}" sibTransId="{3B2D7940-3B74-46B1-A4B2-471A0526408B}"/>
    <dgm:cxn modelId="{EAA6A9FC-27AE-4E51-82AB-C55A0749006F}" type="presOf" srcId="{331BF43B-793F-4193-8949-821C582FA593}" destId="{2E030517-7379-4F4C-9A3A-20F9790A639A}" srcOrd="0" destOrd="0" presId="urn:microsoft.com/office/officeart/2005/8/layout/lProcess1"/>
    <dgm:cxn modelId="{8D70197A-FE46-40E0-9547-4EE9AF9489FC}" srcId="{331BF43B-793F-4193-8949-821C582FA593}" destId="{56C8D676-3A92-4D0C-B9B8-0E98A94A4B59}" srcOrd="0" destOrd="0" parTransId="{5FC05B49-DF10-48F1-9080-59A288503E2A}" sibTransId="{DB423802-EA22-4F94-A9B6-AB3CEBD2BB5D}"/>
    <dgm:cxn modelId="{1E9DB035-B463-4C17-BDC7-2803F7A1F635}" type="presOf" srcId="{D4BB0F40-B2AA-484B-B512-565135334A9F}" destId="{06EF1693-203A-41F4-B042-1182680C4DE8}" srcOrd="0" destOrd="0" presId="urn:microsoft.com/office/officeart/2005/8/layout/lProcess1"/>
    <dgm:cxn modelId="{82DE4E69-6B35-48EF-85C3-4B0DC65F5CD9}" type="presParOf" srcId="{2E030517-7379-4F4C-9A3A-20F9790A639A}" destId="{0B212DF8-73C8-4974-8686-B71CC5D1C708}" srcOrd="0" destOrd="0" presId="urn:microsoft.com/office/officeart/2005/8/layout/lProcess1"/>
    <dgm:cxn modelId="{AEA6BF30-B04D-4E83-B566-47240C70CC33}" type="presParOf" srcId="{0B212DF8-73C8-4974-8686-B71CC5D1C708}" destId="{ECC423FF-DC39-4DE2-9FBF-1BA19881567C}" srcOrd="0" destOrd="0" presId="urn:microsoft.com/office/officeart/2005/8/layout/lProcess1"/>
    <dgm:cxn modelId="{6F0DEF35-54B0-42E9-9547-59580445D30E}" type="presParOf" srcId="{2E030517-7379-4F4C-9A3A-20F9790A639A}" destId="{386CB79F-5C2D-4D1C-A5D8-C3E8E6AB30A5}" srcOrd="1" destOrd="0" presId="urn:microsoft.com/office/officeart/2005/8/layout/lProcess1"/>
    <dgm:cxn modelId="{E5F55790-1C3D-4D1B-A2E9-7A89AE54DF6C}" type="presParOf" srcId="{2E030517-7379-4F4C-9A3A-20F9790A639A}" destId="{8E233329-EF36-4518-BC15-00B79D320E7E}" srcOrd="2" destOrd="0" presId="urn:microsoft.com/office/officeart/2005/8/layout/lProcess1"/>
    <dgm:cxn modelId="{1E646A76-9B70-4DD7-B357-6D189942428E}" type="presParOf" srcId="{8E233329-EF36-4518-BC15-00B79D320E7E}" destId="{0633ABED-7217-4D84-813F-78663F4848B3}" srcOrd="0" destOrd="0" presId="urn:microsoft.com/office/officeart/2005/8/layout/lProcess1"/>
    <dgm:cxn modelId="{34E36E25-7FE7-41A0-B23E-39DEC52AE404}" type="presParOf" srcId="{2E030517-7379-4F4C-9A3A-20F9790A639A}" destId="{8A0B6066-A3C0-4A6D-8FB7-D6E5C2501403}" srcOrd="3" destOrd="0" presId="urn:microsoft.com/office/officeart/2005/8/layout/lProcess1"/>
    <dgm:cxn modelId="{E8518790-7B9D-43A4-8424-3BB9BF06DF0A}" type="presParOf" srcId="{2E030517-7379-4F4C-9A3A-20F9790A639A}" destId="{DD0D94AE-A549-4F39-8FB2-498002B0BA61}" srcOrd="4" destOrd="0" presId="urn:microsoft.com/office/officeart/2005/8/layout/lProcess1"/>
    <dgm:cxn modelId="{57463588-F4AA-4FF8-BBB0-5DDA38A77732}" type="presParOf" srcId="{DD0D94AE-A549-4F39-8FB2-498002B0BA61}" destId="{65ED7F82-AA3A-49C7-B1AE-A127DCDCCC56}" srcOrd="0" destOrd="0" presId="urn:microsoft.com/office/officeart/2005/8/layout/lProcess1"/>
    <dgm:cxn modelId="{47AB26DE-DAD7-4B33-805D-D56A9F03EF4A}" type="presParOf" srcId="{2E030517-7379-4F4C-9A3A-20F9790A639A}" destId="{53C31B48-942D-42D0-902F-8B9C23FD6A3F}" srcOrd="5" destOrd="0" presId="urn:microsoft.com/office/officeart/2005/8/layout/lProcess1"/>
    <dgm:cxn modelId="{FDE32555-D374-4598-BDC0-3A5BBDE6FD32}" type="presParOf" srcId="{2E030517-7379-4F4C-9A3A-20F9790A639A}" destId="{C19CE410-15F5-49E8-91E1-9B803ACEE163}" srcOrd="6" destOrd="0" presId="urn:microsoft.com/office/officeart/2005/8/layout/lProcess1"/>
    <dgm:cxn modelId="{9804502C-EE6D-4EC4-BBEC-F29597C88B8B}" type="presParOf" srcId="{C19CE410-15F5-49E8-91E1-9B803ACEE163}" destId="{06EF1693-203A-41F4-B042-1182680C4DE8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C423FF-DC39-4DE2-9FBF-1BA19881567C}">
      <dsp:nvSpPr>
        <dsp:cNvPr id="0" name=""/>
        <dsp:cNvSpPr/>
      </dsp:nvSpPr>
      <dsp:spPr>
        <a:xfrm>
          <a:off x="1305" y="234588"/>
          <a:ext cx="1579675" cy="394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ВМ</a:t>
          </a:r>
          <a:endParaRPr lang="ru-RU" sz="2000" kern="1200" dirty="0"/>
        </a:p>
      </dsp:txBody>
      <dsp:txXfrm>
        <a:off x="1305" y="234588"/>
        <a:ext cx="1579675" cy="394918"/>
      </dsp:txXfrm>
    </dsp:sp>
    <dsp:sp modelId="{0633ABED-7217-4D84-813F-78663F4848B3}">
      <dsp:nvSpPr>
        <dsp:cNvPr id="0" name=""/>
        <dsp:cNvSpPr/>
      </dsp:nvSpPr>
      <dsp:spPr>
        <a:xfrm>
          <a:off x="1802135" y="234588"/>
          <a:ext cx="1579675" cy="394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t°</a:t>
          </a:r>
          <a:r>
            <a:rPr lang="ru-RU" sz="2000" kern="1200" dirty="0" smtClean="0"/>
            <a:t> зимой</a:t>
          </a:r>
          <a:r>
            <a:rPr lang="en-US" sz="2000" kern="1200" dirty="0" smtClean="0"/>
            <a:t> </a:t>
          </a:r>
          <a:endParaRPr lang="ru-RU" sz="2500" kern="1200" dirty="0"/>
        </a:p>
      </dsp:txBody>
      <dsp:txXfrm>
        <a:off x="1802135" y="234588"/>
        <a:ext cx="1579675" cy="394918"/>
      </dsp:txXfrm>
    </dsp:sp>
    <dsp:sp modelId="{65ED7F82-AA3A-49C7-B1AE-A127DCDCCC56}">
      <dsp:nvSpPr>
        <dsp:cNvPr id="0" name=""/>
        <dsp:cNvSpPr/>
      </dsp:nvSpPr>
      <dsp:spPr>
        <a:xfrm>
          <a:off x="3602965" y="234588"/>
          <a:ext cx="1579675" cy="394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t°  </a:t>
          </a:r>
          <a:r>
            <a:rPr lang="ru-RU" sz="2200" kern="1200" dirty="0" smtClean="0"/>
            <a:t>летом</a:t>
          </a:r>
          <a:r>
            <a:rPr lang="en-US" sz="2200" kern="1200" dirty="0" smtClean="0"/>
            <a:t> </a:t>
          </a:r>
          <a:endParaRPr lang="ru-RU" sz="2200" kern="1200" dirty="0"/>
        </a:p>
      </dsp:txBody>
      <dsp:txXfrm>
        <a:off x="3602965" y="234588"/>
        <a:ext cx="1579675" cy="394918"/>
      </dsp:txXfrm>
    </dsp:sp>
    <dsp:sp modelId="{06EF1693-203A-41F4-B042-1182680C4DE8}">
      <dsp:nvSpPr>
        <dsp:cNvPr id="0" name=""/>
        <dsp:cNvSpPr/>
      </dsp:nvSpPr>
      <dsp:spPr>
        <a:xfrm>
          <a:off x="5403795" y="234588"/>
          <a:ext cx="1579675" cy="394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Осадки </a:t>
          </a:r>
          <a:endParaRPr lang="ru-RU" sz="2200" kern="1200" dirty="0"/>
        </a:p>
      </dsp:txBody>
      <dsp:txXfrm>
        <a:off x="5403795" y="234588"/>
        <a:ext cx="1579675" cy="394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6E05E-E8B9-479D-9659-B24E65F5CC3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0CF99-C8B9-43A6-9B6C-C1EE197CA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25B6B-F0AF-4864-B738-590E90827DF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25B6B-F0AF-4864-B738-590E90827DF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821D3-4900-4B77-BD35-3C020A741C26}" type="datetimeFigureOut">
              <a:rPr lang="ru-RU" smtClean="0"/>
              <a:pPr/>
              <a:t>27.07.2014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57B85-89C8-4576-9DCD-3F0A92B2B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17.pn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image" Target="../media/image17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17.png"/><Relationship Id="rId4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17.png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img_url=http://www.shamora.info/up2/catalog_item/cache/full/1434_5.1328910525.jpg&amp;text=%D0%BA%D0%BB%D0%B8%D0%BC%D0%B0%D1%82%20%D0%B8%D1%80%D0%BA%D1%83%D1%82%D1%81%D0%BA%D0%BE%D0%B9%20%D0%BE%D0%B1%D0%BB%D0%B0%D1%81%D1%82%D0%B8%20%D1%84%D0%BE%D1%82%D0%BE&amp;noreask=1&amp;pos=4&amp;lr=63&amp;rpt=simage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hyperlink" Target="http://images.yandex.ru/yandsearch?like=http://img.nr2.ru/pict/arts1/29/22/292277.jpg&amp;text=%D1%84%D0%BE%D1%82%D0%BE%20%D0%BA%D0%BB%D0%B8%D0%BC%D0%B0%D1%82%20%D0%B8%D1%80%D0%BA%D1%83%D1%82%D1%81%D0%BA%D0%BE%D0%B9%20%D0%BE%D0%B1%D0%BB%D0%B0%D1%81%D1%82%D0%B8&amp;fp=0&amp;img_url=http://img1.liveinternet.ru/images/attach/c/2/71/535/71535122_1299226644_00341.jpg&amp;pos=25&amp;rpt=simage" TargetMode="External"/><Relationship Id="rId4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фотографии\фотоооооо\DSC05035.JPG"/>
          <p:cNvPicPr>
            <a:picLocks noChangeAspect="1" noChangeArrowheads="1"/>
          </p:cNvPicPr>
          <p:nvPr/>
        </p:nvPicPr>
        <p:blipFill>
          <a:blip r:embed="rId2" cstate="print"/>
          <a:srcRect l="13889"/>
          <a:stretch>
            <a:fillRect/>
          </a:stretch>
        </p:blipFill>
        <p:spPr bwMode="auto">
          <a:xfrm>
            <a:off x="5857884" y="4071942"/>
            <a:ext cx="2990739" cy="2514939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714348" y="1857364"/>
            <a:ext cx="685804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u="sng" dirty="0" smtClean="0">
                <a:latin typeface="Arial Black" pitchFamily="34" charset="0"/>
              </a:rPr>
              <a:t>Презентация к уроку географии в 8 классе</a:t>
            </a:r>
          </a:p>
          <a:p>
            <a:pPr algn="ctr">
              <a:buNone/>
            </a:pPr>
            <a:r>
              <a:rPr lang="ru-RU" sz="3200" u="sng" dirty="0" smtClean="0">
                <a:latin typeface="Arial Black" pitchFamily="34" charset="0"/>
              </a:rPr>
              <a:t>по теме</a:t>
            </a:r>
          </a:p>
          <a:p>
            <a:pPr algn="ctr">
              <a:buNone/>
            </a:pPr>
            <a:r>
              <a:rPr lang="ru-RU" sz="3200" u="sng" dirty="0" smtClean="0">
                <a:latin typeface="Arial Black" pitchFamily="34" charset="0"/>
              </a:rPr>
              <a:t>Климат Иркутской области </a:t>
            </a:r>
          </a:p>
          <a:p>
            <a:pPr algn="ctr">
              <a:buNone/>
            </a:pPr>
            <a:endParaRPr lang="ru-RU" u="sng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u="sng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u="sng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 Подготовила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учитель географии</a:t>
            </a:r>
          </a:p>
          <a:p>
            <a:pPr>
              <a:buNone/>
            </a:pPr>
            <a:r>
              <a:rPr lang="ru-RU" dirty="0" err="1" smtClean="0">
                <a:latin typeface="Arial Black" pitchFamily="34" charset="0"/>
              </a:rPr>
              <a:t>Феськова</a:t>
            </a:r>
            <a:r>
              <a:rPr lang="ru-RU" dirty="0" smtClean="0">
                <a:latin typeface="Arial Black" pitchFamily="34" charset="0"/>
              </a:rPr>
              <a:t> Вера Павловна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  2014год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428604"/>
            <a:ext cx="83263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Муниципальное казённое общеобразовательное учреждение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«Средняя общеобразовательная школа №85»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г.Тайшета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Иркутской области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Господствующие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 ветры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1700808"/>
            <a:ext cx="2736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  <a:sym typeface="Wingdings"/>
              </a:rPr>
              <a:t></a:t>
            </a:r>
          </a:p>
          <a:p>
            <a:pPr algn="ctr"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sym typeface="Wingdings"/>
              </a:rPr>
              <a:t>стр.43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284984"/>
            <a:ext cx="76001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Составь схему </a:t>
            </a:r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направлений</a:t>
            </a:r>
            <a:endParaRPr lang="ru-RU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 основных ветров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Иркутской области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Господствующие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 ветры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8007079">
            <a:off x="6965484" y="4046579"/>
            <a:ext cx="1143008" cy="23622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 rot="19757619">
            <a:off x="1451650" y="1483535"/>
            <a:ext cx="1143008" cy="23622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3739030">
            <a:off x="1579239" y="4539569"/>
            <a:ext cx="1143008" cy="186645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04664"/>
            <a:ext cx="792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sym typeface="Wingdings"/>
              </a:rPr>
              <a:t>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Температура воздуха</a:t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143116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1. Средняя годовая 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000372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2. Самый холодный месяц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200024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Отрицательная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2928934"/>
            <a:ext cx="206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Январь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4143380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3. Самый тёплый месяц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3929066"/>
            <a:ext cx="163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Июль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4929198"/>
            <a:ext cx="614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4.Суточная амплитуда колебания температур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6446" y="5429264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-20-30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285728"/>
            <a:ext cx="144302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ru-RU" sz="3600" dirty="0" smtClean="0">
                <a:solidFill>
                  <a:schemeClr val="bg1"/>
                </a:solidFill>
                <a:sym typeface="Wingdings"/>
              </a:rPr>
              <a:t></a:t>
            </a:r>
          </a:p>
          <a:p>
            <a:pPr algn="ctr"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sym typeface="Wingdings"/>
              </a:rPr>
              <a:t>стр.44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354" y="500042"/>
            <a:ext cx="8535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333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 Black" pitchFamily="34" charset="0"/>
                <a:cs typeface="Arial" pitchFamily="34" charset="0"/>
              </a:rPr>
              <a:t>Постройте диаграмму хода температуры воздуха в Тайшете, работая в группе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Месяц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Температура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январь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-17.9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февраль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-14.6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март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-6.5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апрель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2.5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май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10.2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июнь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15.4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июль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18.2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август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15.8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сентябрь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9.1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октябрь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1.7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ноябрь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-7.7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декабрь</a:t>
                      </a:r>
                    </a:p>
                  </a:txBody>
                  <a:tcPr marL="13246" marR="13246" marT="13246" marB="13246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</a:rPr>
                        <a:t>-15.4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" name="Picture 1" descr="BD1821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28800" y="1905000"/>
          <a:ext cx="5486400" cy="3048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1000100" y="2000240"/>
          <a:ext cx="707236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43042" y="500042"/>
            <a:ext cx="6286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 Black" pitchFamily="34" charset="0"/>
                <a:cs typeface="Arial" pitchFamily="34" charset="0"/>
              </a:rPr>
              <a:t>Диаграмму хода температуры воздуха в Тайшете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6"/>
            <a:ext cx="5715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>
                <a:solidFill>
                  <a:schemeClr val="bg1"/>
                </a:solidFill>
                <a:sym typeface="Wingdings"/>
              </a:rPr>
              <a:t>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dirty="0" smtClean="0">
                <a:latin typeface="Arial Black" pitchFamily="34" charset="0"/>
              </a:rPr>
              <a:t>Климат Иркутской области: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dirty="0" smtClean="0">
                <a:latin typeface="Arial Black" pitchFamily="34" charset="0"/>
              </a:rPr>
              <a:t>  Умеренный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dirty="0" smtClean="0">
                <a:latin typeface="Arial Black" pitchFamily="34" charset="0"/>
              </a:rPr>
              <a:t>  Умеренно-континентальный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dirty="0" smtClean="0">
                <a:latin typeface="Arial Black" pitchFamily="34" charset="0"/>
              </a:rPr>
              <a:t>  Резко-континентальный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dirty="0" smtClean="0">
                <a:latin typeface="Arial Black" pitchFamily="34" charset="0"/>
              </a:rPr>
              <a:t>  Муссонный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228600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285750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500063" y="342900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63" y="400050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63" y="2286000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63" y="2857500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63" y="4000500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" name="Picture 1" descr="BD1821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04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dirty="0" smtClean="0">
                <a:latin typeface="Arial Black" pitchFamily="34" charset="0"/>
              </a:rPr>
              <a:t>Климат Иркутской области: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Умеренный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Умеренно-континентальный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Резко-континентальный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Муссонный </a:t>
            </a:r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500034" y="221455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500034" y="2786058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00034" y="3357562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00034" y="3929066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143248"/>
            <a:ext cx="714364" cy="83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6572264" y="5286388"/>
            <a:ext cx="2285991" cy="1285865"/>
          </a:xfrm>
          <a:prstGeom prst="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След. вопрос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1" descr="BD1821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571480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448311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2. Максимум осадков приходится на :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  Апрель – май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  Май – июнь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  Июнь – июль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  Июль – август 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500034" y="221455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00034" y="2786058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500034" y="400050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500034" y="3357562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214554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786058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357562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1" descr="BD1821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642918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448311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2. Максимум осадков приходится на :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  Апрель – май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  Май – июнь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  Июнь – июль</a:t>
            </a:r>
          </a:p>
          <a:p>
            <a:pPr marL="514350" indent="-514350">
              <a:buNone/>
            </a:pPr>
            <a:r>
              <a:rPr lang="ru-RU" dirty="0" smtClean="0">
                <a:latin typeface="Arial Black" pitchFamily="34" charset="0"/>
              </a:rPr>
              <a:t>      Июль – август 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500034" y="221455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00034" y="2786058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500034" y="400050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500034" y="3357562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214554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786058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357562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>
            <a:hlinkClick r:id="rId4" action="ppaction://hlinksldjump"/>
          </p:cNvPr>
          <p:cNvSpPr/>
          <p:nvPr/>
        </p:nvSpPr>
        <p:spPr>
          <a:xfrm>
            <a:off x="6572264" y="5286388"/>
            <a:ext cx="2285991" cy="1285865"/>
          </a:xfrm>
          <a:prstGeom prst="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След. вопрос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869594"/>
            <a:ext cx="642942" cy="75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 descr="BD1821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571480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3. Атмосферное давление :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600 </a:t>
            </a:r>
            <a:r>
              <a:rPr lang="ru-RU" dirty="0" err="1" smtClean="0">
                <a:latin typeface="Arial Black" pitchFamily="34" charset="0"/>
              </a:rPr>
              <a:t>мм.рт.ст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670 </a:t>
            </a:r>
            <a:r>
              <a:rPr lang="ru-RU" dirty="0" err="1" smtClean="0">
                <a:latin typeface="Arial Black" pitchFamily="34" charset="0"/>
              </a:rPr>
              <a:t>мм.рт.ст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770 </a:t>
            </a:r>
            <a:r>
              <a:rPr lang="ru-RU" dirty="0" err="1" smtClean="0">
                <a:latin typeface="Arial Black" pitchFamily="34" charset="0"/>
              </a:rPr>
              <a:t>мм.рт.ст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780 </a:t>
            </a:r>
            <a:r>
              <a:rPr lang="ru-RU" dirty="0" err="1" smtClean="0">
                <a:latin typeface="Arial Black" pitchFamily="34" charset="0"/>
              </a:rPr>
              <a:t>мм.рт.ст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500034" y="2143116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00034" y="271462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500034" y="3357562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143116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714620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500034" y="400050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000504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1" descr="BD1821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500042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86874" cy="666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>
                <a:solidFill>
                  <a:srgbClr val="FF0000"/>
                </a:solidFill>
                <a:latin typeface="Arial Black" pitchFamily="34" charset="0"/>
              </a:rPr>
              <a:t>Задачи урока:</a:t>
            </a:r>
          </a:p>
          <a:p>
            <a:pPr marL="342900" indent="-342900"/>
            <a:r>
              <a:rPr lang="ru-RU" dirty="0" smtClean="0">
                <a:latin typeface="Arial Black" pitchFamily="34" charset="0"/>
              </a:rPr>
              <a:t>1</a:t>
            </a:r>
            <a:r>
              <a:rPr lang="ru-RU" sz="1600" dirty="0" smtClean="0">
                <a:latin typeface="Arial Black" pitchFamily="34" charset="0"/>
              </a:rPr>
              <a:t>. Повторить материал по теме «Климатические пояса России», особенности резко-континентального климата.</a:t>
            </a:r>
          </a:p>
          <a:p>
            <a:pPr marL="342900" indent="-342900"/>
            <a:r>
              <a:rPr lang="ru-RU" sz="1600" dirty="0" smtClean="0">
                <a:latin typeface="Arial Black" pitchFamily="34" charset="0"/>
              </a:rPr>
              <a:t>2. Познакомить с особенностями климата Иркутской области:</a:t>
            </a:r>
          </a:p>
          <a:p>
            <a:pPr marL="342900" indent="-342900" algn="just"/>
            <a:r>
              <a:rPr lang="ru-RU" sz="1600" dirty="0" smtClean="0">
                <a:latin typeface="Arial Black" pitchFamily="34" charset="0"/>
              </a:rPr>
              <a:t>-    климатообразующими факторами</a:t>
            </a:r>
          </a:p>
          <a:p>
            <a:pPr marL="342900" indent="-342900" algn="just"/>
            <a:r>
              <a:rPr lang="ru-RU" sz="1600" dirty="0" smtClean="0">
                <a:latin typeface="Arial Black" pitchFamily="34" charset="0"/>
              </a:rPr>
              <a:t>-    влиянием воздушных масс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Arial Black" pitchFamily="34" charset="0"/>
              </a:rPr>
              <a:t>атмосферным  давлением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Arial Black" pitchFamily="34" charset="0"/>
              </a:rPr>
              <a:t>господствующими ветрами</a:t>
            </a:r>
          </a:p>
          <a:p>
            <a:pPr marL="342900" indent="-342900" algn="just">
              <a:buFontTx/>
              <a:buChar char="-"/>
            </a:pPr>
            <a:r>
              <a:rPr lang="ru-RU" sz="1600" dirty="0" smtClean="0">
                <a:latin typeface="Arial Black" pitchFamily="34" charset="0"/>
              </a:rPr>
              <a:t>температурой воздуха.</a:t>
            </a:r>
          </a:p>
          <a:p>
            <a:pPr marL="342900" indent="-342900"/>
            <a:r>
              <a:rPr lang="ru-RU" sz="1600" dirty="0" smtClean="0">
                <a:latin typeface="Arial Black" pitchFamily="34" charset="0"/>
              </a:rPr>
              <a:t>3. Проверить знания по теме «Климат Иркутской области», используя тестовое </a:t>
            </a:r>
            <a:r>
              <a:rPr lang="ru-RU" sz="1600" dirty="0" smtClean="0">
                <a:latin typeface="Arial Black" pitchFamily="34" charset="0"/>
              </a:rPr>
              <a:t>задание; </a:t>
            </a:r>
            <a:r>
              <a:rPr lang="ru-RU" sz="1600" dirty="0" smtClean="0">
                <a:latin typeface="Arial Black" pitchFamily="34" charset="0"/>
              </a:rPr>
              <a:t>умения</a:t>
            </a:r>
            <a:r>
              <a:rPr lang="ru-RU" sz="1600" b="1" dirty="0" smtClean="0">
                <a:latin typeface="Arial Black" pitchFamily="34" charset="0"/>
              </a:rPr>
              <a:t> составлять </a:t>
            </a:r>
            <a:r>
              <a:rPr lang="ru-RU" sz="1600" b="1" dirty="0" smtClean="0">
                <a:latin typeface="Arial Black" pitchFamily="34" charset="0"/>
              </a:rPr>
              <a:t> </a:t>
            </a:r>
            <a:r>
              <a:rPr lang="ru-RU" sz="1600" b="1" dirty="0" err="1" smtClean="0">
                <a:latin typeface="Arial Black" pitchFamily="34" charset="0"/>
              </a:rPr>
              <a:t>климатограмму</a:t>
            </a:r>
            <a:r>
              <a:rPr lang="ru-RU" sz="1600" b="1" dirty="0" smtClean="0">
                <a:latin typeface="Arial Black" pitchFamily="34" charset="0"/>
              </a:rPr>
              <a:t> </a:t>
            </a:r>
            <a:r>
              <a:rPr lang="ru-RU" sz="1600" b="1" dirty="0" smtClean="0">
                <a:latin typeface="Arial Black" pitchFamily="34" charset="0"/>
              </a:rPr>
              <a:t>на </a:t>
            </a:r>
            <a:r>
              <a:rPr lang="ru-RU" sz="1600" b="1" dirty="0" smtClean="0">
                <a:latin typeface="Arial Black" pitchFamily="34" charset="0"/>
              </a:rPr>
              <a:t>КТ.</a:t>
            </a:r>
            <a:endParaRPr lang="ru-RU" sz="1600" dirty="0" smtClean="0">
              <a:latin typeface="Arial Black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>
                <a:latin typeface="Arial Black" pitchFamily="34" charset="0"/>
              </a:rPr>
              <a:t>4.</a:t>
            </a:r>
            <a:r>
              <a:rPr lang="ru-RU" sz="1600" b="1" dirty="0" smtClean="0"/>
              <a:t> </a:t>
            </a:r>
            <a:r>
              <a:rPr lang="ru-RU" sz="1600" b="1" dirty="0" smtClean="0">
                <a:latin typeface="Arial Black" pitchFamily="34" charset="0"/>
              </a:rPr>
              <a:t>Способствовать развитию познавательных интересов учащихся.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>
                <a:latin typeface="Arial Black" pitchFamily="34" charset="0"/>
              </a:rPr>
              <a:t>5.  Формировать</a:t>
            </a:r>
            <a:r>
              <a:rPr lang="ru-RU" sz="1600" dirty="0" smtClean="0">
                <a:latin typeface="Arial Black" pitchFamily="34" charset="0"/>
              </a:rPr>
              <a:t> исследовательские компетентности учащихся, умения самостоятельно работать с информацией. </a:t>
            </a:r>
            <a:r>
              <a:rPr lang="ru-RU" sz="1600" b="1" dirty="0" smtClean="0">
                <a:latin typeface="Arial Black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>
                <a:latin typeface="Arial Black" pitchFamily="34" charset="0"/>
              </a:rPr>
              <a:t> 6. Воспитывать  умение работать в коллективе.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u="sng" dirty="0" smtClean="0">
                <a:solidFill>
                  <a:srgbClr val="FF0000"/>
                </a:solidFill>
                <a:latin typeface="Arial Black" pitchFamily="34" charset="0"/>
              </a:rPr>
              <a:t>Тип урока: </a:t>
            </a:r>
            <a:r>
              <a:rPr lang="ru-RU" sz="1600" b="1" i="1" dirty="0" smtClean="0">
                <a:latin typeface="Arial Black" pitchFamily="34" charset="0"/>
              </a:rPr>
              <a:t>у</a:t>
            </a:r>
            <a:r>
              <a:rPr lang="ru-RU" sz="1600" b="1" dirty="0" smtClean="0">
                <a:latin typeface="Arial Black" pitchFamily="34" charset="0"/>
              </a:rPr>
              <a:t>рок изучения нового материала.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dirty="0" smtClean="0"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600" b="1" i="1" u="sng" dirty="0" smtClean="0">
                <a:solidFill>
                  <a:srgbClr val="FF0000"/>
                </a:solidFill>
                <a:latin typeface="Arial Black" pitchFamily="34" charset="0"/>
              </a:rPr>
              <a:t>Формы работы</a:t>
            </a: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  <a:r>
              <a:rPr lang="ru-RU" sz="1600" b="1" dirty="0" smtClean="0">
                <a:latin typeface="Arial Black" pitchFamily="34" charset="0"/>
              </a:rPr>
              <a:t> самостоятельная работа с учебником, групповая работа на КТ,  индивидуальное выполнение тестового задания.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dirty="0" smtClean="0">
              <a:latin typeface="Arial Black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i="1" u="sng" dirty="0" smtClean="0">
                <a:solidFill>
                  <a:srgbClr val="FF0000"/>
                </a:solidFill>
                <a:latin typeface="Arial Black" pitchFamily="34" charset="0"/>
              </a:rPr>
              <a:t>Оборудование</a:t>
            </a: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  <a:r>
              <a:rPr lang="ru-RU" sz="1600" b="1" dirty="0" smtClean="0">
                <a:latin typeface="Arial Black" pitchFamily="34" charset="0"/>
              </a:rPr>
              <a:t> учебник «География Иркутской области» В.М.Бояркин (Природа, население, хозяйство, экология), ноутбуки на каждую парту, презентация, проектор.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dirty="0" smtClean="0">
              <a:latin typeface="Arial Black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600" b="1" i="1" u="sng" dirty="0" smtClean="0">
                <a:solidFill>
                  <a:srgbClr val="FF0000"/>
                </a:solidFill>
                <a:latin typeface="Arial Black" pitchFamily="34" charset="0"/>
              </a:rPr>
              <a:t>Условные знаки </a:t>
            </a: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</a:rPr>
              <a:t>: </a:t>
            </a:r>
            <a:r>
              <a:rPr lang="ru-RU" sz="1600" dirty="0" smtClean="0">
                <a:sym typeface="Wingdings"/>
              </a:rPr>
              <a:t>  - </a:t>
            </a:r>
            <a:r>
              <a:rPr lang="ru-RU" sz="1600" b="1" dirty="0" smtClean="0">
                <a:latin typeface="Arial Black" pitchFamily="34" charset="0"/>
              </a:rPr>
              <a:t>самостоятельная работа с учебником,     ,  выполнение теста на КТ,  </a:t>
            </a:r>
            <a:r>
              <a:rPr lang="ru-RU" sz="4000" dirty="0" smtClean="0">
                <a:sym typeface="Wingdings"/>
              </a:rPr>
              <a:t> </a:t>
            </a:r>
            <a:r>
              <a:rPr lang="ru-RU" sz="1600" b="1" dirty="0" smtClean="0">
                <a:latin typeface="Arial Black" pitchFamily="34" charset="0"/>
              </a:rPr>
              <a:t> -  повторим! </a:t>
            </a:r>
          </a:p>
          <a:p>
            <a:pPr marL="342900" indent="-342900"/>
            <a:endParaRPr lang="ru-RU" dirty="0" smtClean="0">
              <a:latin typeface="Arial Black" pitchFamily="34" charset="0"/>
            </a:endParaRPr>
          </a:p>
          <a:p>
            <a:pPr marL="342900" indent="-342900"/>
            <a:endParaRPr lang="ru-RU" dirty="0" smtClean="0">
              <a:latin typeface="Arial Black" pitchFamily="34" charset="0"/>
            </a:endParaRPr>
          </a:p>
        </p:txBody>
      </p:sp>
      <p:pic>
        <p:nvPicPr>
          <p:cNvPr id="3" name="Picture 1" descr="BD1821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500702"/>
            <a:ext cx="285752" cy="23018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00694" y="4786322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ym typeface="Wingdings"/>
              </a:rPr>
              <a:t>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3. Атмосферное давление :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600 </a:t>
            </a:r>
            <a:r>
              <a:rPr lang="ru-RU" dirty="0" err="1" smtClean="0">
                <a:latin typeface="Arial Black" pitchFamily="34" charset="0"/>
              </a:rPr>
              <a:t>мм.рт.ст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670 </a:t>
            </a:r>
            <a:r>
              <a:rPr lang="ru-RU" dirty="0" err="1" smtClean="0">
                <a:latin typeface="Arial Black" pitchFamily="34" charset="0"/>
              </a:rPr>
              <a:t>мм.рт.ст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770 </a:t>
            </a:r>
            <a:r>
              <a:rPr lang="ru-RU" dirty="0" err="1" smtClean="0">
                <a:latin typeface="Arial Black" pitchFamily="34" charset="0"/>
              </a:rPr>
              <a:t>мм.рт.ст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500034" y="2143116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00034" y="271462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500034" y="3357562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143116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714620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6572264" y="5286388"/>
            <a:ext cx="2285991" cy="1285865"/>
          </a:xfrm>
          <a:prstGeom prst="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След. вопрос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214686"/>
            <a:ext cx="642942" cy="75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80996" y="2295516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28794" y="4214818"/>
            <a:ext cx="2143125" cy="5000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hlinkClick r:id="rId6" action="ppaction://hlinksldjump"/>
          </p:cNvPr>
          <p:cNvSpPr/>
          <p:nvPr/>
        </p:nvSpPr>
        <p:spPr>
          <a:xfrm>
            <a:off x="500034" y="400050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71538" y="3929066"/>
            <a:ext cx="32127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780 </a:t>
            </a:r>
            <a:r>
              <a:rPr lang="ru-RU" sz="3200" dirty="0" err="1" smtClean="0">
                <a:latin typeface="Arial Black" pitchFamily="34" charset="0"/>
              </a:rPr>
              <a:t>мм.рт.ст</a:t>
            </a:r>
            <a:r>
              <a:rPr lang="ru-RU" sz="3200" dirty="0" smtClean="0">
                <a:latin typeface="Arial Black" pitchFamily="34" charset="0"/>
              </a:rPr>
              <a:t>.</a:t>
            </a:r>
            <a:endParaRPr lang="ru-RU" sz="3200" dirty="0"/>
          </a:p>
        </p:txBody>
      </p:sp>
      <p:pic>
        <p:nvPicPr>
          <p:cNvPr id="15" name="Picture 1" descr="BD18215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62" y="642918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643966" cy="441167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4. Что не относится к климатообразующим фактором: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Солнечная радиация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Циркуляция воздушных масс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Подстилающая поверхность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Почвы</a:t>
            </a:r>
            <a:endParaRPr lang="ru-RU" dirty="0"/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71472" y="271462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571472" y="3357562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571472" y="3929066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71472" y="450057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714620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357562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3857628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1" descr="BD1821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500042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643966" cy="441167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4. Что не относится к климатообразующим фактором: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Солнечная радиация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Циркуляция воздушных масс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Подстилающая поверхность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Почвы</a:t>
            </a:r>
            <a:endParaRPr lang="ru-RU" dirty="0"/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6572264" y="5286388"/>
            <a:ext cx="2285991" cy="1285865"/>
          </a:xfrm>
          <a:prstGeom prst="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След. вопрос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571472" y="271462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571472" y="3357562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571472" y="3929066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71472" y="450057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2714620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357562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3857628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369643"/>
            <a:ext cx="642942" cy="75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 descr="BD1821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571480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5. Средняя годовая температура :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Положительная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Отрицательная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500034" y="221455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500034" y="2786058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143116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Picture 1" descr="BD1821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571480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5. Средняя годовая температура :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Положительная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Отрицательная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500034" y="221455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00034" y="2786058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143116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6572264" y="5286388"/>
            <a:ext cx="2285991" cy="1285865"/>
          </a:xfrm>
          <a:prstGeom prst="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След. вопрос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643182"/>
            <a:ext cx="622743" cy="72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 descr="BD1821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500042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6. Суточная амплитуда колебания температур :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- 10°-20°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-20° -30°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-30° -40°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-80° -50°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500034" y="2643182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00034" y="3214686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500034" y="378619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500034" y="435769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571744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786190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4286256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6. Суточная амплитуда колебания температур :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- 10°-20°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-20° -30°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-30° -40°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-80° -50°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500034" y="2643182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00034" y="3214686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500034" y="3786190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500034" y="4357694"/>
            <a:ext cx="500062" cy="500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571744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786190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4286256"/>
            <a:ext cx="2143125" cy="57150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>
            <a:hlinkClick r:id="" action="ppaction://noaction"/>
          </p:cNvPr>
          <p:cNvSpPr/>
          <p:nvPr/>
        </p:nvSpPr>
        <p:spPr>
          <a:xfrm>
            <a:off x="6572264" y="5286388"/>
            <a:ext cx="2285991" cy="1285865"/>
          </a:xfrm>
          <a:prstGeom prst="rightArrow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След. вопрос</a:t>
            </a:r>
            <a:endParaRPr lang="ru-RU" sz="2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071810"/>
            <a:ext cx="642926" cy="75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" descr="BD18215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500042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 Black" pitchFamily="34" charset="0"/>
              </a:rPr>
              <a:t>Поставь  себе оценку за тест: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4400" dirty="0" smtClean="0">
                <a:latin typeface="Arial Black" pitchFamily="34" charset="0"/>
              </a:rPr>
              <a:t>6 + 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«5»</a:t>
            </a:r>
          </a:p>
          <a:p>
            <a:pPr algn="ctr">
              <a:buNone/>
            </a:pPr>
            <a:r>
              <a:rPr lang="ru-RU" sz="4400" dirty="0" smtClean="0">
                <a:latin typeface="Arial Black" pitchFamily="34" charset="0"/>
              </a:rPr>
              <a:t>5+ 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«4»</a:t>
            </a:r>
          </a:p>
          <a:p>
            <a:pPr algn="ctr">
              <a:buNone/>
            </a:pPr>
            <a:r>
              <a:rPr lang="ru-RU" sz="4400" dirty="0" smtClean="0">
                <a:latin typeface="Arial Black" pitchFamily="34" charset="0"/>
              </a:rPr>
              <a:t>4+ 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«3»</a:t>
            </a:r>
          </a:p>
          <a:p>
            <a:pPr algn="ctr">
              <a:buNone/>
            </a:pPr>
            <a:r>
              <a:rPr lang="ru-RU" sz="4400" dirty="0" smtClean="0">
                <a:latin typeface="Arial Black" pitchFamily="34" charset="0"/>
              </a:rPr>
              <a:t>3+  =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«2»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Picture 1" descr="BD1821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500174"/>
            <a:ext cx="874990" cy="704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ongolpred.irkobl.ru/sites/mongolpred/mongolia/culture/articles_cult/map_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1571636" cy="1518714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u="sng" dirty="0" smtClean="0">
                <a:latin typeface="Arial Black" pitchFamily="34" charset="0"/>
              </a:rPr>
              <a:t>Домашнее задание</a:t>
            </a:r>
            <a:endParaRPr lang="ru-RU" u="sng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143116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Arial Black" pitchFamily="34" charset="0"/>
              </a:rPr>
              <a:t>Изучить материал на стр.46-53.</a:t>
            </a:r>
          </a:p>
          <a:p>
            <a:pPr marL="342900" indent="-342900"/>
            <a:r>
              <a:rPr lang="ru-RU" sz="3200" dirty="0" smtClean="0">
                <a:latin typeface="Arial Black" pitchFamily="34" charset="0"/>
              </a:rPr>
              <a:t>2. Сообщения по группам: сезоны года.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6" name="Picture 2" descr="http://www.shamora.info/up2/catalog_item/cache/full/1434_5.132891052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286256"/>
            <a:ext cx="3432276" cy="2005835"/>
          </a:xfrm>
          <a:prstGeom prst="rect">
            <a:avLst/>
          </a:prstGeom>
          <a:noFill/>
        </p:spPr>
      </p:pic>
      <p:pic>
        <p:nvPicPr>
          <p:cNvPr id="7" name="Picture 4" descr="http://im5-tub-ru.yandex.net/i?id=188983661-0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339834"/>
            <a:ext cx="2714644" cy="2035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74638"/>
            <a:ext cx="7801004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 Black" pitchFamily="34" charset="0"/>
              </a:rPr>
              <a:t>Использованная  литература</a:t>
            </a:r>
            <a:br>
              <a:rPr lang="ru-RU" sz="3600" dirty="0" smtClean="0">
                <a:latin typeface="Arial Black" pitchFamily="34" charset="0"/>
              </a:rPr>
            </a:b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071546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ru-RU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Arial Black" pitchFamily="34" charset="0"/>
              </a:rPr>
              <a:t>Учебник В.М. Бояркин и И.В. Бояркин География Иркутской области.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Black" pitchFamily="34" charset="0"/>
              </a:rPr>
              <a:t> Ресурсы Интернет.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Black" pitchFamily="34" charset="0"/>
              </a:rPr>
              <a:t>Рабочая тетрадь География Иркутской области авторы: Н.Д. Савченко и А.С. Леонтьева.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Black" pitchFamily="34" charset="0"/>
              </a:rPr>
              <a:t>Атлас Иркутск и Иркутская область издание 2 ФГУП «</a:t>
            </a:r>
            <a:r>
              <a:rPr lang="ru-RU" dirty="0" err="1" smtClean="0">
                <a:latin typeface="Arial Black" pitchFamily="34" charset="0"/>
              </a:rPr>
              <a:t>ВостСиб</a:t>
            </a:r>
            <a:r>
              <a:rPr lang="ru-RU" dirty="0" smtClean="0">
                <a:latin typeface="Arial Black" pitchFamily="34" charset="0"/>
              </a:rPr>
              <a:t> АГП» 2010г.</a:t>
            </a:r>
          </a:p>
          <a:p>
            <a:pPr lvl="0"/>
            <a:r>
              <a:rPr lang="ru-RU" dirty="0" smtClean="0">
                <a:latin typeface="Arial Black" pitchFamily="34" charset="0"/>
              </a:rPr>
              <a:t>6. Савченко Н.Д. Физическая и социально-экономическая география Иркутской области. Тесты и задания для тематического и итогового контроля знаний. – Иркутск: «ИД «</a:t>
            </a:r>
            <a:r>
              <a:rPr lang="ru-RU" dirty="0" err="1" smtClean="0">
                <a:latin typeface="Arial Black" pitchFamily="34" charset="0"/>
              </a:rPr>
              <a:t>Сарма</a:t>
            </a:r>
            <a:r>
              <a:rPr lang="ru-RU" dirty="0" smtClean="0">
                <a:latin typeface="Arial Black" pitchFamily="34" charset="0"/>
              </a:rPr>
              <a:t>», 2011.</a:t>
            </a:r>
          </a:p>
          <a:p>
            <a:r>
              <a:rPr lang="ru-RU" dirty="0" smtClean="0">
                <a:latin typeface="Arial Black" pitchFamily="34" charset="0"/>
              </a:rPr>
              <a:t>7. Электронное приложение к учебнику В.П. Дронова, Л.Е. Савельевой «География. Россия: природа, население, хозяйство».  Издательство «Просвещение» 2010</a:t>
            </a:r>
            <a:endParaRPr lang="ru-RU" sz="1050" b="1" dirty="0" smtClean="0">
              <a:latin typeface="Arial Black" pitchFamily="34" charset="0"/>
            </a:endParaRPr>
          </a:p>
          <a:p>
            <a:pPr lvl="0"/>
            <a:endParaRPr lang="ru-RU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 </a:t>
            </a:r>
            <a:endParaRPr lang="ru-RU" dirty="0" smtClean="0">
              <a:latin typeface="Arial Black" pitchFamily="34" charset="0"/>
            </a:endParaRPr>
          </a:p>
          <a:p>
            <a:pPr marL="342900" indent="-342900"/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лимат\тип.jpg"/>
          <p:cNvPicPr>
            <a:picLocks noChangeAspect="1" noChangeArrowheads="1"/>
          </p:cNvPicPr>
          <p:nvPr/>
        </p:nvPicPr>
        <p:blipFill>
          <a:blip r:embed="rId3" cstate="print"/>
          <a:srcRect r="952" b="3774"/>
          <a:stretch>
            <a:fillRect/>
          </a:stretch>
        </p:blipFill>
        <p:spPr bwMode="auto">
          <a:xfrm>
            <a:off x="428596" y="1643050"/>
            <a:ext cx="8207627" cy="4315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5" name="Скругленный прямоугольник 34">
            <a:hlinkClick r:id="rId4" action="ppaction://hlinksldjump"/>
          </p:cNvPr>
          <p:cNvSpPr/>
          <p:nvPr/>
        </p:nvSpPr>
        <p:spPr>
          <a:xfrm>
            <a:off x="3428992" y="3286124"/>
            <a:ext cx="2500330" cy="504056"/>
          </a:xfrm>
          <a:prstGeom prst="roundRect">
            <a:avLst/>
          </a:prstGeom>
          <a:solidFill>
            <a:srgbClr val="DEA3A2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>
              <a:lnSpc>
                <a:spcPts val="1600"/>
              </a:lnSpc>
            </a:pPr>
            <a:r>
              <a:rPr lang="ru-RU" sz="2000" dirty="0" smtClean="0">
                <a:latin typeface="Arial Black" pitchFamily="34" charset="0"/>
              </a:rPr>
              <a:t>Арктический пояс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6" name="Скругленный прямоугольник 35">
            <a:hlinkClick r:id="rId5" action="ppaction://hlinksldjump"/>
          </p:cNvPr>
          <p:cNvSpPr/>
          <p:nvPr/>
        </p:nvSpPr>
        <p:spPr>
          <a:xfrm>
            <a:off x="3214678" y="3929066"/>
            <a:ext cx="2928958" cy="504056"/>
          </a:xfrm>
          <a:prstGeom prst="roundRect">
            <a:avLst/>
          </a:prstGeom>
          <a:solidFill>
            <a:srgbClr val="BAE0CB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>
              <a:lnSpc>
                <a:spcPts val="1600"/>
              </a:lnSpc>
            </a:pPr>
            <a:r>
              <a:rPr lang="ru-RU" sz="2000" dirty="0" smtClean="0">
                <a:latin typeface="Arial Black" pitchFamily="34" charset="0"/>
              </a:rPr>
              <a:t>Субарктический пояс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4480" y="4500570"/>
            <a:ext cx="5214974" cy="928694"/>
          </a:xfrm>
          <a:prstGeom prst="roundRect">
            <a:avLst/>
          </a:prstGeom>
          <a:solidFill>
            <a:srgbClr val="97E597"/>
          </a:solidFill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08000" rtlCol="0" anchor="ctr"/>
          <a:lstStyle/>
          <a:p>
            <a:pPr algn="ctr">
              <a:lnSpc>
                <a:spcPts val="1600"/>
              </a:lnSpc>
            </a:pPr>
            <a:r>
              <a:rPr lang="ru-RU" sz="2800" dirty="0" smtClean="0">
                <a:latin typeface="Arial Black" pitchFamily="34" charset="0"/>
              </a:rPr>
              <a:t>Умеренный пояс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9512" y="188640"/>
            <a:ext cx="8784976" cy="40011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  </a:t>
            </a:r>
            <a:endParaRPr lang="ru-RU" dirty="0" smtClean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83768" y="5661248"/>
            <a:ext cx="4104456" cy="3427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ts val="1900"/>
              </a:lnSpc>
            </a:pPr>
            <a:endParaRPr lang="ru-RU" sz="2000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Назовите климатические пояса России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6912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sym typeface="Wingdings"/>
              </a:rPr>
              <a:t>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лимат\тип.jpg"/>
          <p:cNvPicPr>
            <a:picLocks noChangeAspect="1" noChangeArrowheads="1"/>
          </p:cNvPicPr>
          <p:nvPr/>
        </p:nvPicPr>
        <p:blipFill>
          <a:blip r:embed="rId2" cstate="print"/>
          <a:srcRect r="952" b="3774"/>
          <a:stretch>
            <a:fillRect/>
          </a:stretch>
        </p:blipFill>
        <p:spPr bwMode="auto">
          <a:xfrm>
            <a:off x="714348" y="857232"/>
            <a:ext cx="7989191" cy="39290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214546" y="6858000"/>
            <a:ext cx="4572000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900"/>
              </a:lnSpc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lnSpc>
                <a:spcPts val="1900"/>
              </a:lnSpc>
              <a:buFont typeface="+mj-lt"/>
              <a:buAutoNum type="arabicPeriod"/>
            </a:pPr>
            <a:endParaRPr lang="ru-RU" dirty="0"/>
          </a:p>
          <a:p>
            <a:pPr marL="342900" indent="-342900">
              <a:lnSpc>
                <a:spcPts val="1900"/>
              </a:lnSpc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lnSpc>
                <a:spcPts val="1900"/>
              </a:lnSpc>
              <a:buFont typeface="+mj-lt"/>
              <a:buAutoNum type="arabicPeriod"/>
            </a:pPr>
            <a:endParaRPr lang="ru-RU" dirty="0"/>
          </a:p>
          <a:p>
            <a:pPr marL="342900" indent="-342900">
              <a:lnSpc>
                <a:spcPts val="1900"/>
              </a:lnSpc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lnSpc>
                <a:spcPts val="1900"/>
              </a:lnSpc>
              <a:buFont typeface="+mj-lt"/>
              <a:buAutoNum type="arabicPeriod"/>
            </a:pPr>
            <a:endParaRPr lang="ru-RU" dirty="0"/>
          </a:p>
          <a:p>
            <a:pPr marL="342900" indent="-342900">
              <a:lnSpc>
                <a:spcPts val="1900"/>
              </a:lnSpc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lnSpc>
                <a:spcPts val="1900"/>
              </a:lnSpc>
              <a:buFont typeface="+mj-lt"/>
              <a:buAutoNum type="arabicPeriod"/>
            </a:pPr>
            <a:endParaRPr lang="ru-RU" dirty="0"/>
          </a:p>
          <a:p>
            <a:pPr marL="342900" indent="-342900">
              <a:lnSpc>
                <a:spcPts val="1900"/>
              </a:lnSpc>
              <a:buFont typeface="+mj-lt"/>
              <a:buAutoNum type="arabicPeriod"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43108" y="314324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1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5000636"/>
            <a:ext cx="4764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Arial Black" pitchFamily="34" charset="0"/>
              </a:rPr>
              <a:t>Умеренно-континентальный тип</a:t>
            </a:r>
          </a:p>
          <a:p>
            <a:pPr marL="342900" indent="-342900">
              <a:buAutoNum type="arabicPeriod" startAt="2"/>
            </a:pPr>
            <a:r>
              <a:rPr lang="ru-RU" dirty="0" smtClean="0">
                <a:latin typeface="Arial Black" pitchFamily="34" charset="0"/>
              </a:rPr>
              <a:t>Континентальный тип</a:t>
            </a:r>
          </a:p>
          <a:p>
            <a:pPr marL="342900" indent="-342900">
              <a:buFontTx/>
              <a:buAutoNum type="arabicPeriod" startAt="2"/>
            </a:pPr>
            <a:r>
              <a:rPr lang="ru-RU" dirty="0" smtClean="0">
                <a:latin typeface="Arial Black" pitchFamily="34" charset="0"/>
              </a:rPr>
              <a:t>Резко континентальный тип</a:t>
            </a:r>
          </a:p>
          <a:p>
            <a:pPr marL="342900" indent="-342900"/>
            <a:r>
              <a:rPr lang="ru-RU" dirty="0" smtClean="0">
                <a:latin typeface="Arial Black" pitchFamily="34" charset="0"/>
              </a:rPr>
              <a:t>4. Муссонный тип</a:t>
            </a:r>
          </a:p>
          <a:p>
            <a:pPr marL="342900" indent="-342900"/>
            <a:endParaRPr lang="ru-RU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350043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2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3429000"/>
            <a:ext cx="481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3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92" y="34290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4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2844" y="285728"/>
            <a:ext cx="85725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Назовите типы климатов умеренного пояса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571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sym typeface="Wingdings"/>
              </a:rPr>
              <a:t>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8"/>
          <p:cNvSpPr txBox="1">
            <a:spLocks/>
          </p:cNvSpPr>
          <p:nvPr/>
        </p:nvSpPr>
        <p:spPr>
          <a:xfrm>
            <a:off x="785786" y="214290"/>
            <a:ext cx="7488832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atin typeface="+mj-lt"/>
                <a:ea typeface="+mj-ea"/>
                <a:cs typeface="+mj-cs"/>
              </a:rPr>
              <a:t>Резко континентальный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тип климата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187624" y="5993904"/>
          <a:ext cx="698477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1" name="Picture 7" descr="D:\Климат\тем ян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1520" y="3573016"/>
            <a:ext cx="2952328" cy="2520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 descr="D:\Климат\Типы климатов\Рисунок 2.jpg"/>
          <p:cNvPicPr>
            <a:picLocks noChangeAspect="1" noChangeArrowheads="1"/>
          </p:cNvPicPr>
          <p:nvPr/>
        </p:nvPicPr>
        <p:blipFill>
          <a:blip r:embed="rId9" cstate="email">
            <a:duotone>
              <a:schemeClr val="accent5">
                <a:shade val="45000"/>
                <a:satMod val="135000"/>
              </a:schemeClr>
              <a:prstClr val="white"/>
            </a:duotone>
            <a:lum contrast="-9000"/>
          </a:blip>
          <a:srcRect/>
          <a:stretch>
            <a:fillRect/>
          </a:stretch>
        </p:blipFill>
        <p:spPr bwMode="auto">
          <a:xfrm>
            <a:off x="251520" y="764704"/>
            <a:ext cx="2952328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683568" y="2204864"/>
            <a:ext cx="158417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2000" dirty="0" smtClean="0"/>
              <a:t>Восточная Сибирь</a:t>
            </a:r>
            <a:endParaRPr lang="ru-RU" sz="2000" dirty="0"/>
          </a:p>
        </p:txBody>
      </p:sp>
      <p:pic>
        <p:nvPicPr>
          <p:cNvPr id="1034" name="Picture 10" descr="D:\Климат\т лето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75856" y="3501008"/>
            <a:ext cx="3024336" cy="2592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5" name="Picture 11" descr="D:\Климат\темп зн лето.jpg"/>
          <p:cNvPicPr>
            <a:picLocks noChangeAspect="1" noChangeArrowheads="1"/>
          </p:cNvPicPr>
          <p:nvPr/>
        </p:nvPicPr>
        <p:blipFill>
          <a:blip r:embed="rId11" cstate="email">
            <a:lum contrast="10000"/>
          </a:blip>
          <a:srcRect/>
          <a:stretch>
            <a:fillRect/>
          </a:stretch>
        </p:blipFill>
        <p:spPr bwMode="auto">
          <a:xfrm>
            <a:off x="3347864" y="3501008"/>
            <a:ext cx="1872208" cy="345462"/>
          </a:xfrm>
          <a:prstGeom prst="rect">
            <a:avLst/>
          </a:prstGeom>
          <a:noFill/>
        </p:spPr>
      </p:pic>
      <p:pic>
        <p:nvPicPr>
          <p:cNvPr id="1036" name="Picture 12" descr="D:\Климат\карта о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275856" y="764704"/>
            <a:ext cx="3024336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7" name="Picture 13" descr="D:\Климат\зн о.jpg"/>
          <p:cNvPicPr>
            <a:picLocks noChangeAspect="1" noChangeArrowheads="1"/>
          </p:cNvPicPr>
          <p:nvPr/>
        </p:nvPicPr>
        <p:blipFill>
          <a:blip r:embed="rId13" cstate="email">
            <a:lum contrast="10000"/>
          </a:blip>
          <a:srcRect/>
          <a:stretch>
            <a:fillRect/>
          </a:stretch>
        </p:blipFill>
        <p:spPr bwMode="auto">
          <a:xfrm>
            <a:off x="3563888" y="764704"/>
            <a:ext cx="2448272" cy="497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Группа 22"/>
          <p:cNvGrpSpPr/>
          <p:nvPr/>
        </p:nvGrpSpPr>
        <p:grpSpPr>
          <a:xfrm rot="20924012">
            <a:off x="1803695" y="759791"/>
            <a:ext cx="1299133" cy="1041421"/>
            <a:chOff x="2525319" y="2321589"/>
            <a:chExt cx="1117279" cy="1116024"/>
          </a:xfrm>
        </p:grpSpPr>
        <p:pic>
          <p:nvPicPr>
            <p:cNvPr id="24" name="Picture 4" descr="D:\Климат\с1.png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 rot="21465309" flipH="1">
              <a:off x="2525319" y="2321589"/>
              <a:ext cx="1117279" cy="111602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5" name="TextBox 24"/>
            <p:cNvSpPr txBox="1"/>
            <p:nvPr/>
          </p:nvSpPr>
          <p:spPr>
            <a:xfrm rot="17168661">
              <a:off x="2511122" y="2613310"/>
              <a:ext cx="887541" cy="392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кАВ</a:t>
              </a:r>
              <a:endParaRPr lang="ru-RU" sz="2000" dirty="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1187624" y="6237312"/>
            <a:ext cx="1512168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6"/>
          <p:cNvGrpSpPr/>
          <p:nvPr/>
        </p:nvGrpSpPr>
        <p:grpSpPr>
          <a:xfrm rot="21223883">
            <a:off x="404882" y="1270809"/>
            <a:ext cx="1083944" cy="933509"/>
            <a:chOff x="88787" y="1058181"/>
            <a:chExt cx="1287372" cy="1135663"/>
          </a:xfrm>
        </p:grpSpPr>
        <p:pic>
          <p:nvPicPr>
            <p:cNvPr id="20" name="Picture 5" descr="D:\Климат\с.png"/>
            <p:cNvPicPr>
              <a:picLocks noChangeAspect="1" noChangeArrowheads="1"/>
            </p:cNvPicPr>
            <p:nvPr/>
          </p:nvPicPr>
          <p:blipFill>
            <a:blip r:embed="rId15" cstate="email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10000" contrast="18000"/>
            </a:blip>
            <a:srcRect/>
            <a:stretch>
              <a:fillRect/>
            </a:stretch>
          </p:blipFill>
          <p:spPr bwMode="auto">
            <a:xfrm rot="17910833" flipH="1">
              <a:off x="164641" y="982327"/>
              <a:ext cx="1135663" cy="12873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1" name="TextBox 20"/>
            <p:cNvSpPr txBox="1"/>
            <p:nvPr/>
          </p:nvSpPr>
          <p:spPr>
            <a:xfrm rot="1735657">
              <a:off x="483401" y="1401788"/>
              <a:ext cx="6944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кУВ</a:t>
              </a:r>
              <a:endParaRPr lang="ru-RU" sz="2000" dirty="0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611560" y="4365104"/>
            <a:ext cx="64807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-28°</a:t>
            </a:r>
            <a:endParaRPr lang="ru-RU" sz="2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475656" y="4365104"/>
            <a:ext cx="64807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-36°</a:t>
            </a:r>
            <a:endParaRPr lang="ru-RU" sz="2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339752" y="4149080"/>
            <a:ext cx="64807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-40°</a:t>
            </a:r>
            <a:endParaRPr lang="ru-RU" sz="2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059832" y="6237312"/>
            <a:ext cx="1368152" cy="4320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779912" y="3933056"/>
            <a:ext cx="720080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+12°</a:t>
            </a:r>
            <a:endParaRPr lang="ru-RU" sz="2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995936" y="4437112"/>
            <a:ext cx="720080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+20°</a:t>
            </a:r>
            <a:endParaRPr lang="ru-RU" sz="2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067944" y="4941168"/>
            <a:ext cx="720080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+24°</a:t>
            </a:r>
            <a:endParaRPr lang="ru-RU" sz="2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788024" y="6237312"/>
            <a:ext cx="1584176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588224" y="6237312"/>
            <a:ext cx="1512168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779912" y="1844824"/>
            <a:ext cx="64807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600-</a:t>
            </a:r>
          </a:p>
          <a:p>
            <a:r>
              <a:rPr lang="ru-RU" sz="2000" dirty="0" smtClean="0"/>
              <a:t>800</a:t>
            </a:r>
            <a:endParaRPr lang="ru-RU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4499992" y="1844824"/>
            <a:ext cx="72008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400-</a:t>
            </a:r>
          </a:p>
          <a:p>
            <a:r>
              <a:rPr lang="ru-RU" sz="2000" dirty="0" smtClean="0"/>
              <a:t>600</a:t>
            </a:r>
            <a:endParaRPr lang="ru-RU" sz="2000" dirty="0"/>
          </a:p>
        </p:txBody>
      </p:sp>
      <p:pic>
        <p:nvPicPr>
          <p:cNvPr id="34818" name="Picture 2" descr="http://powerpoint.net.ru/uploads/posts/2010-04/1271167966_t-06-05-web.jp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372200" y="764704"/>
            <a:ext cx="2556792" cy="26791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4822" name="Picture 6" descr="D:\Климат\Типы климатов\ВС зима.jpg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6372200" y="3501008"/>
            <a:ext cx="2590999" cy="25922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9" name="Прямоугольник 28"/>
          <p:cNvSpPr/>
          <p:nvPr/>
        </p:nvSpPr>
        <p:spPr>
          <a:xfrm>
            <a:off x="6372200" y="2060848"/>
            <a:ext cx="2592288" cy="32983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000" dirty="0" smtClean="0"/>
              <a:t>Этот климат отличается постоянным господством кУВ. Зимой возникает устойчивый антициклон. Он препятствует проникновению других ВМ.</a:t>
            </a:r>
            <a:endParaRPr lang="ru-RU" sz="2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764704"/>
            <a:ext cx="2592288" cy="26571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000" dirty="0" smtClean="0"/>
              <a:t>Устойчивая малооблачная, холодная и безветренная погода. Зима длится более полугода. Здесь находится полюс холода Оймякон.</a:t>
            </a:r>
            <a:endParaRPr lang="ru-RU" sz="2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372200" y="3501008"/>
            <a:ext cx="2592288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000" dirty="0" smtClean="0"/>
              <a:t>Лето непродолжительное, но теплое. Обычно малооблачная погода с прохладными ночами. В июле и августе начинаются дожди.</a:t>
            </a:r>
            <a:endParaRPr lang="ru-RU" sz="2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372200" y="764703"/>
            <a:ext cx="2592288" cy="266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000" dirty="0" smtClean="0"/>
              <a:t>Годовое количество осадков уменьшается с запада на восток.  Зима малоснежная, что способствует образованию многолетней мерзлоты.</a:t>
            </a:r>
            <a:endParaRPr lang="ru-RU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5292080" y="1844824"/>
            <a:ext cx="72008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200-</a:t>
            </a:r>
          </a:p>
          <a:p>
            <a:r>
              <a:rPr lang="ru-RU" sz="2000" dirty="0" smtClean="0"/>
              <a:t>400</a:t>
            </a:r>
            <a:endParaRPr lang="ru-RU" sz="2000" dirty="0"/>
          </a:p>
        </p:txBody>
      </p:sp>
      <p:pic>
        <p:nvPicPr>
          <p:cNvPr id="1033" name="Picture 9" descr="D:\Климат\ус з зима 1.jpg"/>
          <p:cNvPicPr>
            <a:picLocks noChangeAspect="1" noChangeArrowheads="1"/>
          </p:cNvPicPr>
          <p:nvPr/>
        </p:nvPicPr>
        <p:blipFill>
          <a:blip r:embed="rId18" cstate="print"/>
          <a:srcRect t="27273" r="32842"/>
          <a:stretch>
            <a:fillRect/>
          </a:stretch>
        </p:blipFill>
        <p:spPr bwMode="auto">
          <a:xfrm>
            <a:off x="251520" y="3573016"/>
            <a:ext cx="2952328" cy="4320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7" name="Прямоугольник 46"/>
          <p:cNvSpPr/>
          <p:nvPr/>
        </p:nvSpPr>
        <p:spPr>
          <a:xfrm>
            <a:off x="4416348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sym typeface="Wingdings"/>
              </a:rPr>
              <a:t>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0" y="0"/>
            <a:ext cx="928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ym typeface="Wingdings"/>
              </a:rPr>
              <a:t></a:t>
            </a:r>
            <a:endParaRPr lang="ru-RU" sz="7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6" grpId="0" animBg="1"/>
      <p:bldP spid="37" grpId="0" animBg="1"/>
      <p:bldP spid="38" grpId="0" animBg="1"/>
      <p:bldP spid="42" grpId="0" animBg="1"/>
      <p:bldP spid="43" grpId="0" animBg="1"/>
      <p:bldP spid="29" grpId="0" animBg="1"/>
      <p:bldP spid="29" grpId="1" animBg="1"/>
      <p:bldP spid="30" grpId="0" animBg="1"/>
      <p:bldP spid="30" grpId="1" animBg="1"/>
      <p:bldP spid="39" grpId="0" animBg="1"/>
      <p:bldP spid="39" grpId="1" animBg="1"/>
      <p:bldP spid="45" grpId="0" animBg="1"/>
      <p:bldP spid="45" grpId="1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85950" y="274638"/>
            <a:ext cx="725805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Arial Black" pitchFamily="34" charset="0"/>
              </a:rPr>
              <a:t>Климат Иркутской области</a:t>
            </a:r>
            <a:endParaRPr lang="ru-RU" u="sng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71678"/>
            <a:ext cx="8286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Под влиянием каких факторов формируется климат Иркутской области? </a:t>
            </a:r>
          </a:p>
          <a:p>
            <a:pPr algn="ctr"/>
            <a:endParaRPr lang="ru-RU" sz="2800" dirty="0" smtClean="0">
              <a:latin typeface="Arial Black" pitchFamily="34" charset="0"/>
            </a:endParaRPr>
          </a:p>
          <a:p>
            <a:pPr algn="ctr"/>
            <a:endParaRPr lang="ru-RU" sz="2800" dirty="0" smtClean="0">
              <a:latin typeface="Arial Black" pitchFamily="34" charset="0"/>
            </a:endParaRPr>
          </a:p>
          <a:p>
            <a:pPr algn="ctr"/>
            <a:endParaRPr lang="ru-RU" sz="2800" dirty="0" smtClean="0">
              <a:latin typeface="Arial Black" pitchFamily="34" charset="0"/>
            </a:endParaRPr>
          </a:p>
          <a:p>
            <a:pPr algn="ctr"/>
            <a:endParaRPr lang="ru-RU" sz="2800" dirty="0" smtClean="0">
              <a:latin typeface="Arial Black" pitchFamily="34" charset="0"/>
            </a:endParaRPr>
          </a:p>
          <a:p>
            <a:pPr algn="ctr"/>
            <a:endParaRPr lang="ru-RU" sz="2800" dirty="0">
              <a:latin typeface="Arial Black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596958">
            <a:off x="447301" y="4136414"/>
            <a:ext cx="1143008" cy="226720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571736" y="3857628"/>
            <a:ext cx="1143008" cy="262148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786314" y="3929066"/>
            <a:ext cx="1143008" cy="255004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20422541">
            <a:off x="7150056" y="3909527"/>
            <a:ext cx="1143008" cy="23622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http://mongolpred.irkobl.ru/sites/mongolpred/mongolia/culture/articles_cult/map_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1571636" cy="1518714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3143240" y="157161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  <a:sym typeface="Wingdings"/>
              </a:rPr>
              <a:t></a:t>
            </a:r>
          </a:p>
          <a:p>
            <a:pPr algn="ctr"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sym typeface="Wingdings"/>
              </a:rPr>
              <a:t>стр.41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500174"/>
            <a:ext cx="5541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1. Солнечная радиация  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143116"/>
            <a:ext cx="7427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2. Циркуляция воздушных масс 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r>
              <a:rPr lang="ru-RU" sz="2800" dirty="0" smtClean="0">
                <a:latin typeface="Arial Black" pitchFamily="34" charset="0"/>
              </a:rPr>
              <a:t>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000372"/>
            <a:ext cx="7160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3. Подстилающая поверхность   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3714752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4. Географическое положение 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000636"/>
            <a:ext cx="73003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Резко континентальный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 климат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Климатообразующие факторы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85728"/>
            <a:ext cx="571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sym typeface="Wingdings"/>
              </a:rPr>
              <a:t>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Влияние воздушных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масс на климат 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0800000">
            <a:off x="3714744" y="4714884"/>
            <a:ext cx="1143008" cy="18356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5400000">
            <a:off x="5989898" y="2868358"/>
            <a:ext cx="1143008" cy="18356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1587692" y="2912728"/>
            <a:ext cx="1143008" cy="18356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500430" y="1428736"/>
            <a:ext cx="1143008" cy="183566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mongolpred.irkobl.ru/sites/mongolpred/mongolia/culture/articles_cult/map_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429000"/>
            <a:ext cx="1087236" cy="1050625"/>
          </a:xfrm>
          <a:prstGeom prst="rect">
            <a:avLst/>
          </a:prstGeom>
          <a:noFill/>
        </p:spPr>
      </p:pic>
      <p:sp>
        <p:nvSpPr>
          <p:cNvPr id="12" name="Пятиугольник 11">
            <a:hlinkClick r:id="rId3" action="ppaction://hlinksldjump"/>
          </p:cNvPr>
          <p:cNvSpPr/>
          <p:nvPr/>
        </p:nvSpPr>
        <p:spPr>
          <a:xfrm rot="10800000">
            <a:off x="8316416" y="6237312"/>
            <a:ext cx="500062" cy="428625"/>
          </a:xfrm>
          <a:prstGeom prst="homePlate">
            <a:avLst>
              <a:gd name="adj" fmla="val 116673"/>
            </a:avLst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357166"/>
            <a:ext cx="1571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  <a:sym typeface="Wingdings"/>
              </a:rPr>
              <a:t></a:t>
            </a:r>
          </a:p>
          <a:p>
            <a:pPr algn="ctr"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  <a:sym typeface="Wingdings"/>
              </a:rPr>
              <a:t>стр.43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Атмосферное давление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2643182"/>
            <a:ext cx="58592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770 мм. </a:t>
            </a:r>
            <a:r>
              <a:rPr lang="ru-RU" sz="6000" dirty="0" err="1" smtClean="0">
                <a:solidFill>
                  <a:srgbClr val="FF0000"/>
                </a:solidFill>
                <a:latin typeface="Arial Black" pitchFamily="34" charset="0"/>
              </a:rPr>
              <a:t>рт.ст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3857628"/>
            <a:ext cx="3643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u="sng" dirty="0" smtClean="0">
                <a:latin typeface="Arial Black" pitchFamily="34" charset="0"/>
              </a:rPr>
              <a:t>Высокое!!!</a:t>
            </a:r>
            <a:endParaRPr lang="ru-RU" sz="3600" u="sng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5429264"/>
            <a:ext cx="8501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Тайшет- 710 мм. </a:t>
            </a:r>
            <a:r>
              <a:rPr lang="ru-RU" sz="4800" dirty="0" err="1" smtClean="0">
                <a:solidFill>
                  <a:srgbClr val="FF0000"/>
                </a:solidFill>
                <a:latin typeface="Arial Black" pitchFamily="34" charset="0"/>
              </a:rPr>
              <a:t>рт.ст</a:t>
            </a:r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.?</a:t>
            </a:r>
            <a:endParaRPr lang="ru-RU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930</Words>
  <Application>Microsoft Office PowerPoint</Application>
  <PresentationFormat>Экран (4:3)</PresentationFormat>
  <Paragraphs>252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Назовите климатические пояса России</vt:lpstr>
      <vt:lpstr>Назовите типы климатов умеренного пояса</vt:lpstr>
      <vt:lpstr>Слайд 5</vt:lpstr>
      <vt:lpstr>Климат Иркутской области</vt:lpstr>
      <vt:lpstr>Климатообразующие факторы</vt:lpstr>
      <vt:lpstr>Влияние воздушных  масс на климат  </vt:lpstr>
      <vt:lpstr>Атмосферное давление</vt:lpstr>
      <vt:lpstr>Господствующие  ветры </vt:lpstr>
      <vt:lpstr>Господствующие  ветры </vt:lpstr>
      <vt:lpstr>Температура воздуха </vt:lpstr>
      <vt:lpstr>Слайд 13</vt:lpstr>
      <vt:lpstr>Слайд 14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Поставь  себе оценку за тест:</vt:lpstr>
      <vt:lpstr>Домашнее задание</vt:lpstr>
      <vt:lpstr>Использованная  литература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привет</cp:lastModifiedBy>
  <cp:revision>107</cp:revision>
  <dcterms:created xsi:type="dcterms:W3CDTF">2014-02-23T11:32:26Z</dcterms:created>
  <dcterms:modified xsi:type="dcterms:W3CDTF">2014-07-27T01:11:41Z</dcterms:modified>
</cp:coreProperties>
</file>