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17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8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85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7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08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22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03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88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12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94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73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19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лотность вещества - урок физики в 8 классе и презентация powerpoi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628800"/>
            <a:ext cx="8712969" cy="46085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260649"/>
            <a:ext cx="7175351" cy="1728192"/>
          </a:xfrm>
          <a:solidFill>
            <a:srgbClr val="0066FF"/>
          </a:solidFill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задач по теме «Плотность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b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физики в </a:t>
            </a:r>
            <a:r>
              <a:rPr lang="ru-RU" sz="24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классе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99592" y="6309320"/>
            <a:ext cx="6141066" cy="36004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rgbClr val="C00000"/>
                </a:solidFill>
                <a:latin typeface="Bookman Old Style" pitchFamily="18" charset="0"/>
              </a:rPr>
              <a:t>у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читель: Шаталова Светлана Николаевна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814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31" y="2204864"/>
            <a:ext cx="2762169" cy="3960440"/>
          </a:xfrm>
          <a:prstGeom prst="rect">
            <a:avLst/>
          </a:prstGeom>
          <a:scene3d>
            <a:camera prst="isometricOffAxis1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602632" cy="116205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Bookman Old Style" pitchFamily="18" charset="0"/>
              </a:rPr>
              <a:t>Расчётная задача</a:t>
            </a:r>
            <a:endParaRPr lang="ru-RU" sz="32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0" y="1052737"/>
            <a:ext cx="6048672" cy="403244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 smtClean="0">
                <a:latin typeface="Bookman Old Style" pitchFamily="18" charset="0"/>
              </a:rPr>
              <a:t>Прямоугольная </a:t>
            </a:r>
            <a:r>
              <a:rPr lang="ru-RU" sz="3600" b="1" i="1" dirty="0">
                <a:latin typeface="Bookman Old Style" pitchFamily="18" charset="0"/>
              </a:rPr>
              <a:t>металлическая </a:t>
            </a:r>
            <a:r>
              <a:rPr lang="ru-RU" sz="3600" b="1" i="1" dirty="0" smtClean="0">
                <a:latin typeface="Bookman Old Style" pitchFamily="18" charset="0"/>
              </a:rPr>
              <a:t>пластина размерами  </a:t>
            </a:r>
            <a:r>
              <a:rPr lang="ru-RU" sz="3600" b="1" i="1" dirty="0">
                <a:latin typeface="Bookman Old Style" pitchFamily="18" charset="0"/>
              </a:rPr>
              <a:t>5 х 3 х 0,5 см имеет массу 85 кг. Из какого металла </a:t>
            </a:r>
            <a:r>
              <a:rPr lang="ru-RU" sz="3600" b="1" i="1" dirty="0" smtClean="0">
                <a:latin typeface="Bookman Old Style" pitchFamily="18" charset="0"/>
              </a:rPr>
              <a:t>изготовлена пластина?  </a:t>
            </a:r>
            <a:endParaRPr lang="ru-RU" sz="3600" b="1" i="1" dirty="0">
              <a:latin typeface="Bookman Old Style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1412776"/>
            <a:ext cx="2592288" cy="4608512"/>
          </a:xfrm>
          <a:scene3d>
            <a:camera prst="isometricLeftDown"/>
            <a:lightRig rig="threePt" dir="t"/>
          </a:scene3d>
        </p:spPr>
        <p:txBody>
          <a:bodyPr>
            <a:normAutofit/>
          </a:bodyPr>
          <a:lstStyle/>
          <a:p>
            <a:r>
              <a:rPr lang="ru-RU" sz="2800" i="1" dirty="0" smtClean="0">
                <a:latin typeface="Bookman Old Style" pitchFamily="18" charset="0"/>
              </a:rPr>
              <a:t>               </a:t>
            </a:r>
          </a:p>
          <a:p>
            <a:r>
              <a:rPr lang="ru-RU" sz="2800" i="1" dirty="0">
                <a:latin typeface="Bookman Old Style" pitchFamily="18" charset="0"/>
              </a:rPr>
              <a:t> </a:t>
            </a:r>
            <a:r>
              <a:rPr lang="ru-RU" sz="2800" i="1" dirty="0" smtClean="0">
                <a:latin typeface="Bookman Old Style" pitchFamily="18" charset="0"/>
              </a:rPr>
              <a:t>                </a:t>
            </a:r>
          </a:p>
          <a:p>
            <a:r>
              <a:rPr lang="ru-RU" sz="2800" i="1" dirty="0">
                <a:latin typeface="Bookman Old Style" pitchFamily="18" charset="0"/>
              </a:rPr>
              <a:t> </a:t>
            </a:r>
            <a:r>
              <a:rPr lang="ru-RU" sz="2800" i="1" dirty="0" smtClean="0">
                <a:latin typeface="Bookman Old Style" pitchFamily="18" charset="0"/>
              </a:rPr>
              <a:t>               </a:t>
            </a:r>
            <a:r>
              <a:rPr lang="ru-RU" sz="2800" b="1" i="1" dirty="0" smtClean="0">
                <a:latin typeface="Bookman Old Style" pitchFamily="18" charset="0"/>
              </a:rPr>
              <a:t> </a:t>
            </a:r>
          </a:p>
          <a:p>
            <a:endParaRPr lang="ru-RU" sz="2800" b="1" i="1" dirty="0">
              <a:latin typeface="Bookman Old Style" pitchFamily="18" charset="0"/>
            </a:endParaRPr>
          </a:p>
          <a:p>
            <a:r>
              <a:rPr lang="ru-RU" sz="2800" b="1" i="1" dirty="0" smtClean="0">
                <a:latin typeface="Bookman Old Style" pitchFamily="18" charset="0"/>
              </a:rPr>
              <a:t>                        </a:t>
            </a:r>
          </a:p>
          <a:p>
            <a:r>
              <a:rPr lang="ru-RU" sz="2800" b="1" i="1" dirty="0">
                <a:latin typeface="Bookman Old Style" pitchFamily="18" charset="0"/>
              </a:rPr>
              <a:t> </a:t>
            </a:r>
            <a:r>
              <a:rPr lang="ru-RU" sz="2800" b="1" i="1" dirty="0" smtClean="0">
                <a:latin typeface="Bookman Old Style" pitchFamily="18" charset="0"/>
              </a:rPr>
              <a:t>                     </a:t>
            </a:r>
            <a:endParaRPr lang="ru-RU" sz="2800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687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>Ответим на вопросы</a:t>
            </a:r>
            <a:endParaRPr lang="ru-RU" sz="3600" b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 lvl="0" algn="just"/>
            <a:r>
              <a:rPr lang="ru-RU" i="1" dirty="0">
                <a:solidFill>
                  <a:schemeClr val="bg1"/>
                </a:solidFill>
                <a:latin typeface="Bookman Old Style" pitchFamily="18" charset="0"/>
              </a:rPr>
              <a:t>Плотность морской воды 1030 кг/м</a:t>
            </a:r>
            <a:r>
              <a:rPr lang="ru-RU" i="1" baseline="30000" dirty="0">
                <a:solidFill>
                  <a:schemeClr val="bg1"/>
                </a:solidFill>
                <a:latin typeface="Bookman Old Style" pitchFamily="18" charset="0"/>
              </a:rPr>
              <a:t>3</a:t>
            </a:r>
            <a:r>
              <a:rPr lang="ru-RU" i="1" dirty="0">
                <a:solidFill>
                  <a:schemeClr val="bg1"/>
                </a:solidFill>
                <a:latin typeface="Bookman Old Style" pitchFamily="18" charset="0"/>
              </a:rPr>
              <a:t>. Что означает это число?</a:t>
            </a:r>
            <a:endParaRPr lang="ru-RU" dirty="0">
              <a:solidFill>
                <a:schemeClr val="bg1"/>
              </a:solidFill>
              <a:latin typeface="Bookman Old Style" pitchFamily="18" charset="0"/>
            </a:endParaRPr>
          </a:p>
          <a:p>
            <a:pPr lvl="0" algn="just"/>
            <a:r>
              <a:rPr lang="ru-RU" i="1" dirty="0">
                <a:solidFill>
                  <a:schemeClr val="bg1"/>
                </a:solidFill>
                <a:latin typeface="Bookman Old Style" pitchFamily="18" charset="0"/>
              </a:rPr>
              <a:t>Чему равна масса 1 см</a:t>
            </a:r>
            <a:r>
              <a:rPr lang="ru-RU" i="1" baseline="30000" dirty="0">
                <a:solidFill>
                  <a:schemeClr val="bg1"/>
                </a:solidFill>
                <a:latin typeface="Bookman Old Style" pitchFamily="18" charset="0"/>
              </a:rPr>
              <a:t>3</a:t>
            </a:r>
            <a:r>
              <a:rPr lang="ru-RU" i="1" dirty="0">
                <a:solidFill>
                  <a:schemeClr val="bg1"/>
                </a:solidFill>
                <a:latin typeface="Bookman Old Style" pitchFamily="18" charset="0"/>
              </a:rPr>
              <a:t> льда?</a:t>
            </a:r>
            <a:endParaRPr lang="ru-RU" dirty="0">
              <a:solidFill>
                <a:schemeClr val="bg1"/>
              </a:solidFill>
              <a:latin typeface="Bookman Old Style" pitchFamily="18" charset="0"/>
            </a:endParaRPr>
          </a:p>
          <a:p>
            <a:pPr lvl="0" algn="just"/>
            <a:r>
              <a:rPr lang="ru-RU" i="1" dirty="0">
                <a:solidFill>
                  <a:schemeClr val="bg1"/>
                </a:solidFill>
                <a:latin typeface="Bookman Old Style" pitchFamily="18" charset="0"/>
              </a:rPr>
              <a:t>Каков объём 800 кг керосина?</a:t>
            </a:r>
            <a:endParaRPr lang="ru-RU" dirty="0">
              <a:solidFill>
                <a:schemeClr val="bg1"/>
              </a:solidFill>
              <a:latin typeface="Bookman Old Style" pitchFamily="18" charset="0"/>
            </a:endParaRPr>
          </a:p>
          <a:p>
            <a:pPr lvl="0" algn="just"/>
            <a:r>
              <a:rPr lang="ru-RU" i="1" dirty="0">
                <a:solidFill>
                  <a:schemeClr val="bg1"/>
                </a:solidFill>
                <a:latin typeface="Bookman Old Style" pitchFamily="18" charset="0"/>
              </a:rPr>
              <a:t>В чём причина разной плотности тел?</a:t>
            </a:r>
            <a:endParaRPr lang="ru-RU" dirty="0">
              <a:solidFill>
                <a:schemeClr val="bg1"/>
              </a:solidFill>
              <a:latin typeface="Bookman Old Style" pitchFamily="18" charset="0"/>
            </a:endParaRPr>
          </a:p>
          <a:p>
            <a:pPr lvl="0" algn="just"/>
            <a:r>
              <a:rPr lang="ru-RU" i="1" dirty="0">
                <a:solidFill>
                  <a:schemeClr val="bg1"/>
                </a:solidFill>
                <a:latin typeface="Bookman Old Style" pitchFamily="18" charset="0"/>
              </a:rPr>
              <a:t>Можно ли считать, что плотность зависит от массы тела и от его объёма? Ответ поясните.</a:t>
            </a:r>
            <a:endParaRPr lang="ru-RU" dirty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8465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Bookman Old Style" pitchFamily="18" charset="0"/>
              </a:rPr>
              <a:t>Подведём итоги урока</a:t>
            </a:r>
            <a:endParaRPr lang="ru-RU" sz="32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7" y="273050"/>
            <a:ext cx="5122913" cy="5853113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pPr lvl="0"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Какое  понятие мы сегодня повторяли и закрепили в своём сознании?</a:t>
            </a:r>
          </a:p>
          <a:p>
            <a:pPr lvl="0"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Какие типы задач решали?</a:t>
            </a:r>
          </a:p>
          <a:p>
            <a:pPr lvl="0"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Что можно узнать, если известна плотность вещества?</a:t>
            </a:r>
          </a:p>
          <a:p>
            <a:pPr lvl="0"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В какие формулы входит плотность?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84784"/>
            <a:ext cx="3106687" cy="464137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ФГТ для родителе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3168351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608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509120"/>
            <a:ext cx="8352928" cy="201622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Скульптор </a:t>
            </a:r>
            <a:r>
              <a:rPr lang="ru-RU" sz="27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изваял фигурки одинаковой формы и массы из мрамора, льда, сухого дуба, ещё две отлил из парафина и чугуна.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Расположите </a:t>
            </a:r>
            <a:r>
              <a:rPr lang="ru-RU" sz="27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фигурки по росту.</a:t>
            </a:r>
            <a:r>
              <a:rPr lang="ru-RU" sz="2400" dirty="0">
                <a:solidFill>
                  <a:srgbClr val="FFFF00"/>
                </a:solidFill>
              </a:rPr>
              <a:t/>
            </a:r>
            <a:br>
              <a:rPr lang="ru-RU" sz="2400" dirty="0">
                <a:solidFill>
                  <a:srgbClr val="FFFF00"/>
                </a:solidFill>
              </a:rPr>
            </a:b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7504" y="731520"/>
            <a:ext cx="8928992" cy="347472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/>
          <a:p>
            <a:pPr marL="137160" indent="0">
              <a:buNone/>
            </a:pPr>
            <a:r>
              <a:rPr lang="ru-RU" dirty="0" smtClean="0"/>
              <a:t>1                2             3                 4                             5    </a:t>
            </a:r>
            <a:endParaRPr lang="ru-RU" dirty="0"/>
          </a:p>
        </p:txBody>
      </p:sp>
      <p:pic>
        <p:nvPicPr>
          <p:cNvPr id="7" name="Рисунок 6" descr="LLADRO ангел любви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545953"/>
            <a:ext cx="1259631" cy="1421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LLADRO ангел любви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2276872"/>
            <a:ext cx="1440160" cy="1690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LLADRO ангел любви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2276873"/>
            <a:ext cx="1512167" cy="1690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LLADRO ангел любви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772816"/>
            <a:ext cx="2088232" cy="21943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LLADRO ангел любви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3" y="1196753"/>
            <a:ext cx="2679994" cy="2770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819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221088"/>
            <a:ext cx="8784975" cy="2448272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№2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Который из приведённых рисунков (1 или 2) позволит вам подсчитать : во сколько раз плотность воды больше плотности спирта? Решите задачу и проверьте себя используя таблицу плотностей.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Какой вывод можно сделать  из неиспользованного рисунка?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731520"/>
            <a:ext cx="8784975" cy="356157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>
            <a:normAutofit fontScale="40000" lnSpcReduction="20000"/>
          </a:bodyPr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</a:rPr>
              <a:t>                  </a:t>
            </a:r>
          </a:p>
          <a:p>
            <a:pPr marL="45720" indent="0">
              <a:buNone/>
            </a:pPr>
            <a:endParaRPr lang="ru-RU" dirty="0">
              <a:latin typeface="Times New Roman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</a:rPr>
              <a:t>                       </a:t>
            </a:r>
          </a:p>
          <a:p>
            <a:pPr marL="45720" indent="0">
              <a:buNone/>
            </a:pPr>
            <a:endParaRPr lang="ru-RU" dirty="0">
              <a:latin typeface="Times New Roman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</a:rPr>
              <a:t>                        </a:t>
            </a:r>
            <a:r>
              <a:rPr lang="ru-RU" b="1" dirty="0" smtClean="0">
                <a:latin typeface="Times New Roman" pitchFamily="18" charset="0"/>
              </a:rPr>
              <a:t>рис.1                                                            </a:t>
            </a:r>
          </a:p>
          <a:p>
            <a:pPr marL="45720" indent="0">
              <a:buNone/>
            </a:pP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                                                                                                                рис.2</a:t>
            </a:r>
          </a:p>
          <a:p>
            <a:pPr marL="45720" indent="0">
              <a:buNone/>
            </a:pPr>
            <a:r>
              <a:rPr lang="ru-RU" b="1" i="1" dirty="0">
                <a:latin typeface="Times New Roman" pitchFamily="18" charset="0"/>
              </a:rPr>
              <a:t> </a:t>
            </a:r>
            <a:endParaRPr lang="ru-RU" b="1" i="1" dirty="0" smtClean="0">
              <a:latin typeface="Times New Roman" pitchFamily="18" charset="0"/>
            </a:endParaRPr>
          </a:p>
          <a:p>
            <a:pPr marL="45720" indent="0">
              <a:buNone/>
            </a:pPr>
            <a:endParaRPr lang="ru-RU" b="1" i="1" dirty="0">
              <a:latin typeface="Times New Roman" pitchFamily="18" charset="0"/>
            </a:endParaRPr>
          </a:p>
          <a:p>
            <a:pPr marL="45720" indent="0">
              <a:buNone/>
            </a:pPr>
            <a:r>
              <a:rPr lang="ru-RU" b="1" i="1" dirty="0" smtClean="0">
                <a:latin typeface="Times New Roman" pitchFamily="18" charset="0"/>
              </a:rPr>
              <a:t> </a:t>
            </a:r>
          </a:p>
          <a:p>
            <a:pPr marL="45720" indent="0">
              <a:buNone/>
            </a:pPr>
            <a:endParaRPr lang="ru-RU" b="1" i="1" dirty="0">
              <a:latin typeface="Times New Roman" pitchFamily="18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79513" y="3319463"/>
            <a:ext cx="3600399" cy="21907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2852936"/>
            <a:ext cx="648072" cy="466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67544" y="2852936"/>
            <a:ext cx="648073" cy="46652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555777" y="2700113"/>
            <a:ext cx="1224136" cy="152823"/>
          </a:xfrm>
          <a:prstGeom prst="flowChartProcess">
            <a:avLst/>
          </a:prstGeom>
          <a:solidFill>
            <a:schemeClr val="accent1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179513" y="2700113"/>
            <a:ext cx="1368151" cy="15282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9" name="Стрелка углом 8"/>
          <p:cNvSpPr/>
          <p:nvPr/>
        </p:nvSpPr>
        <p:spPr>
          <a:xfrm flipH="1">
            <a:off x="6948264" y="1904112"/>
            <a:ext cx="514350" cy="695325"/>
          </a:xfrm>
          <a:prstGeom prst="bentArrow">
            <a:avLst>
              <a:gd name="adj1" fmla="val 25000"/>
              <a:gd name="adj2" fmla="val 26347"/>
              <a:gd name="adj3" fmla="val 25000"/>
              <a:gd name="adj4" fmla="val 332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Стрелка углом 10"/>
          <p:cNvSpPr/>
          <p:nvPr/>
        </p:nvSpPr>
        <p:spPr>
          <a:xfrm>
            <a:off x="1455837" y="2150685"/>
            <a:ext cx="523875" cy="695325"/>
          </a:xfrm>
          <a:prstGeom prst="bentArrow">
            <a:avLst>
              <a:gd name="adj1" fmla="val 25000"/>
              <a:gd name="adj2" fmla="val 22355"/>
              <a:gd name="adj3" fmla="val 25000"/>
              <a:gd name="adj4" fmla="val 31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292524" y="1412867"/>
            <a:ext cx="1047750" cy="12573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effectLst/>
                <a:latin typeface="Times New Roman"/>
                <a:ea typeface="Calibri"/>
                <a:cs typeface="Times New Roman"/>
              </a:rPr>
              <a:t>1 </a:t>
            </a:r>
            <a:r>
              <a:rPr lang="ru-RU" sz="1600" b="1" i="1" dirty="0" smtClean="0">
                <a:effectLst/>
                <a:latin typeface="Times New Roman"/>
                <a:ea typeface="Calibri"/>
                <a:cs typeface="Times New Roman"/>
              </a:rPr>
              <a:t>л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 smtClean="0">
                <a:latin typeface="Times New Roman"/>
                <a:ea typeface="Calibri"/>
                <a:cs typeface="Times New Roman"/>
              </a:rPr>
              <a:t>вода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2732162" y="1412867"/>
            <a:ext cx="1047750" cy="1287247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600" b="1" i="1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600" b="1" i="1" dirty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r>
              <a:rPr lang="ru-RU" sz="1600" b="1" i="1" baseline="30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r>
              <a:rPr lang="ru-RU" sz="1600" b="1" i="1" dirty="0" smtClean="0">
                <a:effectLst/>
                <a:latin typeface="Times New Roman"/>
                <a:ea typeface="Calibri"/>
                <a:cs typeface="Times New Roman"/>
              </a:rPr>
              <a:t>/</a:t>
            </a:r>
            <a:r>
              <a:rPr lang="ru-RU" sz="1600" b="1" i="1" baseline="-25000" dirty="0" smtClean="0">
                <a:effectLst/>
                <a:latin typeface="Times New Roman"/>
                <a:ea typeface="Calibri"/>
                <a:cs typeface="Times New Roman"/>
              </a:rPr>
              <a:t>4</a:t>
            </a:r>
            <a:r>
              <a:rPr lang="ru-RU" sz="1600" b="1" i="1" dirty="0" smtClean="0">
                <a:effectLst/>
                <a:latin typeface="Times New Roman"/>
                <a:ea typeface="Calibri"/>
                <a:cs typeface="Times New Roman"/>
              </a:rPr>
              <a:t> л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 smtClean="0">
                <a:latin typeface="Times New Roman"/>
                <a:ea typeface="Calibri"/>
                <a:cs typeface="Times New Roman"/>
              </a:rPr>
              <a:t>спирт</a:t>
            </a:r>
            <a:endParaRPr lang="ru-RU" sz="1600" b="1" i="1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600" b="1" i="1" dirty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600" b="1" i="1" dirty="0" smtClean="0">
              <a:effectLst/>
              <a:latin typeface="Times New Roman"/>
              <a:ea typeface="Calibri"/>
              <a:cs typeface="Times New Roman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92524" y="2035000"/>
            <a:ext cx="1047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732162" y="1700808"/>
            <a:ext cx="10477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67544" y="2150685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7544" y="2498347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115617" y="249834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953598" y="2498347"/>
            <a:ext cx="1620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863588" y="2150685"/>
            <a:ext cx="900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953598" y="2348880"/>
            <a:ext cx="1620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267705" y="2348880"/>
            <a:ext cx="1998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11560" y="2599230"/>
            <a:ext cx="180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43808" y="2498347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91880" y="2498347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167844" y="2599230"/>
            <a:ext cx="881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915816" y="2348880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Дуга 63"/>
          <p:cNvSpPr/>
          <p:nvPr/>
        </p:nvSpPr>
        <p:spPr>
          <a:xfrm>
            <a:off x="3256037" y="2348880"/>
            <a:ext cx="37985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2843808" y="1844824"/>
            <a:ext cx="1080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3445966" y="1844824"/>
            <a:ext cx="1179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3563888" y="2150685"/>
            <a:ext cx="1080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167844" y="1844824"/>
            <a:ext cx="881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V="1">
            <a:off x="2843808" y="2150685"/>
            <a:ext cx="14401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Блок-схема: процесс 80"/>
          <p:cNvSpPr/>
          <p:nvPr/>
        </p:nvSpPr>
        <p:spPr>
          <a:xfrm>
            <a:off x="5148064" y="3331119"/>
            <a:ext cx="3528392" cy="2074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2" name="Блок-схема: процесс 81"/>
          <p:cNvSpPr/>
          <p:nvPr/>
        </p:nvSpPr>
        <p:spPr>
          <a:xfrm>
            <a:off x="5508104" y="2845113"/>
            <a:ext cx="648073" cy="48600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7596336" y="2614134"/>
            <a:ext cx="648072" cy="705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4" name="Блок-схема: процесс 83"/>
          <p:cNvSpPr/>
          <p:nvPr/>
        </p:nvSpPr>
        <p:spPr>
          <a:xfrm>
            <a:off x="4860032" y="2700113"/>
            <a:ext cx="1440161" cy="14589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5" name="Блок-схема: процесс 84"/>
          <p:cNvSpPr/>
          <p:nvPr/>
        </p:nvSpPr>
        <p:spPr>
          <a:xfrm>
            <a:off x="7345440" y="2461311"/>
            <a:ext cx="1224136" cy="152823"/>
          </a:xfrm>
          <a:prstGeom prst="flowChartProcess">
            <a:avLst/>
          </a:prstGeom>
          <a:solidFill>
            <a:schemeClr val="accent1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Стрелка углом 85"/>
          <p:cNvSpPr/>
          <p:nvPr/>
        </p:nvSpPr>
        <p:spPr>
          <a:xfrm>
            <a:off x="6156177" y="2071463"/>
            <a:ext cx="573817" cy="781473"/>
          </a:xfrm>
          <a:prstGeom prst="bentArrow">
            <a:avLst>
              <a:gd name="adj1" fmla="val 25000"/>
              <a:gd name="adj2" fmla="val 22355"/>
              <a:gd name="adj3" fmla="val 25000"/>
              <a:gd name="adj4" fmla="val 31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7" name="Стрелка углом 86"/>
          <p:cNvSpPr/>
          <p:nvPr/>
        </p:nvSpPr>
        <p:spPr>
          <a:xfrm flipH="1">
            <a:off x="2089531" y="2149787"/>
            <a:ext cx="514350" cy="69532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332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9" name="Блок-схема: процесс 88"/>
          <p:cNvSpPr/>
          <p:nvPr/>
        </p:nvSpPr>
        <p:spPr>
          <a:xfrm>
            <a:off x="4984229" y="1458090"/>
            <a:ext cx="1047750" cy="124724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effectLst/>
                <a:latin typeface="Times New Roman"/>
                <a:ea typeface="Calibri"/>
                <a:cs typeface="Times New Roman"/>
              </a:rPr>
              <a:t>1 </a:t>
            </a:r>
            <a:r>
              <a:rPr lang="ru-RU" sz="1600" b="1" i="1" dirty="0" smtClean="0">
                <a:effectLst/>
                <a:latin typeface="Times New Roman"/>
                <a:ea typeface="Calibri"/>
                <a:cs typeface="Times New Roman"/>
              </a:rPr>
              <a:t>л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 smtClean="0">
                <a:latin typeface="Times New Roman"/>
                <a:ea typeface="Calibri"/>
                <a:cs typeface="Times New Roman"/>
              </a:rPr>
              <a:t>вода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90" name="Блок-схема: процесс 89"/>
          <p:cNvSpPr/>
          <p:nvPr/>
        </p:nvSpPr>
        <p:spPr>
          <a:xfrm>
            <a:off x="7527831" y="1179359"/>
            <a:ext cx="1047750" cy="12573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600" b="1" i="1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600" b="1" i="1" dirty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 smtClean="0">
                <a:effectLst/>
                <a:latin typeface="Times New Roman"/>
                <a:ea typeface="Calibri"/>
                <a:cs typeface="Times New Roman"/>
              </a:rPr>
              <a:t>1 л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 smtClean="0">
                <a:latin typeface="Times New Roman"/>
                <a:ea typeface="Calibri"/>
                <a:cs typeface="Times New Roman"/>
              </a:rPr>
              <a:t>спирт</a:t>
            </a:r>
            <a:endParaRPr lang="ru-RU" sz="1600" b="1" i="1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92" name="Прямая соединительная линия 91"/>
          <p:cNvCxnSpPr>
            <a:stCxn id="89" idx="1"/>
            <a:endCxn id="89" idx="3"/>
          </p:cNvCxnSpPr>
          <p:nvPr/>
        </p:nvCxnSpPr>
        <p:spPr>
          <a:xfrm>
            <a:off x="4984229" y="2081714"/>
            <a:ext cx="1047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7527831" y="1700808"/>
            <a:ext cx="10417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148064" y="2371739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580112" y="2348880"/>
            <a:ext cx="2520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flipH="1">
            <a:off x="5706126" y="2537722"/>
            <a:ext cx="2259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5148064" y="2251774"/>
            <a:ext cx="1080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4984229" y="2537722"/>
            <a:ext cx="2178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5706126" y="2150686"/>
            <a:ext cx="1260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>
            <a:endCxn id="90" idx="1"/>
          </p:cNvCxnSpPr>
          <p:nvPr/>
        </p:nvCxnSpPr>
        <p:spPr>
          <a:xfrm flipH="1">
            <a:off x="7527831" y="1808009"/>
            <a:ext cx="2125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7634091" y="2035000"/>
            <a:ext cx="1062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8244408" y="1808009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>
            <a:off x="8051706" y="2035000"/>
            <a:ext cx="96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>
            <a:off x="8352420" y="2371739"/>
            <a:ext cx="1115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>
            <a:off x="8352420" y="2081715"/>
            <a:ext cx="1115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574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олекулярно-кинетическая теория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600"/>
          <a:stretch/>
        </p:blipFill>
        <p:spPr bwMode="auto">
          <a:xfrm>
            <a:off x="4932040" y="188640"/>
            <a:ext cx="3995936" cy="651258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11" y="216558"/>
            <a:ext cx="4909329" cy="5732721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</a:rPr>
              <a:t>Э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</a:rPr>
              <a:t>кспериментальная задача: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На весах уравновесьте 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мензурки со спиртом и 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водой. Определите объёмы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жидкостей и их плотности.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Догадайтесь, как найти 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массы</a:t>
            </a:r>
            <a:r>
              <a:rPr lang="ru-RU" sz="3200" dirty="0" smtClean="0">
                <a:latin typeface="Times New Roman" pitchFamily="18" charset="0"/>
              </a:rPr>
              <a:t>.</a:t>
            </a:r>
            <a:endParaRPr lang="ru-RU" sz="320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1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Объект 5"/>
          <p:cNvSpPr>
            <a:spLocks noGrp="1"/>
          </p:cNvSpPr>
          <p:nvPr>
            <p:ph sz="half" idx="2"/>
          </p:nvPr>
        </p:nvSpPr>
        <p:spPr>
          <a:xfrm>
            <a:off x="5076056" y="3059989"/>
            <a:ext cx="3744416" cy="224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223" y="188641"/>
            <a:ext cx="8272526" cy="122634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Сравните плотность материалов шаров в каждом из четырёх случаев. Что необходимо знать, чтобы выполнить задание?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</a:rPr>
              <a:t/>
            </a:r>
            <a:br>
              <a:rPr lang="ru-RU" sz="2400" b="1" dirty="0" smtClean="0">
                <a:solidFill>
                  <a:srgbClr val="00B050"/>
                </a:solidFill>
              </a:rPr>
            </a:br>
            <a:r>
              <a:rPr lang="ru-RU" sz="2400" b="1" dirty="0" smtClean="0">
                <a:solidFill>
                  <a:srgbClr val="00B050"/>
                </a:solidFill>
              </a:rPr>
              <a:t>                                         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В)                                             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525983" y="3081320"/>
            <a:ext cx="4038600" cy="215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2815457"/>
            <a:ext cx="432048" cy="250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2960930"/>
            <a:ext cx="432048" cy="105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483344" y="2815457"/>
            <a:ext cx="1552575" cy="14547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3012008" y="2818055"/>
            <a:ext cx="1552575" cy="1428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Б)                                                          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Стрелка углом 10"/>
          <p:cNvSpPr/>
          <p:nvPr/>
        </p:nvSpPr>
        <p:spPr>
          <a:xfrm flipH="1">
            <a:off x="2643577" y="4765927"/>
            <a:ext cx="492355" cy="69532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332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Стрелка углом 11"/>
          <p:cNvSpPr/>
          <p:nvPr/>
        </p:nvSpPr>
        <p:spPr>
          <a:xfrm>
            <a:off x="1967945" y="2265605"/>
            <a:ext cx="523875" cy="69532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31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729280" y="1901057"/>
            <a:ext cx="1060704" cy="9144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3203849" y="1414986"/>
            <a:ext cx="1224135" cy="1402681"/>
          </a:xfrm>
          <a:prstGeom prst="triangle">
            <a:avLst>
              <a:gd name="adj" fmla="val 5130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ъект 5"/>
          <p:cNvSpPr txBox="1">
            <a:spLocks/>
          </p:cNvSpPr>
          <p:nvPr/>
        </p:nvSpPr>
        <p:spPr>
          <a:xfrm>
            <a:off x="554068" y="6002974"/>
            <a:ext cx="4038600" cy="215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mtClean="0"/>
          </a:p>
          <a:p>
            <a:pPr marL="0" indent="0">
              <a:buFont typeface="Arial" pitchFamily="34" charset="0"/>
              <a:buNone/>
            </a:pPr>
            <a:endParaRPr lang="ru-RU" smtClean="0"/>
          </a:p>
          <a:p>
            <a:pPr marL="0" indent="0">
              <a:buFont typeface="Arial" pitchFamily="34" charset="0"/>
              <a:buNone/>
            </a:pPr>
            <a:endParaRPr lang="ru-RU" smtClean="0"/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196008" y="5769260"/>
            <a:ext cx="432048" cy="18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634405" y="5632410"/>
            <a:ext cx="432048" cy="341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635744" y="5616965"/>
            <a:ext cx="1552575" cy="14547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3012008" y="5467268"/>
            <a:ext cx="1517015" cy="1651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52839" y="4660627"/>
            <a:ext cx="1060704" cy="9144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203849" y="4064587"/>
            <a:ext cx="1224135" cy="1402681"/>
          </a:xfrm>
          <a:prstGeom prst="triangle">
            <a:avLst>
              <a:gd name="adj" fmla="val 5130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углом 24"/>
          <p:cNvSpPr/>
          <p:nvPr/>
        </p:nvSpPr>
        <p:spPr>
          <a:xfrm flipH="1">
            <a:off x="2621582" y="2243478"/>
            <a:ext cx="514350" cy="69532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332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6" name="Стрелка углом 25"/>
          <p:cNvSpPr/>
          <p:nvPr/>
        </p:nvSpPr>
        <p:spPr>
          <a:xfrm flipH="1">
            <a:off x="7094888" y="5077495"/>
            <a:ext cx="514350" cy="69532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332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 flipV="1">
            <a:off x="5724129" y="2613265"/>
            <a:ext cx="432048" cy="446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 flipV="1">
            <a:off x="7740352" y="2861870"/>
            <a:ext cx="432048" cy="198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1" name="Блок-схема: процесс 30"/>
          <p:cNvSpPr/>
          <p:nvPr/>
        </p:nvSpPr>
        <p:spPr>
          <a:xfrm flipV="1">
            <a:off x="5328079" y="2493817"/>
            <a:ext cx="1314120" cy="1194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2" name="Блок-схема: процесс 31"/>
          <p:cNvSpPr/>
          <p:nvPr/>
        </p:nvSpPr>
        <p:spPr>
          <a:xfrm flipV="1">
            <a:off x="7510103" y="2716254"/>
            <a:ext cx="1342441" cy="12037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3" name="Стрелка углом 32"/>
          <p:cNvSpPr/>
          <p:nvPr/>
        </p:nvSpPr>
        <p:spPr>
          <a:xfrm>
            <a:off x="6555329" y="1917940"/>
            <a:ext cx="523875" cy="695325"/>
          </a:xfrm>
          <a:prstGeom prst="bentArrow">
            <a:avLst>
              <a:gd name="adj1" fmla="val 25000"/>
              <a:gd name="adj2" fmla="val 26322"/>
              <a:gd name="adj3" fmla="val 25000"/>
              <a:gd name="adj4" fmla="val 31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/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7596336" y="1772815"/>
            <a:ext cx="1090413" cy="943439"/>
          </a:xfrm>
          <a:prstGeom prst="triangle">
            <a:avLst>
              <a:gd name="adj" fmla="val 5130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бъект 5"/>
          <p:cNvSpPr txBox="1">
            <a:spLocks/>
          </p:cNvSpPr>
          <p:nvPr/>
        </p:nvSpPr>
        <p:spPr>
          <a:xfrm>
            <a:off x="5076056" y="6002973"/>
            <a:ext cx="3827110" cy="215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             </a:t>
            </a:r>
            <a:r>
              <a:rPr lang="ru-RU" dirty="0" smtClean="0">
                <a:solidFill>
                  <a:schemeClr val="tx1"/>
                </a:solidFill>
              </a:rPr>
              <a:t>г)</a:t>
            </a:r>
            <a:endParaRPr lang="ru-RU" b="1" dirty="0" smtClean="0"/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 flipV="1">
            <a:off x="5686276" y="5495448"/>
            <a:ext cx="432048" cy="517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 flipV="1">
            <a:off x="7965300" y="5760209"/>
            <a:ext cx="432048" cy="242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0" name="Блок-схема: процесс 39"/>
          <p:cNvSpPr/>
          <p:nvPr/>
        </p:nvSpPr>
        <p:spPr>
          <a:xfrm flipV="1">
            <a:off x="5331193" y="5346897"/>
            <a:ext cx="1224136" cy="12037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1" name="Блок-схема: процесс 40"/>
          <p:cNvSpPr/>
          <p:nvPr/>
        </p:nvSpPr>
        <p:spPr>
          <a:xfrm flipV="1">
            <a:off x="7496707" y="5632409"/>
            <a:ext cx="1342441" cy="12779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5319557" y="4432497"/>
            <a:ext cx="1060704" cy="9144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Равнобедренный треугольник 42"/>
          <p:cNvSpPr/>
          <p:nvPr/>
        </p:nvSpPr>
        <p:spPr>
          <a:xfrm>
            <a:off x="7631924" y="4080031"/>
            <a:ext cx="1098797" cy="1552378"/>
          </a:xfrm>
          <a:prstGeom prst="triangle">
            <a:avLst>
              <a:gd name="adj" fmla="val 5130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углом 43"/>
          <p:cNvSpPr/>
          <p:nvPr/>
        </p:nvSpPr>
        <p:spPr>
          <a:xfrm>
            <a:off x="6448178" y="4759388"/>
            <a:ext cx="523875" cy="69532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31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5" name="Стрелка углом 44"/>
          <p:cNvSpPr/>
          <p:nvPr/>
        </p:nvSpPr>
        <p:spPr>
          <a:xfrm flipH="1">
            <a:off x="7094887" y="2131286"/>
            <a:ext cx="472353" cy="70534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332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4" name="Стрелка углом 23"/>
          <p:cNvSpPr/>
          <p:nvPr/>
        </p:nvSpPr>
        <p:spPr>
          <a:xfrm>
            <a:off x="2187620" y="5066445"/>
            <a:ext cx="523875" cy="69532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31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5443327" y="1564549"/>
            <a:ext cx="1060704" cy="9144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127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Воздушный шарик: только игрушка?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6" y="116632"/>
            <a:ext cx="9126813" cy="60486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4186808" cy="1318468"/>
          </a:xfrm>
        </p:spPr>
        <p:txBody>
          <a:bodyPr>
            <a:noAutofit/>
          </a:bodyPr>
          <a:lstStyle/>
          <a:p>
            <a:pPr lvl="0"/>
            <a:r>
              <a:rPr lang="ru-RU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Решаем расчётную задачу.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1435100"/>
            <a:ext cx="4320480" cy="4691063"/>
          </a:xfrm>
        </p:spPr>
        <p:txBody>
          <a:bodyPr>
            <a:noAutofit/>
          </a:bodyPr>
          <a:lstStyle/>
          <a:p>
            <a:endParaRPr lang="ru-RU" sz="2400" b="1" i="1" dirty="0" smtClean="0">
              <a:solidFill>
                <a:srgbClr val="00B050"/>
              </a:solidFill>
              <a:latin typeface="Bookman Old Style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B050"/>
                </a:solidFill>
                <a:latin typeface="Bookman Old Style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solidFill>
                  <a:srgbClr val="00B050"/>
                </a:solidFill>
                <a:latin typeface="Bookman Old Style" pitchFamily="18" charset="0"/>
                <a:cs typeface="Times New Roman" pitchFamily="18" charset="0"/>
              </a:rPr>
              <a:t>детский слегка надутый «воздушный»  шарик накачали дополнительную порцию воздуха. При этом масса шарика возросла в 4 раза, а объём – только вдвое. Во сколько раз возросла плотность воздуха в шарике?</a:t>
            </a:r>
          </a:p>
        </p:txBody>
      </p:sp>
    </p:spTree>
    <p:extLst>
      <p:ext uri="{BB962C8B-B14F-4D97-AF65-F5344CB8AC3E}">
        <p14:creationId xmlns:p14="http://schemas.microsoft.com/office/powerpoint/2010/main" val="1972985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37626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ru-RU" sz="31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1) Что </a:t>
            </a:r>
            <a:r>
              <a:rPr lang="ru-RU" sz="3100" b="1" i="1" dirty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означает слово «плотность»?</a:t>
            </a:r>
            <a:br>
              <a:rPr lang="ru-RU" sz="3100" b="1" i="1" dirty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31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2) Чему </a:t>
            </a:r>
            <a:r>
              <a:rPr lang="ru-RU" sz="3100" b="1" i="1" dirty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равна масса 1 см</a:t>
            </a:r>
            <a:r>
              <a:rPr lang="ru-RU" sz="3100" b="1" i="1" baseline="30000" dirty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3</a:t>
            </a:r>
            <a:r>
              <a:rPr lang="ru-RU" sz="3100" b="1" i="1" dirty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свинца?  алюминия?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3600400"/>
          </a:xfrm>
          <a:solidFill>
            <a:srgbClr val="92D050"/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i="1" dirty="0">
                <a:latin typeface="Bookman Old Style" pitchFamily="18" charset="0"/>
              </a:rPr>
              <a:t>Употребляйте понятия правильно</a:t>
            </a:r>
            <a:r>
              <a:rPr lang="ru-RU" b="1" i="1" dirty="0" smtClean="0">
                <a:latin typeface="Bookman Old Style" pitchFamily="18" charset="0"/>
              </a:rPr>
              <a:t>:</a:t>
            </a:r>
          </a:p>
          <a:p>
            <a:pPr marL="0" indent="0" algn="ctr">
              <a:buNone/>
            </a:pPr>
            <a:endParaRPr lang="ru-RU" b="1" dirty="0"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Масса</a:t>
            </a:r>
            <a:r>
              <a:rPr lang="ru-RU" b="1" i="1" dirty="0" smtClean="0">
                <a:latin typeface="Bookman Old Style" pitchFamily="18" charset="0"/>
              </a:rPr>
              <a:t> </a:t>
            </a:r>
            <a:r>
              <a:rPr lang="ru-RU" b="1" i="1" dirty="0">
                <a:latin typeface="Bookman Old Style" pitchFamily="18" charset="0"/>
              </a:rPr>
              <a:t>–</a:t>
            </a:r>
            <a:r>
              <a:rPr lang="ru-RU" b="1" dirty="0">
                <a:latin typeface="Bookman Old Style" pitchFamily="18" charset="0"/>
              </a:rPr>
              <a:t> относится к телу, </a:t>
            </a:r>
            <a:endParaRPr lang="ru-RU" b="1" dirty="0" smtClean="0"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плотность</a:t>
            </a:r>
            <a:r>
              <a:rPr lang="ru-RU" b="1" i="1" dirty="0" smtClean="0">
                <a:latin typeface="Bookman Old Style" pitchFamily="18" charset="0"/>
              </a:rPr>
              <a:t> </a:t>
            </a:r>
            <a:r>
              <a:rPr lang="ru-RU" b="1" i="1" dirty="0">
                <a:latin typeface="Bookman Old Style" pitchFamily="18" charset="0"/>
              </a:rPr>
              <a:t>–</a:t>
            </a:r>
            <a:r>
              <a:rPr lang="ru-RU" b="1" dirty="0">
                <a:latin typeface="Bookman Old Style" pitchFamily="18" charset="0"/>
              </a:rPr>
              <a:t> к  веществу, из которого изготовлено тело  </a:t>
            </a:r>
            <a:endParaRPr lang="ru-RU" b="1" dirty="0" smtClean="0">
              <a:latin typeface="Bookman Old Style" pitchFamily="18" charset="0"/>
            </a:endParaRPr>
          </a:p>
          <a:p>
            <a:endParaRPr lang="ru-RU" b="1" dirty="0">
              <a:latin typeface="Bookman Old Style" pitchFamily="18" charset="0"/>
            </a:endParaRPr>
          </a:p>
          <a:p>
            <a:endParaRPr lang="ru-RU" b="1" dirty="0" smtClean="0">
              <a:latin typeface="Bookman Old Style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100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3008313" cy="1296144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Решение графической задачи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9469" y="332655"/>
            <a:ext cx="5461446" cy="5842881"/>
          </a:xfrm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</a:rPr>
              <a:t>т, кг</a:t>
            </a:r>
          </a:p>
          <a:p>
            <a:pPr marL="0" indent="0">
              <a:buNone/>
            </a:pPr>
            <a:endParaRPr lang="ru-RU" b="1" i="1" dirty="0">
              <a:latin typeface="Times New Roman" pitchFamily="18" charset="0"/>
            </a:endParaRPr>
          </a:p>
          <a:p>
            <a:pPr marL="0" indent="0">
              <a:buNone/>
            </a:pPr>
            <a:endParaRPr lang="ru-RU" b="1" i="1" dirty="0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b="1" i="1" dirty="0" smtClean="0">
                <a:latin typeface="Times New Roman" pitchFamily="18" charset="0"/>
              </a:rPr>
              <a:t>5</a:t>
            </a:r>
            <a:endParaRPr lang="ru-RU" b="1" i="1" dirty="0" smtClean="0">
              <a:latin typeface="Times New Roman" pitchFamily="18" charset="0"/>
            </a:endParaRPr>
          </a:p>
          <a:p>
            <a:pPr marL="0" indent="0">
              <a:buNone/>
            </a:pPr>
            <a:endParaRPr lang="ru-RU" b="1" i="1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b="1" i="1" dirty="0" smtClean="0">
                <a:latin typeface="Times New Roman" pitchFamily="18" charset="0"/>
              </a:rPr>
              <a:t>4</a:t>
            </a:r>
            <a:endParaRPr lang="ru-RU" b="1" i="1" dirty="0" smtClean="0">
              <a:latin typeface="Times New Roman" pitchFamily="18" charset="0"/>
            </a:endParaRPr>
          </a:p>
          <a:p>
            <a:pPr marL="0" indent="0">
              <a:buNone/>
            </a:pPr>
            <a:endParaRPr lang="ru-RU" b="1" i="1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b="1" i="1" dirty="0" smtClean="0">
                <a:latin typeface="Times New Roman" pitchFamily="18" charset="0"/>
              </a:rPr>
              <a:t>3</a:t>
            </a:r>
            <a:endParaRPr lang="ru-RU" b="1" i="1" dirty="0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</a:rPr>
              <a:t>    </a:t>
            </a:r>
          </a:p>
          <a:p>
            <a:pPr marL="0" indent="0">
              <a:buNone/>
            </a:pPr>
            <a:r>
              <a:rPr lang="en-US" b="1" i="1" dirty="0" smtClean="0">
                <a:latin typeface="Times New Roman" pitchFamily="18" charset="0"/>
              </a:rPr>
              <a:t>2</a:t>
            </a:r>
            <a:endParaRPr lang="ru-RU" b="1" i="1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b="1" i="1" dirty="0" smtClean="0">
                <a:latin typeface="Times New Roman" pitchFamily="18" charset="0"/>
              </a:rPr>
              <a:t>    </a:t>
            </a:r>
          </a:p>
          <a:p>
            <a:pPr marL="0" indent="0">
              <a:buNone/>
            </a:pPr>
            <a:r>
              <a:rPr lang="en-US" b="1" i="1" dirty="0" smtClean="0">
                <a:latin typeface="Times New Roman" pitchFamily="18" charset="0"/>
              </a:rPr>
              <a:t>1      </a:t>
            </a:r>
            <a:endParaRPr lang="ru-RU" b="1" i="1" dirty="0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</a:rPr>
              <a:t>                                            </a:t>
            </a: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</a:rPr>
              <a:t>0                                               </a:t>
            </a:r>
            <a:r>
              <a:rPr lang="en-US" b="1" i="1" dirty="0" smtClean="0">
                <a:latin typeface="Times New Roman" pitchFamily="18" charset="0"/>
              </a:rPr>
              <a:t>     V,</a:t>
            </a:r>
            <a:r>
              <a:rPr lang="ru-RU" b="1" i="1" dirty="0" smtClean="0">
                <a:latin typeface="Times New Roman" pitchFamily="18" charset="0"/>
              </a:rPr>
              <a:t> дм</a:t>
            </a:r>
            <a:r>
              <a:rPr lang="ru-RU" b="1" i="1" baseline="48000" dirty="0" smtClean="0">
                <a:latin typeface="Times New Roman" pitchFamily="18" charset="0"/>
              </a:rPr>
              <a:t>3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endParaRPr lang="ru-RU" b="1" i="1" dirty="0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</a:rPr>
              <a:t>           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</a:rPr>
              <a:t>1        2       3      4      5</a:t>
            </a:r>
            <a:endParaRPr lang="ru-RU" b="1" i="1" dirty="0">
              <a:latin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32048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endParaRPr lang="ru-RU" sz="3600" b="1" dirty="0" smtClean="0">
              <a:latin typeface="Bookman Old Style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Какое вещество отражает данный график?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4067944" y="908720"/>
            <a:ext cx="0" cy="4680520"/>
          </a:xfrm>
          <a:prstGeom prst="straightConnector1">
            <a:avLst/>
          </a:prstGeom>
          <a:ln w="57150" cap="sq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067944" y="5589240"/>
            <a:ext cx="4032448" cy="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923928" y="465313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923928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923928" y="299695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923928" y="220486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3923928" y="148478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4788024" y="537321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5580112" y="537321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6300192" y="537321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6948264" y="537321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7596336" y="537321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4788024" y="4653136"/>
            <a:ext cx="0" cy="93610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4067944" y="4653136"/>
            <a:ext cx="72008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4067944" y="3789040"/>
            <a:ext cx="15121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580112" y="3789040"/>
            <a:ext cx="0" cy="18002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4067944" y="1268760"/>
            <a:ext cx="3672408" cy="43204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619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Правила перевода плотности из одних единиц в другие: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Bookman Old Style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solidFill>
                <a:srgbClr val="FFC000"/>
              </a:solidFill>
            </p:spPr>
            <p:txBody>
              <a:bodyPr/>
              <a:lstStyle/>
              <a:p>
                <a:endParaRPr lang="ru-RU" dirty="0" smtClean="0"/>
              </a:p>
              <a:p>
                <a:pPr marL="0" indent="0">
                  <a:buNone/>
                </a:pPr>
                <a:r>
                  <a:rPr lang="ru-RU" sz="2800" b="1" dirty="0" smtClean="0">
                    <a:solidFill>
                      <a:schemeClr val="accent2">
                        <a:lumMod val="50000"/>
                      </a:schemeClr>
                    </a:solidFill>
                    <a:latin typeface="Bookman Old Style" pitchFamily="18" charset="0"/>
                  </a:rPr>
                  <a:t>1 кг/м</a:t>
                </a:r>
                <a:r>
                  <a:rPr lang="ru-RU" sz="2800" b="1" baseline="54000" dirty="0" smtClean="0">
                    <a:solidFill>
                      <a:schemeClr val="accent2">
                        <a:lumMod val="50000"/>
                      </a:schemeClr>
                    </a:solidFill>
                    <a:latin typeface="Bookman Old Style" pitchFamily="18" charset="0"/>
                  </a:rPr>
                  <a:t>3 </a:t>
                </a:r>
                <a:r>
                  <a:rPr lang="ru-RU" sz="2800" b="1" dirty="0" smtClean="0">
                    <a:solidFill>
                      <a:schemeClr val="accent2">
                        <a:lumMod val="50000"/>
                      </a:schemeClr>
                    </a:solidFill>
                    <a:latin typeface="Bookman Old Style" pitchFamily="18" charset="0"/>
                  </a:rPr>
                  <a:t>= 1000 г / (100 см)</a:t>
                </a:r>
                <a:r>
                  <a:rPr lang="ru-RU" sz="2800" b="1" baseline="48000" dirty="0" smtClean="0">
                    <a:solidFill>
                      <a:schemeClr val="accent2">
                        <a:lumMod val="50000"/>
                      </a:schemeClr>
                    </a:solidFill>
                    <a:latin typeface="Bookman Old Style" pitchFamily="18" charset="0"/>
                  </a:rPr>
                  <a:t>3 </a:t>
                </a:r>
                <a:r>
                  <a:rPr lang="ru-RU" sz="2800" b="1" dirty="0" smtClean="0">
                    <a:solidFill>
                      <a:schemeClr val="accent2">
                        <a:lumMod val="50000"/>
                      </a:schemeClr>
                    </a:solidFill>
                    <a:latin typeface="Bookman Old Style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𝟏𝟎𝟎𝟎</m:t>
                        </m:r>
                        <m:r>
                          <a:rPr lang="ru-RU" sz="28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 г</m:t>
                        </m:r>
                      </m:num>
                      <m:den>
                        <m:r>
                          <a:rPr lang="ru-RU" sz="28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𝟏𝟎𝟎𝟎</m:t>
                        </m:r>
                        <m:r>
                          <a:rPr lang="ru-RU" sz="28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ru-RU" sz="28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𝟎𝟎𝟎</m:t>
                        </m:r>
                        <m:r>
                          <a:rPr lang="ru-RU" sz="28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ru-RU" sz="28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28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см</m:t>
                            </m:r>
                          </m:e>
                          <m:sup>
                            <m:r>
                              <a:rPr lang="ru-RU" sz="28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2800" b="1" dirty="0" smtClean="0">
                    <a:solidFill>
                      <a:schemeClr val="accent2">
                        <a:lumMod val="50000"/>
                      </a:schemeClr>
                    </a:solidFill>
                    <a:latin typeface="Bookman Old Style" pitchFamily="18" charset="0"/>
                  </a:rPr>
                  <a:t> =</a:t>
                </a:r>
              </a:p>
              <a:p>
                <a:pPr marL="0" indent="0">
                  <a:buNone/>
                </a:pPr>
                <a:r>
                  <a:rPr lang="ru-RU" sz="2800" b="1" dirty="0">
                    <a:solidFill>
                      <a:schemeClr val="accent2">
                        <a:lumMod val="50000"/>
                      </a:schemeClr>
                    </a:solidFill>
                    <a:latin typeface="Bookman Old Style" pitchFamily="18" charset="0"/>
                  </a:rPr>
                  <a:t> </a:t>
                </a:r>
                <a:r>
                  <a:rPr lang="ru-RU" sz="2800" b="1" dirty="0" smtClean="0">
                    <a:solidFill>
                      <a:schemeClr val="accent2">
                        <a:lumMod val="50000"/>
                      </a:schemeClr>
                    </a:solidFill>
                    <a:latin typeface="Bookman Old Style" pitchFamily="18" charset="0"/>
                  </a:rPr>
                  <a:t>= 0,001 г/см</a:t>
                </a:r>
                <a:r>
                  <a:rPr lang="ru-RU" sz="2800" b="1" baseline="50000" dirty="0" smtClean="0">
                    <a:solidFill>
                      <a:schemeClr val="accent2">
                        <a:lumMod val="50000"/>
                      </a:schemeClr>
                    </a:solidFill>
                    <a:latin typeface="Bookman Old Style" pitchFamily="18" charset="0"/>
                  </a:rPr>
                  <a:t>3</a:t>
                </a:r>
                <a:endParaRPr lang="ru-RU" sz="2800" b="1" dirty="0" smtClean="0">
                  <a:solidFill>
                    <a:schemeClr val="accent2">
                      <a:lumMod val="50000"/>
                    </a:schemeClr>
                  </a:solidFill>
                  <a:latin typeface="Bookman Old Style" pitchFamily="18" charset="0"/>
                </a:endParaRPr>
              </a:p>
              <a:p>
                <a:pPr marL="0" indent="0">
                  <a:buNone/>
                </a:pPr>
                <a:endParaRPr lang="ru-RU" sz="2800" b="1" baseline="50000" dirty="0">
                  <a:solidFill>
                    <a:schemeClr val="accent2">
                      <a:lumMod val="50000"/>
                    </a:schemeClr>
                  </a:solidFill>
                  <a:latin typeface="Bookman Old Style" pitchFamily="18" charset="0"/>
                </a:endParaRPr>
              </a:p>
              <a:p>
                <a:pPr marL="0" indent="0">
                  <a:buNone/>
                </a:pPr>
                <a:r>
                  <a:rPr lang="ru-RU" sz="2800" b="1" dirty="0" smtClean="0">
                    <a:solidFill>
                      <a:schemeClr val="accent2">
                        <a:lumMod val="50000"/>
                      </a:schemeClr>
                    </a:solidFill>
                    <a:latin typeface="Bookman Old Style" pitchFamily="18" charset="0"/>
                  </a:rPr>
                  <a:t>1 г/см</a:t>
                </a:r>
                <a:r>
                  <a:rPr lang="ru-RU" sz="2800" b="1" baseline="42000" dirty="0" smtClean="0">
                    <a:solidFill>
                      <a:schemeClr val="accent2">
                        <a:lumMod val="50000"/>
                      </a:schemeClr>
                    </a:solidFill>
                    <a:latin typeface="Bookman Old Style" pitchFamily="18" charset="0"/>
                  </a:rPr>
                  <a:t>3 </a:t>
                </a:r>
                <a:r>
                  <a:rPr lang="ru-RU" sz="2800" b="1" dirty="0" smtClean="0">
                    <a:solidFill>
                      <a:schemeClr val="accent2">
                        <a:lumMod val="50000"/>
                      </a:schemeClr>
                    </a:solidFill>
                    <a:latin typeface="Bookman Old Style" pitchFamily="18" charset="0"/>
                  </a:rPr>
                  <a:t>= (0,001 кг)/(0,01 м)</a:t>
                </a:r>
                <a:r>
                  <a:rPr lang="ru-RU" sz="2800" b="1" baseline="46000" dirty="0" smtClean="0">
                    <a:solidFill>
                      <a:schemeClr val="accent2">
                        <a:lumMod val="50000"/>
                      </a:schemeClr>
                    </a:solidFill>
                    <a:latin typeface="Bookman Old Style" pitchFamily="18" charset="0"/>
                  </a:rPr>
                  <a:t>3 </a:t>
                </a:r>
                <a:r>
                  <a:rPr lang="ru-RU" sz="2800" b="1" dirty="0" smtClean="0">
                    <a:solidFill>
                      <a:schemeClr val="accent2">
                        <a:lumMod val="50000"/>
                      </a:schemeClr>
                    </a:solidFill>
                    <a:latin typeface="Bookman Old Style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ru-RU" sz="28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ru-RU" sz="28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𝟎𝟎𝟏</m:t>
                        </m:r>
                        <m:r>
                          <a:rPr lang="ru-RU" sz="28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 кг</m:t>
                        </m:r>
                      </m:num>
                      <m:den>
                        <m:r>
                          <a:rPr lang="ru-RU" sz="28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ru-RU" sz="28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ru-RU" sz="28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𝟎𝟎𝟎</m:t>
                        </m:r>
                        <m:r>
                          <a:rPr lang="ru-RU" sz="28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ru-RU" sz="28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𝟎𝟎𝟏</m:t>
                        </m:r>
                        <m:r>
                          <a:rPr lang="ru-RU" sz="28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ru-RU" sz="28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28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sz="2800" b="1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2800" b="1" dirty="0" smtClean="0">
                    <a:solidFill>
                      <a:schemeClr val="accent2">
                        <a:lumMod val="50000"/>
                      </a:schemeClr>
                    </a:solidFill>
                    <a:latin typeface="Bookman Old Style" pitchFamily="18" charset="0"/>
                  </a:rPr>
                  <a:t> = 1000 кг/м</a:t>
                </a:r>
                <a:r>
                  <a:rPr lang="ru-RU" sz="2800" b="1" baseline="42000" dirty="0" smtClean="0">
                    <a:solidFill>
                      <a:schemeClr val="accent2">
                        <a:lumMod val="50000"/>
                      </a:schemeClr>
                    </a:solidFill>
                    <a:latin typeface="Bookman Old Style" pitchFamily="18" charset="0"/>
                  </a:rPr>
                  <a:t>3 </a:t>
                </a:r>
                <a:endParaRPr lang="ru-RU" sz="2800" b="1" dirty="0" smtClean="0">
                  <a:solidFill>
                    <a:schemeClr val="accent2">
                      <a:lumMod val="50000"/>
                    </a:schemeClr>
                  </a:solidFill>
                  <a:latin typeface="Bookman Old Style" pitchFamily="18" charset="0"/>
                </a:endParaRPr>
              </a:p>
              <a:p>
                <a:pPr marL="0" indent="0">
                  <a:buNone/>
                </a:pPr>
                <a:r>
                  <a:rPr lang="ru-RU" sz="2800" b="1" baseline="50000" dirty="0" smtClean="0">
                    <a:solidFill>
                      <a:schemeClr val="accent2">
                        <a:lumMod val="50000"/>
                      </a:schemeClr>
                    </a:solidFill>
                    <a:latin typeface="Bookman Old Style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ru-RU" sz="2800" b="1" baseline="50000" dirty="0" smtClean="0">
                  <a:latin typeface="Bookman Old Style" pitchFamily="18" charset="0"/>
                </a:endParaRPr>
              </a:p>
              <a:p>
                <a:pPr marL="0" indent="0">
                  <a:buNone/>
                </a:pPr>
                <a:endParaRPr lang="ru-RU" baseline="50000" dirty="0"/>
              </a:p>
              <a:p>
                <a:pPr marL="0" indent="0">
                  <a:buNone/>
                </a:pPr>
                <a:endParaRPr lang="ru-RU" baseline="50000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r="-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88924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343</Words>
  <Application>Microsoft Office PowerPoint</Application>
  <PresentationFormat>Экран (4:3)</PresentationFormat>
  <Paragraphs>138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Решение задач по теме «Плотность» урок физики в 7 классе</vt:lpstr>
      <vt:lpstr> Скульптор изваял фигурки одинаковой формы и массы из мрамора, льда, сухого дуба, ещё две отлил из парафина и чугуна. Расположите фигурки по росту. </vt:lpstr>
      <vt:lpstr>Задача №2 Который из приведённых рисунков (1 или 2) позволит вам подсчитать : во сколько раз плотность воды больше плотности спирта? Решите задачу и проверьте себя используя таблицу плотностей.  Какой вывод можно сделать  из неиспользованного рисунка?</vt:lpstr>
      <vt:lpstr>Экспериментальная задача:  На весах уравновесьте  мензурки со спиртом и  водой. Определите объёмы жидкостей и их плотности. Догадайтесь, как найти  массы.</vt:lpstr>
      <vt:lpstr>Сравните плотность материалов шаров в каждом из четырёх случаев. Что необходимо знать, чтобы выполнить задание?                                              В)                                               </vt:lpstr>
      <vt:lpstr>Решаем расчётную задачу.</vt:lpstr>
      <vt:lpstr>1) Что означает слово «плотность»? 2) Чему равна масса 1 см3 свинца?  алюминия? </vt:lpstr>
      <vt:lpstr>Решение графической задачи</vt:lpstr>
      <vt:lpstr>Правила перевода плотности из одних единиц в другие:</vt:lpstr>
      <vt:lpstr>Расчётная задача</vt:lpstr>
      <vt:lpstr>Ответим на вопросы</vt:lpstr>
      <vt:lpstr>Подведём итоги урока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Скульптор изваял фигурки одинаковой формы и массы из мрамора, льда, сухого дуба, ещё две отлил из парафина и чугуна. Расположите фигурки по росту. </dc:title>
  <dc:creator>User</dc:creator>
  <cp:lastModifiedBy>User</cp:lastModifiedBy>
  <cp:revision>45</cp:revision>
  <dcterms:created xsi:type="dcterms:W3CDTF">2014-11-22T08:12:40Z</dcterms:created>
  <dcterms:modified xsi:type="dcterms:W3CDTF">2014-11-26T14:31:07Z</dcterms:modified>
</cp:coreProperties>
</file>