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56" r:id="rId3"/>
    <p:sldId id="258" r:id="rId4"/>
    <p:sldId id="257" r:id="rId5"/>
    <p:sldId id="259" r:id="rId6"/>
    <p:sldId id="262" r:id="rId7"/>
    <p:sldId id="275" r:id="rId8"/>
    <p:sldId id="276" r:id="rId9"/>
    <p:sldId id="273" r:id="rId10"/>
    <p:sldId id="274" r:id="rId11"/>
    <p:sldId id="260" r:id="rId12"/>
    <p:sldId id="264" r:id="rId13"/>
    <p:sldId id="265" r:id="rId14"/>
    <p:sldId id="266" r:id="rId15"/>
    <p:sldId id="263" r:id="rId16"/>
    <p:sldId id="267" r:id="rId17"/>
    <p:sldId id="268" r:id="rId18"/>
    <p:sldId id="269" r:id="rId19"/>
    <p:sldId id="270" r:id="rId20"/>
    <p:sldId id="271" r:id="rId21"/>
    <p:sldId id="27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9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1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2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2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2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4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8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9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4.xml"/><Relationship Id="rId11" Type="http://schemas.openxmlformats.org/officeDocument/2006/relationships/slide" Target="slide27.xml"/><Relationship Id="rId5" Type="http://schemas.openxmlformats.org/officeDocument/2006/relationships/hyperlink" Target="file:///D:\&#1053;&#1072;&#1090;&#1072;&#1096;&#1072;\&#1043;&#1077;&#1086;&#1075;&#1088;&#1072;&#1092;&#1080;&#1103;\&#1059;&#1088;&#1086;&#1082;&#1080;%207%20&#1082;&#1083;&#1072;&#1089;&#1089;\&#1056;&#1077;&#1083;&#1100;&#1077;&#1092;%20&#1040;&#1092;&#1088;&#1080;&#1082;&#1080;\&#1072;&#1090;&#1083;&#1072;&#1089;.pptx" TargetMode="External"/><Relationship Id="rId10" Type="http://schemas.openxmlformats.org/officeDocument/2006/relationships/slide" Target="slide25.xml"/><Relationship Id="rId4" Type="http://schemas.openxmlformats.org/officeDocument/2006/relationships/slide" Target="slide23.xml"/><Relationship Id="rId9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78434" y="1371600"/>
            <a:ext cx="49173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</a:rPr>
              <a:t>Рельеф Африки</a:t>
            </a:r>
            <a:endParaRPr lang="ru-RU" sz="5400" b="1" i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45013" y="2538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3600" b="1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1175" y="373686"/>
            <a:ext cx="573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География. </a:t>
            </a:r>
            <a:r>
              <a:rPr lang="ru-RU" dirty="0" smtClean="0"/>
              <a:t>Материки, океаны, народы и страны</a:t>
            </a:r>
            <a:r>
              <a:rPr lang="ru-RU" dirty="0" smtClean="0"/>
              <a:t>. </a:t>
            </a:r>
            <a:r>
              <a:rPr lang="ru-RU" dirty="0"/>
              <a:t>7</a:t>
            </a:r>
            <a:r>
              <a:rPr lang="ru-RU" dirty="0" smtClean="0"/>
              <a:t> </a:t>
            </a:r>
            <a:r>
              <a:rPr lang="ru-RU" dirty="0" smtClean="0"/>
              <a:t>класс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276600"/>
            <a:ext cx="297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Презентация к урокам № </a:t>
            </a:r>
            <a:r>
              <a:rPr lang="ru-RU" dirty="0" smtClean="0">
                <a:latin typeface="+mn-lt"/>
              </a:rPr>
              <a:t>22</a:t>
            </a: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029200"/>
            <a:ext cx="35387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dirty="0">
                <a:latin typeface="+mn-lt"/>
              </a:rPr>
              <a:t>Презентацию выполнила</a:t>
            </a:r>
          </a:p>
          <a:p>
            <a:r>
              <a:rPr lang="ru-RU" altLang="ru-RU" dirty="0">
                <a:latin typeface="+mn-lt"/>
              </a:rPr>
              <a:t>Учитель географии и краеведения</a:t>
            </a:r>
          </a:p>
          <a:p>
            <a:r>
              <a:rPr lang="ru-RU" altLang="ru-RU" dirty="0">
                <a:latin typeface="+mn-lt"/>
              </a:rPr>
              <a:t>МОУ СОШ № 11 г. Серпухова</a:t>
            </a:r>
          </a:p>
          <a:p>
            <a:r>
              <a:rPr lang="ru-RU" altLang="ru-RU" dirty="0">
                <a:latin typeface="+mn-lt"/>
              </a:rPr>
              <a:t>Кириллина Н.В.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4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Домашнее задание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7504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/>
                <a:cs typeface="Calibri"/>
              </a:rPr>
              <a:t>1. § 17 читать; ответить на вопрос  4 стр. 80</a:t>
            </a:r>
          </a:p>
          <a:p>
            <a:r>
              <a:rPr lang="ru-RU" sz="2800" dirty="0" smtClean="0">
                <a:latin typeface="Calibri"/>
                <a:cs typeface="Calibri"/>
              </a:rPr>
              <a:t>2. Заполнить контурную карту, задания 1, 2, 3, 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89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332656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Строение земной коры. Африка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123" name="Picture 3" descr="D:\Наташа\География\Уроки 7 класс\Рельеф Африки\тектоническая Афр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7" y="1105675"/>
            <a:ext cx="8679511" cy="49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2" action="ppaction://hlinksldjump"/>
              </a:rPr>
              <a:t>Котловина Чад</a:t>
            </a:r>
            <a:endParaRPr lang="ru-RU" sz="2800" dirty="0"/>
          </a:p>
        </p:txBody>
      </p:sp>
      <p:pic>
        <p:nvPicPr>
          <p:cNvPr id="9218" name="Picture 2" descr="D:\Наташа\География\Уроки 7 класс\Рельеф Африки\Впадина чад\вп ча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3060"/>
            <a:ext cx="2808312" cy="43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талия\Pictures\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92654"/>
            <a:ext cx="5748337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Впадина </a:t>
            </a:r>
            <a:r>
              <a:rPr lang="ru-RU" sz="2800" dirty="0" err="1" smtClean="0"/>
              <a:t>Боделе</a:t>
            </a:r>
            <a:r>
              <a:rPr lang="ru-RU" sz="2800" dirty="0" smtClean="0"/>
              <a:t> </a:t>
            </a:r>
            <a:r>
              <a:rPr lang="ru-RU" sz="2800" dirty="0" smtClean="0"/>
              <a:t>- самая </a:t>
            </a:r>
            <a:r>
              <a:rPr lang="ru-RU" sz="2800" dirty="0" smtClean="0"/>
              <a:t>низкая точка Чада</a:t>
            </a:r>
            <a:endParaRPr lang="ru-RU" sz="2800" dirty="0"/>
          </a:p>
        </p:txBody>
      </p:sp>
      <p:pic>
        <p:nvPicPr>
          <p:cNvPr id="4098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72" y="836712"/>
            <a:ext cx="5715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721" y="764704"/>
            <a:ext cx="5579279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2" action="ppaction://hlinksldjump"/>
              </a:rPr>
              <a:t>Котловина Конго</a:t>
            </a:r>
            <a:endParaRPr lang="ru-RU" sz="2800" dirty="0"/>
          </a:p>
        </p:txBody>
      </p:sp>
      <p:pic>
        <p:nvPicPr>
          <p:cNvPr id="10242" name="Picture 2" descr="D:\Наташа\География\Уроки 7 класс\Рельеф Африки\Конго\впадина конг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6464" cy="34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талия\Pictures\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11" y="2984500"/>
            <a:ext cx="5889625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772816"/>
            <a:ext cx="3974267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hlinkClick r:id="rId2" action="ppaction://hlinksldjump"/>
              </a:rPr>
              <a:t>Котловина Калахари</a:t>
            </a:r>
            <a:endParaRPr lang="ru-RU" sz="2400" dirty="0"/>
          </a:p>
        </p:txBody>
      </p:sp>
      <p:pic>
        <p:nvPicPr>
          <p:cNvPr id="8196" name="Picture 4" descr="D:\Наташа\География\Уроки 7 класс\Рельеф Африки\рельеф ю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3" y="173288"/>
            <a:ext cx="4101657" cy="29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Наташа\География\Уроки 7 класс\Рельеф Африки\Калахари\впадина калахар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77" y="3120404"/>
            <a:ext cx="6634963" cy="34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 smtClean="0">
                <a:hlinkClick r:id="rId2" action="ppaction://hlinksldjump"/>
              </a:rPr>
              <a:t>Восточно-Африканское плоскогорье</a:t>
            </a:r>
            <a:endParaRPr lang="ru-RU" sz="2800" dirty="0"/>
          </a:p>
        </p:txBody>
      </p:sp>
      <p:pic>
        <p:nvPicPr>
          <p:cNvPr id="6146" name="Picture 2" descr="C:\Users\Наталия\Pictures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6062663" cy="34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ия\Pictures\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26" y="2852936"/>
            <a:ext cx="3035300" cy="3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03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2" action="ppaction://hlinksldjump"/>
              </a:rPr>
              <a:t>Вулканы   Килиманджаро и Кения</a:t>
            </a:r>
            <a:endParaRPr lang="ru-RU" sz="2800" dirty="0"/>
          </a:p>
        </p:txBody>
      </p:sp>
      <p:pic>
        <p:nvPicPr>
          <p:cNvPr id="12290" name="Picture 2" descr="D:\Наташа\География\Уроки 7 класс\Рельеф Африки\Рифт\килиманндж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0679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аташа\География\Уроки 7 класс\Африка объекты ЮНЕСКО\ке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66" y="3356992"/>
            <a:ext cx="4495266" cy="31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2" action="ppaction://hlinksldjump"/>
              </a:rPr>
              <a:t>Эфиопское нагорье</a:t>
            </a:r>
            <a:endParaRPr lang="ru-RU" sz="2800" dirty="0"/>
          </a:p>
        </p:txBody>
      </p:sp>
      <p:pic>
        <p:nvPicPr>
          <p:cNvPr id="7170" name="Picture 2" descr="C:\Users\Наталия\Pictures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" y="828549"/>
            <a:ext cx="4054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талия\Pictures\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47556"/>
            <a:ext cx="455930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аталия\Pictures\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89507"/>
            <a:ext cx="351155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6076839"/>
            <a:ext cx="3465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Истоки какой реки находятся на </a:t>
            </a:r>
          </a:p>
          <a:p>
            <a:r>
              <a:rPr lang="ru-RU" b="1" dirty="0" smtClean="0"/>
              <a:t>Эфиопском  плоскогорье?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94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4197152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2" action="ppaction://hlinksldjump"/>
              </a:rPr>
              <a:t>Атлас</a:t>
            </a:r>
            <a:endParaRPr lang="ru-RU" sz="2800" dirty="0"/>
          </a:p>
        </p:txBody>
      </p:sp>
      <p:pic>
        <p:nvPicPr>
          <p:cNvPr id="14338" name="Picture 2" descr="D:\Наташа\География\Уроки 7 класс\Рельеф Африки\Атлас\атласские го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032448" cy="23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Наталия\Pictures\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94427"/>
            <a:ext cx="5399087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2661" y="152351"/>
            <a:ext cx="8229600" cy="2362274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/>
              <a:t>1</a:t>
            </a:r>
            <a:r>
              <a:rPr lang="ru-RU" sz="2700" dirty="0" smtClean="0"/>
              <a:t>.Учебник: стр. 344; </a:t>
            </a:r>
            <a:r>
              <a:rPr lang="ru-RU" sz="2700" dirty="0" smtClean="0">
                <a:latin typeface="Calibri"/>
                <a:cs typeface="Calibri"/>
              </a:rPr>
              <a:t>§ 17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Атлас: стр. 4-5, 24</a:t>
            </a:r>
            <a:br>
              <a:rPr lang="ru-RU" sz="2700" dirty="0" smtClean="0"/>
            </a:br>
            <a:r>
              <a:rPr lang="ru-RU" sz="2700" b="1" dirty="0" smtClean="0"/>
              <a:t>2</a:t>
            </a:r>
            <a:r>
              <a:rPr lang="ru-RU" sz="2700" dirty="0" smtClean="0"/>
              <a:t>. На стр. 344 после плана описания ГП материка следует план описания</a:t>
            </a:r>
            <a:br>
              <a:rPr lang="ru-RU" sz="27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55794" y="2276872"/>
            <a:ext cx="7297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План описания рельефа территории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127137"/>
            <a:ext cx="899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r>
              <a:rPr lang="ru-RU" sz="3200" dirty="0" smtClean="0"/>
              <a:t>. </a:t>
            </a:r>
            <a:r>
              <a:rPr lang="ru-RU" sz="2400" dirty="0" smtClean="0"/>
              <a:t>Каков общий характер поверхности? Чем его можно объяснить?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3861048"/>
            <a:ext cx="8598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Как расположены формы рельефа на изучаемой территории?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7057" y="4419790"/>
            <a:ext cx="6814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Каковы наибольшая и преобладающие высоты?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7057" y="5013176"/>
            <a:ext cx="6901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Выясните, каково происхождение форм рельефа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03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052736"/>
            <a:ext cx="4472727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hlinkClick r:id="rId2" action="ppaction://hlinksldjump"/>
              </a:rPr>
              <a:t>Капские горы</a:t>
            </a:r>
            <a:endParaRPr lang="ru-RU" sz="2800" dirty="0"/>
          </a:p>
        </p:txBody>
      </p:sp>
      <p:pic>
        <p:nvPicPr>
          <p:cNvPr id="15362" name="Picture 2" descr="D:\Наташа\География\Уроки 7 класс\Рельеф Африки\рельеф ю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456384" cy="24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Наталия\Pictures\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08" y="2672116"/>
            <a:ext cx="5396188" cy="40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4310097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2" action="ppaction://hlinksldjump"/>
              </a:rPr>
              <a:t>Драконовы горы</a:t>
            </a:r>
            <a:endParaRPr lang="ru-RU" sz="2800" dirty="0"/>
          </a:p>
        </p:txBody>
      </p:sp>
      <p:pic>
        <p:nvPicPr>
          <p:cNvPr id="17412" name="Picture 4" descr="D:\Наташа\География\Уроки 7 класс\Рельеф Африки\рельеф ю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1380"/>
            <a:ext cx="3689482" cy="26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Наталия\Pictures\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0" y="2708920"/>
            <a:ext cx="599106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6852" y="5517232"/>
            <a:ext cx="977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hlinkClick r:id="rId2" action="ppaction://hlinksldjump"/>
              </a:rPr>
              <a:t>Атлас</a:t>
            </a:r>
            <a:endParaRPr lang="ru-RU" sz="2400" b="1" dirty="0"/>
          </a:p>
        </p:txBody>
      </p:sp>
      <p:pic>
        <p:nvPicPr>
          <p:cNvPr id="11266" name="Picture 2" descr="C:\Users\Наталия\Pictures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26" y="259432"/>
            <a:ext cx="65198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Наташа\География\Уроки 7 класс\Рельеф Африки\долина камаси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91" y="548680"/>
            <a:ext cx="713994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3928" y="558924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 Котловина   Чад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997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Наташа\География\Уроки 7 класс\Рельеф Африки\Эфиопское нагорье\эфиопское нарорь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2731"/>
            <a:ext cx="750500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5805264"/>
            <a:ext cx="318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 Эфиопское нагорье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21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2873" y="580526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 Котловина  Конго</a:t>
            </a:r>
            <a:endParaRPr lang="ru-RU" sz="2400" b="1" dirty="0"/>
          </a:p>
        </p:txBody>
      </p:sp>
      <p:pic>
        <p:nvPicPr>
          <p:cNvPr id="12290" name="Picture 2" descr="C:\Users\Наталия\Pictures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96" y="332656"/>
            <a:ext cx="6648450" cy="51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7318" y="5733256"/>
            <a:ext cx="5438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 </a:t>
            </a:r>
            <a:r>
              <a:rPr lang="ru-RU" sz="2400" b="1" dirty="0" err="1" smtClean="0">
                <a:hlinkClick r:id="rId2" action="ppaction://hlinksldjump"/>
              </a:rPr>
              <a:t>Восточно</a:t>
            </a:r>
            <a:r>
              <a:rPr lang="ru-RU" sz="2400" b="1" dirty="0" smtClean="0">
                <a:hlinkClick r:id="rId2" action="ppaction://hlinksldjump"/>
              </a:rPr>
              <a:t> – Африканское  плоскогорье</a:t>
            </a:r>
            <a:endParaRPr lang="ru-RU" sz="2400" b="1" dirty="0"/>
          </a:p>
        </p:txBody>
      </p:sp>
      <p:pic>
        <p:nvPicPr>
          <p:cNvPr id="13314" name="Picture 2" descr="C:\Users\Наталия\Pictures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4132"/>
            <a:ext cx="7051651" cy="52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:\Наташа\География\Уроки 7 класс\Рельеф Африки\Калахари\впадина калахари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8379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805263"/>
            <a:ext cx="317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 Котловина  Калахари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288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5733256"/>
            <a:ext cx="3577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 Драконовы горы</a:t>
            </a:r>
            <a:endParaRPr lang="ru-RU" sz="2400" b="1" dirty="0"/>
          </a:p>
        </p:txBody>
      </p:sp>
      <p:pic>
        <p:nvPicPr>
          <p:cNvPr id="14338" name="Picture 2" descr="C:\Users\Наталия\Pictures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7" y="332656"/>
            <a:ext cx="8664575" cy="51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5661248"/>
            <a:ext cx="207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 Капские горы</a:t>
            </a:r>
            <a:endParaRPr lang="ru-RU" sz="2400" b="1" dirty="0"/>
          </a:p>
        </p:txBody>
      </p:sp>
      <p:pic>
        <p:nvPicPr>
          <p:cNvPr id="1026" name="Picture 2" descr="На крайнем юге африкан- ского материка поднимаются КАПСКИЕ ГОРЫ - Фото 4818/1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6653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770416" cy="3801832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/>
              <a:t>                           </a:t>
            </a:r>
            <a:r>
              <a:rPr lang="ru-RU" sz="2700" b="1" dirty="0" smtClean="0">
                <a:solidFill>
                  <a:srgbClr val="7030A0"/>
                </a:solidFill>
                <a:latin typeface="Georgia" pitchFamily="18" charset="0"/>
              </a:rPr>
              <a:t>Сегодня нам предстоит:</a:t>
            </a:r>
            <a:br>
              <a:rPr lang="ru-RU" sz="27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700" dirty="0"/>
              <a:t>-</a:t>
            </a:r>
            <a:r>
              <a:rPr lang="ru-RU" sz="2700" dirty="0" smtClean="0"/>
              <a:t> выявить основные формы рельефа Африки;</a:t>
            </a:r>
            <a:br>
              <a:rPr lang="ru-RU" sz="2700" dirty="0" smtClean="0"/>
            </a:br>
            <a:r>
              <a:rPr lang="ru-RU" sz="2700" dirty="0" smtClean="0"/>
              <a:t>- выявить время формирования рельефа Африки;</a:t>
            </a:r>
            <a:br>
              <a:rPr lang="ru-RU" sz="2700" dirty="0" smtClean="0"/>
            </a:br>
            <a:r>
              <a:rPr lang="ru-RU" sz="2700" dirty="0" smtClean="0"/>
              <a:t>- выявить самые высокие и самые низкие точки материка;</a:t>
            </a:r>
            <a:br>
              <a:rPr lang="ru-RU" sz="2700" dirty="0" smtClean="0"/>
            </a:br>
            <a:r>
              <a:rPr lang="ru-RU" sz="2700" dirty="0" smtClean="0"/>
              <a:t>- выявить, как формы рельефа связаны с тектоническим строением </a:t>
            </a:r>
            <a:r>
              <a:rPr lang="ru-RU" sz="2700" dirty="0" smtClean="0"/>
              <a:t>материка;</a:t>
            </a:r>
            <a:br>
              <a:rPr lang="ru-RU" sz="2700" dirty="0" smtClean="0"/>
            </a:br>
            <a:r>
              <a:rPr lang="ru-RU" sz="2700" dirty="0" smtClean="0"/>
              <a:t>- узнать, какими полезными ископаемыми богата Африка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02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7232"/>
            <a:ext cx="9144000" cy="5018031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Перед началом изучения новой темы нам </a:t>
            </a:r>
            <a:br>
              <a:rPr lang="ru-RU" sz="2400" dirty="0" smtClean="0"/>
            </a:br>
            <a:r>
              <a:rPr lang="ru-RU" sz="2400" b="1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                                </a:t>
            </a:r>
            <a:b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необходимо вспомнить:</a:t>
            </a:r>
            <a:b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400" dirty="0" smtClean="0"/>
              <a:t>- Что такое платформа?</a:t>
            </a:r>
            <a:br>
              <a:rPr lang="ru-RU" sz="2400" dirty="0" smtClean="0"/>
            </a:br>
            <a:r>
              <a:rPr lang="ru-RU" sz="2400" dirty="0" smtClean="0"/>
              <a:t>- Что такое складчатая область?</a:t>
            </a:r>
            <a:br>
              <a:rPr lang="ru-RU" sz="2400" dirty="0" smtClean="0"/>
            </a:br>
            <a:r>
              <a:rPr lang="ru-RU" sz="2400" dirty="0" smtClean="0"/>
              <a:t>- Главные формы рельефа?</a:t>
            </a:r>
            <a:br>
              <a:rPr lang="ru-RU" sz="2400" dirty="0" smtClean="0"/>
            </a:br>
            <a:r>
              <a:rPr lang="ru-RU" sz="2400" dirty="0" smtClean="0"/>
              <a:t>- Какие формы рельефа формируются на платформах?</a:t>
            </a:r>
            <a:br>
              <a:rPr lang="ru-RU" sz="2400" dirty="0" smtClean="0"/>
            </a:br>
            <a:r>
              <a:rPr lang="ru-RU" sz="2400" dirty="0" smtClean="0"/>
              <a:t>- Какие формы рельефа формируются в складчатых областях?</a:t>
            </a:r>
            <a:br>
              <a:rPr lang="ru-RU" sz="2400" dirty="0" smtClean="0"/>
            </a:br>
            <a:r>
              <a:rPr lang="ru-RU" sz="2400" dirty="0" smtClean="0"/>
              <a:t>- Виды равнин по высоте;</a:t>
            </a:r>
            <a:br>
              <a:rPr lang="ru-RU" sz="2400" dirty="0" smtClean="0"/>
            </a:br>
            <a:r>
              <a:rPr lang="ru-RU" sz="2400" dirty="0" smtClean="0"/>
              <a:t>- Виды гор по высоте;</a:t>
            </a:r>
            <a:br>
              <a:rPr lang="ru-RU" sz="2400" dirty="0" smtClean="0"/>
            </a:br>
            <a:r>
              <a:rPr lang="ru-RU" sz="2400" dirty="0" smtClean="0"/>
              <a:t>- Как определить возраст тектонической структуры по карте </a:t>
            </a:r>
            <a:br>
              <a:rPr lang="ru-RU" sz="2400" dirty="0" smtClean="0"/>
            </a:br>
            <a:r>
              <a:rPr lang="ru-RU" sz="2400" dirty="0" smtClean="0"/>
              <a:t>«Строение земной коры»?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62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29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Общий характер поверхности Африки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802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 вы думаете, равнины или горы преобладают в Африке?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1011" y="3054150"/>
            <a:ext cx="463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Назовите равнины и горы Африки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7097" y="2276872"/>
            <a:ext cx="5650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hlinkClick r:id="rId2" action="ppaction://hlinksldjump"/>
              </a:rPr>
              <a:t>Почему в Африке преобладают равнины?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37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632" y="-34402"/>
            <a:ext cx="8229600" cy="5425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Формы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рельефа Африки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92191"/>
              </p:ext>
            </p:extLst>
          </p:nvPr>
        </p:nvGraphicFramePr>
        <p:xfrm>
          <a:off x="242352" y="525437"/>
          <a:ext cx="8784976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7640"/>
                <a:gridCol w="45273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Формы рельефа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Строение земной коры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3" action="ppaction://hlinksldjump"/>
                        </a:rPr>
                        <a:t>Котловина Чад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4" action="ppaction://hlinksldjump"/>
                        </a:rPr>
                        <a:t>Котловина Конго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5" action="ppaction://hlinksldjump"/>
                        </a:rPr>
                        <a:t>Котловина Калахари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2" action="ppaction://hlinksldjump"/>
                        </a:rPr>
                        <a:t>Восточно-Африканское плоскогорье 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6" action="ppaction://hlinksldjump"/>
                        </a:rPr>
                        <a:t>Атлас 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7" action="ppaction://hlinksldjump"/>
                        </a:rPr>
                        <a:t>Капские горы 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8" action="ppaction://hlinksldjump"/>
                        </a:rPr>
                        <a:t>Драконовы горы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9" action="ppaction://hlinksldjump"/>
                        </a:rPr>
                        <a:t>Эфиопское нагорье 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72320" y="968511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Древняя платформа</a:t>
            </a:r>
            <a:endParaRPr lang="ru-RU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2320" y="1430176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i="1" dirty="0" smtClean="0"/>
              <a:t>Древняя платформа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1628" y="1891841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Древняя платформа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72320" y="2370789"/>
            <a:ext cx="4345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Древняя платформа, область </a:t>
            </a:r>
          </a:p>
          <a:p>
            <a:r>
              <a:rPr lang="ru-RU" sz="2400" i="1" dirty="0"/>
              <a:t>б</a:t>
            </a:r>
            <a:r>
              <a:rPr lang="ru-RU" sz="2400" i="1" dirty="0" smtClean="0"/>
              <a:t>айкальской складчатости, </a:t>
            </a:r>
          </a:p>
          <a:p>
            <a:r>
              <a:rPr lang="ru-RU" sz="2400" i="1" dirty="0" smtClean="0"/>
              <a:t>зона разломов</a:t>
            </a:r>
            <a:endParaRPr lang="ru-RU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72320" y="3571117"/>
            <a:ext cx="3323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Область кайнозойской </a:t>
            </a:r>
          </a:p>
          <a:p>
            <a:r>
              <a:rPr lang="ru-RU" sz="2400" i="1" dirty="0" smtClean="0"/>
              <a:t>складчатости</a:t>
            </a:r>
            <a:endParaRPr lang="ru-RU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52987" y="4402114"/>
            <a:ext cx="3018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Область герцинской </a:t>
            </a:r>
          </a:p>
          <a:p>
            <a:r>
              <a:rPr lang="ru-RU" sz="2400" i="1" dirty="0" smtClean="0"/>
              <a:t>складчатости</a:t>
            </a:r>
            <a:endParaRPr lang="ru-RU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71627" y="5232483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Древняя платформа</a:t>
            </a:r>
            <a:endParaRPr lang="ru-RU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72320" y="5679827"/>
            <a:ext cx="312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Древняя платформа, </a:t>
            </a:r>
          </a:p>
          <a:p>
            <a:r>
              <a:rPr lang="ru-RU" sz="2400" i="1" dirty="0" smtClean="0"/>
              <a:t>зона разломов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21717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27" y="807156"/>
            <a:ext cx="6029325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Выявим особенности рельефа Африки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444" y="237771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155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59381" y="3733023"/>
            <a:ext cx="45878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500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25142" y="5161707"/>
            <a:ext cx="45878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900</a:t>
            </a:r>
            <a:endParaRPr lang="ru-RU" sz="1200" b="1" dirty="0"/>
          </a:p>
        </p:txBody>
      </p:sp>
      <p:sp>
        <p:nvSpPr>
          <p:cNvPr id="6" name="Овал 5"/>
          <p:cNvSpPr/>
          <p:nvPr/>
        </p:nvSpPr>
        <p:spPr>
          <a:xfrm>
            <a:off x="5760132" y="3930297"/>
            <a:ext cx="72008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95612" y="381240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5895</a:t>
            </a:r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4499993" y="384866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559380" y="5246792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11960" y="2470500"/>
            <a:ext cx="72008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43808" y="134076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20405" y="126782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4165</a:t>
            </a:r>
            <a:endParaRPr lang="ru-RU" sz="1200" b="1" dirty="0"/>
          </a:p>
        </p:txBody>
      </p:sp>
      <p:sp>
        <p:nvSpPr>
          <p:cNvPr id="15" name="Блок-схема: узел 14"/>
          <p:cNvSpPr/>
          <p:nvPr/>
        </p:nvSpPr>
        <p:spPr>
          <a:xfrm flipH="1">
            <a:off x="5768492" y="3650369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96136" y="347933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5199</a:t>
            </a:r>
            <a:endParaRPr lang="ru-RU" sz="1400" b="1" dirty="0"/>
          </a:p>
        </p:txBody>
      </p:sp>
      <p:sp>
        <p:nvSpPr>
          <p:cNvPr id="17" name="Овал 16"/>
          <p:cNvSpPr/>
          <p:nvPr/>
        </p:nvSpPr>
        <p:spPr>
          <a:xfrm>
            <a:off x="5220072" y="363322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53582" y="340041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5109</a:t>
            </a:r>
            <a:endParaRPr lang="ru-RU" sz="1400" b="1" dirty="0"/>
          </a:p>
        </p:txBody>
      </p:sp>
      <p:sp>
        <p:nvSpPr>
          <p:cNvPr id="19" name="Овал 18"/>
          <p:cNvSpPr/>
          <p:nvPr/>
        </p:nvSpPr>
        <p:spPr>
          <a:xfrm flipH="1" flipV="1">
            <a:off x="4579422" y="603514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055315" y="589341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2326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62476" y="576416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3182</a:t>
            </a:r>
            <a:endParaRPr lang="ru-RU" sz="1400" b="1" dirty="0"/>
          </a:p>
        </p:txBody>
      </p:sp>
      <p:sp>
        <p:nvSpPr>
          <p:cNvPr id="23" name="Овал 22"/>
          <p:cNvSpPr/>
          <p:nvPr/>
        </p:nvSpPr>
        <p:spPr>
          <a:xfrm flipV="1">
            <a:off x="5083921" y="589519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90001" y="264989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4620</a:t>
            </a:r>
            <a:endParaRPr lang="ru-RU" sz="1400" b="1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5940151" y="2780927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4" grpId="0"/>
      <p:bldP spid="16" grpId="0"/>
      <p:bldP spid="18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Особенности рельефа Африки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050" name="Picture 2" descr="D:\Наташа\География\Уроки 7 класс\Рельеф Африки\Особенности рельеф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33186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4641" y="1329749"/>
            <a:ext cx="523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Рельеф значительной части Африки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9562" y="1700808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р</a:t>
            </a:r>
            <a:r>
              <a:rPr lang="ru-RU" sz="2400" b="1" i="1" dirty="0" smtClean="0">
                <a:solidFill>
                  <a:srgbClr val="7030A0"/>
                </a:solidFill>
              </a:rPr>
              <a:t>авнинный</a:t>
            </a:r>
            <a:r>
              <a:rPr lang="ru-RU" sz="2400" i="1" dirty="0" smtClean="0">
                <a:solidFill>
                  <a:srgbClr val="7030A0"/>
                </a:solidFill>
              </a:rPr>
              <a:t>.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4641" y="2276872"/>
            <a:ext cx="5332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2.Северная, центральная и западная </a:t>
            </a:r>
          </a:p>
          <a:p>
            <a:r>
              <a:rPr lang="ru-RU" sz="2400" dirty="0" smtClean="0"/>
              <a:t>части материка                  чем восточная</a:t>
            </a:r>
          </a:p>
          <a:p>
            <a:r>
              <a:rPr lang="ru-RU" sz="2400" dirty="0" smtClean="0"/>
              <a:t>и южная.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57615" y="2646203"/>
            <a:ext cx="120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н</a:t>
            </a:r>
            <a:r>
              <a:rPr lang="ru-RU" sz="2400" b="1" i="1" dirty="0" smtClean="0">
                <a:solidFill>
                  <a:srgbClr val="7030A0"/>
                </a:solidFill>
              </a:rPr>
              <a:t>иже,  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4641" y="3532366"/>
            <a:ext cx="5575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По преобладающим высотам материк </a:t>
            </a:r>
          </a:p>
          <a:p>
            <a:r>
              <a:rPr lang="ru-RU" sz="2400" dirty="0" smtClean="0"/>
              <a:t>делят на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79983" y="4221088"/>
            <a:ext cx="490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Низкую Африку и Высокую Африку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52" y="4734453"/>
            <a:ext cx="816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Самая высокая точка Африки расположена не в горах, а на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5760" y="5196118"/>
            <a:ext cx="333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р</a:t>
            </a:r>
            <a:r>
              <a:rPr lang="ru-RU" sz="2400" b="1" i="1" dirty="0" smtClean="0">
                <a:solidFill>
                  <a:srgbClr val="7030A0"/>
                </a:solidFill>
              </a:rPr>
              <a:t>авнине (плоскогорье).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42" y="5651036"/>
            <a:ext cx="795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5. В пределах Африки расположен самый большой на суше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6112701"/>
            <a:ext cx="126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р</a:t>
            </a:r>
            <a:r>
              <a:rPr lang="ru-RU" sz="2400" b="1" i="1" dirty="0" smtClean="0">
                <a:solidFill>
                  <a:srgbClr val="7030A0"/>
                </a:solidFill>
              </a:rPr>
              <a:t>азлом,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9193" y="6110384"/>
            <a:ext cx="6425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азываемый Великим Африканским разломом.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" y="169900"/>
            <a:ext cx="523875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6912" y="161670"/>
            <a:ext cx="3475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Какими номерами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на карте обозначены:</a:t>
            </a:r>
          </a:p>
          <a:p>
            <a:endParaRPr lang="ru-RU" sz="2000" b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9447" y="5092011"/>
            <a:ext cx="218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Атласские</a:t>
            </a:r>
            <a:r>
              <a:rPr lang="ru-RU" sz="2400" dirty="0" smtClean="0"/>
              <a:t> горы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82613" y="1447729"/>
            <a:ext cx="195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Капские горы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82613" y="1908398"/>
            <a:ext cx="2372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Драконовы горы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67475" y="2379063"/>
            <a:ext cx="272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Эфиопское нагорье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82613" y="2821713"/>
            <a:ext cx="3284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Восточно-Африканское </a:t>
            </a:r>
          </a:p>
          <a:p>
            <a:r>
              <a:rPr lang="ru-RU" sz="2400" dirty="0" smtClean="0"/>
              <a:t>плоскогорье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92571" y="3651193"/>
            <a:ext cx="2119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Котловина Чад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94764" y="4141034"/>
            <a:ext cx="285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Котловина Калахари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3059" y="4640570"/>
            <a:ext cx="2382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Котловина Конго</a:t>
            </a:r>
            <a:endParaRPr lang="ru-RU" sz="2400" dirty="0"/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2483768" y="2139230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>
                <a:hlinkClick r:id="rId4" action="ppaction://hlinksldjump"/>
              </a:rPr>
              <a:t>2</a:t>
            </a:r>
            <a:endParaRPr lang="ru-RU" sz="2000" b="1" dirty="0"/>
          </a:p>
        </p:txBody>
      </p:sp>
      <p:sp>
        <p:nvSpPr>
          <p:cNvPr id="28" name="TextBox 27">
            <a:hlinkClick r:id="rId5" action="ppaction://hlinkpres?slideindex=1&amp;slidetitle=" tooltip="атлас"/>
          </p:cNvPr>
          <p:cNvSpPr txBox="1"/>
          <p:nvPr/>
        </p:nvSpPr>
        <p:spPr>
          <a:xfrm>
            <a:off x="827584" y="7772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3" action="ppaction://hlinksldjump"/>
              </a:rPr>
              <a:t>1</a:t>
            </a:r>
            <a:endParaRPr lang="ru-RU" sz="2000" b="1" dirty="0"/>
          </a:p>
        </p:txBody>
      </p:sp>
      <p:sp>
        <p:nvSpPr>
          <p:cNvPr id="29" name="TextBox 28">
            <a:hlinkClick r:id="rId3" action="ppaction://hlinksldjump"/>
          </p:cNvPr>
          <p:cNvSpPr txBox="1"/>
          <p:nvPr/>
        </p:nvSpPr>
        <p:spPr>
          <a:xfrm>
            <a:off x="4108981" y="237006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6" action="ppaction://hlinksldjump"/>
              </a:rPr>
              <a:t>3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23928" y="345113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7" action="ppaction://hlinksldjump"/>
              </a:rPr>
              <a:t>5</a:t>
            </a:r>
            <a:endParaRPr lang="ru-RU" sz="2000" b="1" dirty="0"/>
          </a:p>
        </p:txBody>
      </p:sp>
      <p:sp>
        <p:nvSpPr>
          <p:cNvPr id="33" name="TextBox 32">
            <a:hlinkClick r:id="rId3" action="ppaction://hlinksldjump"/>
          </p:cNvPr>
          <p:cNvSpPr txBox="1"/>
          <p:nvPr/>
        </p:nvSpPr>
        <p:spPr>
          <a:xfrm>
            <a:off x="3291326" y="53082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8" action="ppaction://hlinksldjump"/>
              </a:rPr>
              <a:t>7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32111" y="570834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9" action="ppaction://hlinksldjump"/>
              </a:rPr>
              <a:t>8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874133" y="34179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10" action="ppaction://hlinksldjump"/>
              </a:rPr>
              <a:t>4</a:t>
            </a:r>
            <a:endParaRPr lang="ru-RU" sz="2000" b="1" dirty="0"/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2923791" y="49227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11" action="ppaction://hlinksldjump"/>
              </a:rPr>
              <a:t>6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04812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</TotalTime>
  <Words>382</Words>
  <Application>Microsoft Office PowerPoint</Application>
  <PresentationFormat>Экран (4:3)</PresentationFormat>
  <Paragraphs>112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1.Учебник: стр. 344; § 17 Атлас: стр. 4-5, 24 2. На стр. 344 после плана описания ГП материка следует план описания </vt:lpstr>
      <vt:lpstr>                           Сегодня нам предстоит:  - выявить основные формы рельефа Африки; - выявить время формирования рельефа Африки; - выявить самые высокие и самые низкие точки материка; - выявить, как формы рельефа связаны с тектоническим строением материка; - узнать, какими полезными ископаемыми богата Африка </vt:lpstr>
      <vt:lpstr>Перед началом изучения новой темы нам                                    необходимо вспомнить:  - Что такое платформа? - Что такое складчатая область? - Главные формы рельефа? - Какие формы рельефа формируются на платформах? - Какие формы рельефа формируются в складчатых областях? - Виды равнин по высоте; - Виды гор по высоте; - Как определить возраст тектонической структуры по карте  «Строение земной коры»?</vt:lpstr>
      <vt:lpstr>Общий характер поверхности Африки</vt:lpstr>
      <vt:lpstr>Формы рельефа Африки</vt:lpstr>
      <vt:lpstr>Выявим особенности рельефа Африки</vt:lpstr>
      <vt:lpstr>Особенности рельефа Африки</vt:lpstr>
      <vt:lpstr>Презентация PowerPoint</vt:lpstr>
      <vt:lpstr>Домашнее задание</vt:lpstr>
      <vt:lpstr>Презентация PowerPoint</vt:lpstr>
      <vt:lpstr>Котловина Чад</vt:lpstr>
      <vt:lpstr>Впадина Боделе - самая низкая точка Чада</vt:lpstr>
      <vt:lpstr>Котловина Конго</vt:lpstr>
      <vt:lpstr>Котловина Калахари</vt:lpstr>
      <vt:lpstr>Восточно-Африканское плоскогорье</vt:lpstr>
      <vt:lpstr>Вулканы   Килиманджаро и Кения</vt:lpstr>
      <vt:lpstr>Эфиопское нагорье</vt:lpstr>
      <vt:lpstr>Атлас</vt:lpstr>
      <vt:lpstr>Капские горы</vt:lpstr>
      <vt:lpstr>Драконовы горы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Учебник: стр. 344 Атлас: стр. 24 1. Характеристика географического положения Африки по плану</dc:title>
  <dc:creator>Наталия</dc:creator>
  <cp:lastModifiedBy>Наталия</cp:lastModifiedBy>
  <cp:revision>54</cp:revision>
  <dcterms:created xsi:type="dcterms:W3CDTF">2012-10-29T15:16:24Z</dcterms:created>
  <dcterms:modified xsi:type="dcterms:W3CDTF">2014-08-02T19:47:42Z</dcterms:modified>
</cp:coreProperties>
</file>