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4" r:id="rId6"/>
    <p:sldId id="266" r:id="rId7"/>
    <p:sldId id="267" r:id="rId8"/>
    <p:sldId id="269" r:id="rId9"/>
    <p:sldId id="274" r:id="rId10"/>
    <p:sldId id="286" r:id="rId11"/>
    <p:sldId id="291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00"/>
    <a:srgbClr val="6600FF"/>
    <a:srgbClr val="008000"/>
    <a:srgbClr val="00CC99"/>
    <a:srgbClr val="FFFFFF"/>
    <a:srgbClr val="A3B2C1"/>
    <a:srgbClr val="BCCFE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99" d="100"/>
          <a:sy n="99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Площадь</a:t>
            </a:r>
            <a:r>
              <a:rPr lang="ru-RU" sz="1800" b="1" baseline="0" dirty="0" smtClean="0">
                <a:solidFill>
                  <a:srgbClr val="FF0000"/>
                </a:solidFill>
              </a:rPr>
              <a:t> материков (</a:t>
            </a:r>
            <a:r>
              <a:rPr lang="ru-RU" sz="1800" b="1" baseline="0" dirty="0" err="1" smtClean="0">
                <a:solidFill>
                  <a:srgbClr val="FF0000"/>
                </a:solidFill>
              </a:rPr>
              <a:t>млн.кв.км</a:t>
            </a:r>
            <a:r>
              <a:rPr lang="ru-RU" sz="1800" b="1" baseline="0" dirty="0" smtClean="0">
                <a:solidFill>
                  <a:srgbClr val="FF0000"/>
                </a:solidFill>
              </a:rPr>
              <a:t>)</a:t>
            </a:r>
            <a:endParaRPr lang="ru-RU" sz="18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93985545181213"/>
          <c:y val="9.1225496017683858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CC99FF"/>
              </a:solidFill>
            </c:spPr>
          </c:dPt>
          <c:dPt>
            <c:idx val="2"/>
            <c:bubble3D val="0"/>
            <c:spPr>
              <a:solidFill>
                <a:srgbClr val="00CC99"/>
              </a:solidFill>
            </c:spPr>
          </c:dPt>
          <c:dPt>
            <c:idx val="3"/>
            <c:bubble3D val="0"/>
            <c:spPr>
              <a:solidFill>
                <a:srgbClr val="008000"/>
              </a:solidFill>
            </c:spPr>
          </c:dPt>
          <c:dPt>
            <c:idx val="4"/>
            <c:bubble3D val="0"/>
            <c:spPr>
              <a:solidFill>
                <a:srgbClr val="6600FF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14158363286122758"/>
                  <c:y val="6.322812790915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Евразия</c:v>
                </c:pt>
                <c:pt idx="1">
                  <c:v>Африка</c:v>
                </c:pt>
                <c:pt idx="2">
                  <c:v>С.Америка</c:v>
                </c:pt>
                <c:pt idx="3">
                  <c:v>Ю.Америка</c:v>
                </c:pt>
                <c:pt idx="4">
                  <c:v>Антарктида</c:v>
                </c:pt>
                <c:pt idx="5">
                  <c:v>Австралия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</c:v>
                </c:pt>
                <c:pt idx="1">
                  <c:v>30</c:v>
                </c:pt>
                <c:pt idx="2">
                  <c:v>24</c:v>
                </c:pt>
                <c:pt idx="3">
                  <c:v>18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23E246-714D-44DC-BDB1-25926C919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ets.ru/publ/foto_dikikh_zhivotnykh/foto_dikikh_zhivotnykh_mira/foto_begemota/44-1-0-13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71249-18EF-4343-925B-B139341535D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ru-RU" dirty="0" smtClean="0"/>
              <a:t>Демонстрационный тест создан на основе конструктора тестов в </a:t>
            </a:r>
            <a:r>
              <a:rPr lang="en-US" dirty="0" smtClean="0"/>
              <a:t>PowerPoint </a:t>
            </a:r>
            <a:r>
              <a:rPr lang="ru-RU" dirty="0" smtClean="0"/>
              <a:t>версии от 21.01.20</a:t>
            </a:r>
            <a:r>
              <a:rPr lang="en-US" dirty="0" smtClean="0"/>
              <a:t>1</a:t>
            </a:r>
            <a:r>
              <a:rPr lang="ru-RU" smtClean="0"/>
              <a:t>4 </a:t>
            </a:r>
            <a:r>
              <a:rPr lang="ru-RU" dirty="0" smtClean="0"/>
              <a:t>г.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2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800" baseline="0" dirty="0" smtClean="0"/>
              <a:t>Фото с сайта: </a:t>
            </a:r>
            <a:r>
              <a:rPr lang="en-US" sz="800" baseline="0" dirty="0" smtClean="0">
                <a:hlinkClick r:id="rId3"/>
              </a:rPr>
              <a:t>http://fotopets.ru/publ/foto_dikikh_zhivotnykh/foto_dikikh_zhivotnykh_mira/foto_begemota/44-1-0-132</a:t>
            </a:r>
            <a:endParaRPr lang="ru-RU" sz="8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3E246-714D-44DC-BDB1-25926C91976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нформацион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6800" y="304801"/>
            <a:ext cx="7543800" cy="1179984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вод от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043608" y="1988841"/>
            <a:ext cx="7704856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04856" cy="1431925"/>
          </a:xfrm>
        </p:spPr>
        <p:txBody>
          <a:bodyPr anchor="t"/>
          <a:lstStyle>
            <a:lvl1pPr algn="l">
              <a:defRPr sz="3200"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мещаемые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C21EF-594D-430B-AAD0-577BDD71F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C21EF-594D-430B-AAD0-577BDD71F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131662-8875-4E84-BC6B-F057167AD8AA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66" r:id="rId16"/>
    <p:sldLayoutId id="2147483775" r:id="rId17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5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4.jpeg"/><Relationship Id="rId5" Type="http://schemas.openxmlformats.org/officeDocument/2006/relationships/tags" Target="../tags/tag22.xml"/><Relationship Id="rId10" Type="http://schemas.openxmlformats.org/officeDocument/2006/relationships/image" Target="../media/image23.jpeg"/><Relationship Id="rId4" Type="http://schemas.openxmlformats.org/officeDocument/2006/relationships/tags" Target="../tags/tag21.xml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8.wmf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4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10" Type="http://schemas.openxmlformats.org/officeDocument/2006/relationships/image" Target="../media/image9.jpeg"/><Relationship Id="rId4" Type="http://schemas.openxmlformats.org/officeDocument/2006/relationships/tags" Target="../tags/tag5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9.xml"/><Relationship Id="rId7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10" Type="http://schemas.openxmlformats.org/officeDocument/2006/relationships/image" Target="../media/image13.jpeg"/><Relationship Id="rId4" Type="http://schemas.openxmlformats.org/officeDocument/2006/relationships/tags" Target="../tags/tag10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028" name="Out_Zd"/>
          <p:cNvSpPr txBox="1">
            <a:spLocks noChangeArrowheads="1"/>
          </p:cNvSpPr>
          <p:nvPr/>
        </p:nvSpPr>
        <p:spPr bwMode="auto">
          <a:xfrm>
            <a:off x="1835150" y="638651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10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29" name="Out_Tim"/>
          <p:cNvSpPr txBox="1">
            <a:spLocks noChangeArrowheads="1"/>
          </p:cNvSpPr>
          <p:nvPr/>
        </p:nvSpPr>
        <p:spPr bwMode="auto">
          <a:xfrm>
            <a:off x="8053388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30" name="Tx_Zd"/>
          <p:cNvSpPr txBox="1">
            <a:spLocks noChangeArrowheads="1"/>
          </p:cNvSpPr>
          <p:nvPr/>
        </p:nvSpPr>
        <p:spPr bwMode="auto">
          <a:xfrm>
            <a:off x="539750" y="6442075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031" name="Tx_Tim"/>
          <p:cNvSpPr txBox="1">
            <a:spLocks noChangeArrowheads="1"/>
          </p:cNvSpPr>
          <p:nvPr/>
        </p:nvSpPr>
        <p:spPr bwMode="auto">
          <a:xfrm>
            <a:off x="6227763" y="6442075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Время тестирования</a:t>
            </a:r>
          </a:p>
        </p:txBody>
      </p:sp>
      <p:sp>
        <p:nvSpPr>
          <p:cNvPr id="1032" name="Tx_min"/>
          <p:cNvSpPr txBox="1">
            <a:spLocks noChangeArrowheads="1"/>
          </p:cNvSpPr>
          <p:nvPr/>
        </p:nvSpPr>
        <p:spPr bwMode="auto">
          <a:xfrm>
            <a:off x="8629650" y="6442075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мин.</a:t>
            </a:r>
          </a:p>
        </p:txBody>
      </p:sp>
      <p:sp>
        <p:nvSpPr>
          <p:cNvPr id="1033" name="Text FI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Arial" charset="0"/>
              </a:rPr>
              <a:t>Введите фамилию и имя</a:t>
            </a:r>
          </a:p>
        </p:txBody>
      </p:sp>
      <p:sp>
        <p:nvSpPr>
          <p:cNvPr id="3083" name="Text FI">
            <a:hlinkClick r:id="" action="ppaction://macro?name=dd"/>
          </p:cNvPr>
          <p:cNvSpPr>
            <a:spLocks noChangeArrowheads="1"/>
          </p:cNvSpPr>
          <p:nvPr/>
        </p:nvSpPr>
        <p:spPr bwMode="auto">
          <a:xfrm>
            <a:off x="583209" y="256490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Природные зоны Африки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036" name="Group 20"/>
          <p:cNvGrpSpPr>
            <a:grpSpLocks/>
          </p:cNvGrpSpPr>
          <p:nvPr/>
        </p:nvGrpSpPr>
        <p:grpSpPr bwMode="auto">
          <a:xfrm>
            <a:off x="8243888" y="620713"/>
            <a:ext cx="463550" cy="369887"/>
            <a:chOff x="143" y="794"/>
            <a:chExt cx="292" cy="233"/>
          </a:xfrm>
        </p:grpSpPr>
        <p:grpSp>
          <p:nvGrpSpPr>
            <p:cNvPr id="1039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1049" name="Freeform 22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4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5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6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7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0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042" name="Freeform 30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31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3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33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34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35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36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1" name="Rectangle 37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7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81750"/>
            <a:ext cx="2159000" cy="338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pic>
        <p:nvPicPr>
          <p:cNvPr id="1038" name="Picture 14" descr="21r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6238" y="3933825"/>
            <a:ext cx="885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1" name="TextBox1" r:id="rId3" imgW="2952720" imgH="285840"/>
        </mc:Choice>
        <mc:Fallback>
          <p:control name="TextBox1" r:id="rId3" imgW="2952720" imgH="2858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575" y="5373688"/>
                  <a:ext cx="2952750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1" name="POS 4"/>
          <p:cNvSpPr txBox="1">
            <a:spLocks noChangeArrowheads="1"/>
          </p:cNvSpPr>
          <p:nvPr/>
        </p:nvSpPr>
        <p:spPr bwMode="auto">
          <a:xfrm>
            <a:off x="6497638" y="3776663"/>
            <a:ext cx="1258887" cy="641350"/>
          </a:xfrm>
          <a:prstGeom prst="rect">
            <a:avLst/>
          </a:prstGeom>
          <a:solidFill>
            <a:srgbClr val="BCCFE6">
              <a:alpha val="50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3298" name="POS 3"/>
          <p:cNvSpPr txBox="1">
            <a:spLocks noChangeArrowheads="1"/>
          </p:cNvSpPr>
          <p:nvPr/>
        </p:nvSpPr>
        <p:spPr bwMode="auto">
          <a:xfrm>
            <a:off x="4768850" y="3776663"/>
            <a:ext cx="1258888" cy="641350"/>
          </a:xfrm>
          <a:prstGeom prst="rect">
            <a:avLst/>
          </a:prstGeom>
          <a:solidFill>
            <a:srgbClr val="BCCFE6">
              <a:alpha val="50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3299" name="POS 2"/>
          <p:cNvSpPr txBox="1">
            <a:spLocks noChangeArrowheads="1"/>
          </p:cNvSpPr>
          <p:nvPr/>
        </p:nvSpPr>
        <p:spPr bwMode="auto">
          <a:xfrm>
            <a:off x="3060699" y="3776663"/>
            <a:ext cx="1343025" cy="641350"/>
          </a:xfrm>
          <a:prstGeom prst="rect">
            <a:avLst/>
          </a:prstGeom>
          <a:solidFill>
            <a:srgbClr val="BCCFE6">
              <a:alpha val="50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3300" name="POS 1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371600" y="3776663"/>
            <a:ext cx="1258888" cy="641350"/>
          </a:xfrm>
          <a:prstGeom prst="rect">
            <a:avLst/>
          </a:prstGeom>
          <a:solidFill>
            <a:srgbClr val="BCCFE6">
              <a:alpha val="50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8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53257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9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3258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3259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53260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53261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62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263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3264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53265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Tahoma" charset="0"/>
              </a:rPr>
              <a:t>6 бал.</a:t>
            </a:r>
            <a:endParaRPr lang="ru-RU" sz="10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Укажите все правильные позиции!</a:t>
            </a:r>
          </a:p>
        </p:txBody>
      </p:sp>
      <p:sp>
        <p:nvSpPr>
          <p:cNvPr id="53267" name="Text Box 69"/>
          <p:cNvSpPr txBox="1">
            <a:spLocks noChangeArrowheads="1"/>
          </p:cNvSpPr>
          <p:nvPr/>
        </p:nvSpPr>
        <p:spPr bwMode="auto">
          <a:xfrm>
            <a:off x="525463" y="260350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latin typeface="Arial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Правильно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расставьте подписи к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рисункам озер.</a:t>
            </a:r>
            <a:endParaRPr lang="ru-RU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289" name="Rectangle 19">
            <a:hlinkClick r:id="" action="ppaction://macro?name=DragandDrop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2713" y="4860925"/>
            <a:ext cx="6365875" cy="641350"/>
          </a:xfrm>
          <a:prstGeom prst="rect">
            <a:avLst/>
          </a:prstGeom>
          <a:solidFill>
            <a:srgbClr val="BCCFE6">
              <a:alpha val="50999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3302" name="Rectangle 18"/>
          <p:cNvSpPr>
            <a:spLocks noChangeArrowheads="1"/>
          </p:cNvSpPr>
          <p:nvPr/>
        </p:nvSpPr>
        <p:spPr bwMode="auto">
          <a:xfrm>
            <a:off x="1281113" y="5645150"/>
            <a:ext cx="659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Arial" charset="0"/>
              </a:rPr>
              <a:t>Иллюстрации взяты с сайта: http://www.varvar.ru/arhiv/gallery/manuscripts_russian/tituljarnik/</a:t>
            </a:r>
          </a:p>
        </p:txBody>
      </p:sp>
      <p:pic>
        <p:nvPicPr>
          <p:cNvPr id="8195" name="Picture 3" descr="C:\Users\User\Pictures\виктория 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22" y="2235925"/>
            <a:ext cx="1813216" cy="12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95" y="1775194"/>
            <a:ext cx="1023541" cy="193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78" y="2235925"/>
            <a:ext cx="1725509" cy="129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60" y="2241641"/>
            <a:ext cx="1666875" cy="128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90" name="KAN 1">
            <a:hlinkClick r:id="" action="ppaction://macro?name=MovePos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65300" y="4941888"/>
            <a:ext cx="1150938" cy="504825"/>
          </a:xfrm>
          <a:prstGeom prst="rect">
            <a:avLst/>
          </a:prstGeom>
          <a:solidFill>
            <a:srgbClr val="BCCFE6">
              <a:alpha val="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Arial" charset="0"/>
              </a:rPr>
              <a:t>Оз.Ньяса</a:t>
            </a:r>
            <a:endParaRPr lang="ru-RU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293" name="KAN 3">
            <a:hlinkClick r:id="" action="ppaction://macro?name=MovePos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40275" y="4941888"/>
            <a:ext cx="1150938" cy="504825"/>
          </a:xfrm>
          <a:prstGeom prst="rect">
            <a:avLst/>
          </a:prstGeom>
          <a:solidFill>
            <a:srgbClr val="BCCFE6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Arial" charset="0"/>
              </a:rPr>
              <a:t>Оз.Чад</a:t>
            </a:r>
            <a:endParaRPr lang="ru-RU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291" name="KAN 4">
            <a:hlinkClick r:id="" action="ppaction://macro?name=MovePos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7763" y="4941888"/>
            <a:ext cx="1335087" cy="504825"/>
          </a:xfrm>
          <a:prstGeom prst="rect">
            <a:avLst/>
          </a:prstGeom>
          <a:solidFill>
            <a:srgbClr val="BCCFE6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Arial" charset="0"/>
              </a:rPr>
              <a:t>Оз.Танганьика</a:t>
            </a:r>
            <a:endParaRPr lang="ru-RU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292" name="KAN 2">
            <a:hlinkClick r:id="" action="ppaction://macro?name=MovePos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2788" y="4941888"/>
            <a:ext cx="1150937" cy="504825"/>
          </a:xfrm>
          <a:prstGeom prst="rect">
            <a:avLst/>
          </a:prstGeom>
          <a:solidFill>
            <a:srgbClr val="BCCFE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chemeClr val="tx2"/>
                </a:solidFill>
                <a:latin typeface="Arial" charset="0"/>
              </a:rPr>
              <a:t>Оз.Виктория</a:t>
            </a:r>
            <a:endParaRPr lang="ru-RU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Итоги</a:t>
            </a:r>
            <a:endParaRPr lang="ru-RU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10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3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smtClean="0">
                <a:latin typeface="Arial"/>
              </a:rPr>
              <a:t>Введите ответ:</a:t>
            </a:r>
            <a:endParaRPr lang="ru-RU" sz="2400"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Как называется животное, голова которого видна над поверхностью воды?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2" name="Picture 4" descr="C:\Documents and Settings\Admin\Рабочий стол\TestKit11\Конструктор тестов\Рис\88133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5911"/>
            <a:ext cx="4895095" cy="36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89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9338" y="5661025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524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25603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5604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5605" name="Out_ver"/>
          <p:cNvSpPr txBox="1">
            <a:spLocks noChangeArrowheads="1"/>
          </p:cNvSpPr>
          <p:nvPr/>
        </p:nvSpPr>
        <p:spPr bwMode="auto">
          <a:xfrm>
            <a:off x="4787900" y="3005138"/>
            <a:ext cx="8640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25606" name="Out_proc"/>
          <p:cNvSpPr txBox="1">
            <a:spLocks noChangeArrowheads="1"/>
          </p:cNvSpPr>
          <p:nvPr/>
        </p:nvSpPr>
        <p:spPr bwMode="auto">
          <a:xfrm>
            <a:off x="5760406" y="3008313"/>
            <a:ext cx="8640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6151" name="Out_oc"/>
          <p:cNvSpPr txBox="1">
            <a:spLocks noChangeArrowheads="1"/>
          </p:cNvSpPr>
          <p:nvPr/>
        </p:nvSpPr>
        <p:spPr bwMode="auto">
          <a:xfrm>
            <a:off x="6732913" y="3005138"/>
            <a:ext cx="158400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8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25609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10251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" h="254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10252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" h="254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Выход</a:t>
            </a:r>
          </a:p>
        </p:txBody>
      </p:sp>
      <p:sp>
        <p:nvSpPr>
          <p:cNvPr id="25616" name="Rectangle 14"/>
          <p:cNvSpPr>
            <a:spLocks noChangeArrowheads="1"/>
          </p:cNvSpPr>
          <p:nvPr/>
        </p:nvSpPr>
        <p:spPr bwMode="auto">
          <a:xfrm>
            <a:off x="501650" y="2955925"/>
            <a:ext cx="42084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Arial" charset="0"/>
              </a:rPr>
              <a:t>Правильных ответов</a:t>
            </a:r>
          </a:p>
        </p:txBody>
      </p:sp>
      <p:sp>
        <p:nvSpPr>
          <p:cNvPr id="25617" name="Rectangle 15"/>
          <p:cNvSpPr>
            <a:spLocks noChangeArrowheads="1"/>
          </p:cNvSpPr>
          <p:nvPr/>
        </p:nvSpPr>
        <p:spPr bwMode="auto">
          <a:xfrm>
            <a:off x="501650" y="3676650"/>
            <a:ext cx="42084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Arial" charset="0"/>
              </a:rPr>
              <a:t>Набранных баллов</a:t>
            </a:r>
          </a:p>
        </p:txBody>
      </p:sp>
      <p:sp>
        <p:nvSpPr>
          <p:cNvPr id="25618" name="Rectangle 16"/>
          <p:cNvSpPr>
            <a:spLocks noChangeArrowheads="1"/>
          </p:cNvSpPr>
          <p:nvPr/>
        </p:nvSpPr>
        <p:spPr bwMode="auto">
          <a:xfrm>
            <a:off x="6677376" y="2374081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Оценка</a:t>
            </a:r>
          </a:p>
        </p:txBody>
      </p:sp>
      <p:sp>
        <p:nvSpPr>
          <p:cNvPr id="25619" name="Rectangle 17"/>
          <p:cNvSpPr>
            <a:spLocks noChangeArrowheads="1"/>
          </p:cNvSpPr>
          <p:nvPr/>
        </p:nvSpPr>
        <p:spPr bwMode="auto">
          <a:xfrm>
            <a:off x="652463" y="118099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5000"/>
              </a:lnSpc>
            </a:pPr>
            <a:r>
              <a:rPr lang="ru-RU" sz="4800" b="1" dirty="0">
                <a:solidFill>
                  <a:srgbClr val="FF0000"/>
                </a:solidFill>
                <a:latin typeface="Arial" charset="0"/>
              </a:rPr>
              <a:t>Результаты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Arial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тестирования</a:t>
            </a:r>
          </a:p>
        </p:txBody>
      </p:sp>
      <p:sp>
        <p:nvSpPr>
          <p:cNvPr id="25620" name="Out_osh"/>
          <p:cNvSpPr txBox="1">
            <a:spLocks noChangeArrowheads="1"/>
          </p:cNvSpPr>
          <p:nvPr/>
        </p:nvSpPr>
        <p:spPr bwMode="auto">
          <a:xfrm>
            <a:off x="2339975" y="4733925"/>
            <a:ext cx="59769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charset="0"/>
            </a:endParaRPr>
          </a:p>
        </p:txBody>
      </p:sp>
      <p:sp>
        <p:nvSpPr>
          <p:cNvPr id="18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>
                <a:latin typeface="Tahoma" charset="0"/>
              </a:rPr>
              <a:t>Подождите!</a:t>
            </a:r>
          </a:p>
          <a:p>
            <a:pPr algn="ctr">
              <a:defRPr/>
            </a:pPr>
            <a:r>
              <a:rPr lang="ru-RU">
                <a:latin typeface="Tahoma" charset="0"/>
              </a:rPr>
              <a:t>Идет обработка данных</a:t>
            </a:r>
          </a:p>
        </p:txBody>
      </p:sp>
      <p:sp>
        <p:nvSpPr>
          <p:cNvPr id="25622" name="T_osh"/>
          <p:cNvSpPr txBox="1">
            <a:spLocks noChangeArrowheads="1"/>
          </p:cNvSpPr>
          <p:nvPr/>
        </p:nvSpPr>
        <p:spPr bwMode="auto">
          <a:xfrm>
            <a:off x="1042988" y="45815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Arial" charset="0"/>
              </a:rPr>
              <a:t>Ошибки в выборе ответов на задания:</a:t>
            </a:r>
          </a:p>
        </p:txBody>
      </p:sp>
      <p:sp>
        <p:nvSpPr>
          <p:cNvPr id="25623" name="Out_bal"/>
          <p:cNvSpPr txBox="1">
            <a:spLocks noChangeArrowheads="1"/>
          </p:cNvSpPr>
          <p:nvPr/>
        </p:nvSpPr>
        <p:spPr bwMode="auto">
          <a:xfrm>
            <a:off x="4787900" y="3719513"/>
            <a:ext cx="8640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25624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  <a:latin typeface="Tahoma" charset="0"/>
              </a:rPr>
              <a:t> бал.</a:t>
            </a:r>
            <a:endParaRPr lang="ru-RU" sz="10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5625" name="Out_prb"/>
          <p:cNvSpPr txBox="1">
            <a:spLocks noChangeArrowheads="1"/>
          </p:cNvSpPr>
          <p:nvPr/>
        </p:nvSpPr>
        <p:spPr bwMode="auto">
          <a:xfrm>
            <a:off x="5760406" y="3722688"/>
            <a:ext cx="8640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823" y="364014"/>
            <a:ext cx="813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Тест создан на основе использования шаблона </a:t>
            </a:r>
            <a:r>
              <a:rPr lang="ru-RU" dirty="0" err="1" smtClean="0"/>
              <a:t>А.Н.Комаровского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819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19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8198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823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3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199" name="Rectangle 47"/>
          <p:cNvSpPr>
            <a:spLocks noChangeArrowheads="1"/>
          </p:cNvSpPr>
          <p:nvPr/>
        </p:nvSpPr>
        <p:spPr bwMode="auto">
          <a:xfrm>
            <a:off x="201179" y="404664"/>
            <a:ext cx="874164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  Какое животное обитает в зоне экваториальных лесов?</a:t>
            </a:r>
            <a:endParaRPr lang="ru-RU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200" name="Rectangle 48"/>
          <p:cNvSpPr>
            <a:spLocks noChangeArrowheads="1"/>
          </p:cNvSpPr>
          <p:nvPr/>
        </p:nvSpPr>
        <p:spPr bwMode="auto">
          <a:xfrm>
            <a:off x="1292225" y="2495550"/>
            <a:ext cx="1803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Гепард </a:t>
            </a:r>
            <a:endParaRPr lang="ru-RU" sz="2400" dirty="0">
              <a:latin typeface="Arial" charset="0"/>
            </a:endParaRPr>
          </a:p>
        </p:txBody>
      </p:sp>
      <p:sp>
        <p:nvSpPr>
          <p:cNvPr id="8201" name="Rectangle 49"/>
          <p:cNvSpPr>
            <a:spLocks noChangeArrowheads="1"/>
          </p:cNvSpPr>
          <p:nvPr/>
        </p:nvSpPr>
        <p:spPr bwMode="auto">
          <a:xfrm>
            <a:off x="1292225" y="3130550"/>
            <a:ext cx="1803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Жираф </a:t>
            </a:r>
            <a:endParaRPr lang="ru-RU" sz="2400" dirty="0">
              <a:latin typeface="Arial" charset="0"/>
            </a:endParaRPr>
          </a:p>
        </p:txBody>
      </p:sp>
      <p:sp>
        <p:nvSpPr>
          <p:cNvPr id="8202" name="Rectangle 50"/>
          <p:cNvSpPr>
            <a:spLocks noChangeArrowheads="1"/>
          </p:cNvSpPr>
          <p:nvPr/>
        </p:nvSpPr>
        <p:spPr bwMode="auto">
          <a:xfrm>
            <a:off x="1292225" y="3765550"/>
            <a:ext cx="1803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Окапи </a:t>
            </a:r>
            <a:endParaRPr lang="ru-RU" sz="2400" dirty="0">
              <a:latin typeface="Arial" charset="0"/>
            </a:endParaRPr>
          </a:p>
        </p:txBody>
      </p:sp>
      <p:sp>
        <p:nvSpPr>
          <p:cNvPr id="8203" name="Rectangle 51"/>
          <p:cNvSpPr>
            <a:spLocks noChangeArrowheads="1"/>
          </p:cNvSpPr>
          <p:nvPr/>
        </p:nvSpPr>
        <p:spPr bwMode="auto">
          <a:xfrm>
            <a:off x="1292225" y="4402138"/>
            <a:ext cx="1803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Лев </a:t>
            </a:r>
            <a:endParaRPr lang="ru-RU" sz="2400" dirty="0">
              <a:latin typeface="Arial" charset="0"/>
            </a:endParaRPr>
          </a:p>
        </p:txBody>
      </p:sp>
      <p:grpSp>
        <p:nvGrpSpPr>
          <p:cNvPr id="8204" name="KAN 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4500" y="2514600"/>
            <a:ext cx="647700" cy="395288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3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5" name="KAN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44500" y="3149600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6" name="KAN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44500" y="3784600"/>
            <a:ext cx="647700" cy="395288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8207" name="KAN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44500" y="4419600"/>
            <a:ext cx="647700" cy="395288"/>
            <a:chOff x="521" y="1309"/>
            <a:chExt cx="408" cy="249"/>
          </a:xfrm>
        </p:grpSpPr>
        <p:sp>
          <p:nvSpPr>
            <p:cNvPr id="7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7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8212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8213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4 бал.</a:t>
            </a:r>
          </a:p>
        </p:txBody>
      </p:sp>
      <p:pic>
        <p:nvPicPr>
          <p:cNvPr id="3" name="Picture 4" descr="C:\Users\User\Pictures\жираф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35256"/>
            <a:ext cx="2025525" cy="15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6656"/>
            <a:ext cx="2332931" cy="155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9437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55" y="3876906"/>
            <a:ext cx="2371622" cy="148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2052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2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053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054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2055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208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56" name="Rectangle 47"/>
          <p:cNvSpPr>
            <a:spLocks noChangeArrowheads="1"/>
          </p:cNvSpPr>
          <p:nvPr/>
        </p:nvSpPr>
        <p:spPr bwMode="auto">
          <a:xfrm>
            <a:off x="329975" y="188640"/>
            <a:ext cx="85948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Укажите растение, которое произрастает в пустыне </a:t>
            </a:r>
            <a:r>
              <a:rPr lang="ru-RU" sz="2000" dirty="0" err="1" smtClean="0">
                <a:solidFill>
                  <a:schemeClr val="tx2"/>
                </a:solidFill>
                <a:latin typeface="Arial" charset="0"/>
              </a:rPr>
              <a:t>Намиб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57" name="Rectangle 48"/>
          <p:cNvSpPr>
            <a:spLocks noChangeArrowheads="1"/>
          </p:cNvSpPr>
          <p:nvPr/>
        </p:nvSpPr>
        <p:spPr bwMode="auto">
          <a:xfrm>
            <a:off x="1292224" y="3503613"/>
            <a:ext cx="299174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Arial" charset="0"/>
              </a:rPr>
              <a:t>п</a:t>
            </a:r>
            <a:r>
              <a:rPr lang="ru-RU" sz="2400" dirty="0" smtClean="0">
                <a:latin typeface="Arial" charset="0"/>
              </a:rPr>
              <a:t>устынная акация</a:t>
            </a:r>
            <a:endParaRPr lang="ru-RU" sz="2400" dirty="0">
              <a:latin typeface="Arial" charset="0"/>
            </a:endParaRPr>
          </a:p>
        </p:txBody>
      </p:sp>
      <p:sp>
        <p:nvSpPr>
          <p:cNvPr id="2058" name="Rectangle 49"/>
          <p:cNvSpPr>
            <a:spLocks noChangeArrowheads="1"/>
          </p:cNvSpPr>
          <p:nvPr/>
        </p:nvSpPr>
        <p:spPr bwMode="auto">
          <a:xfrm>
            <a:off x="1292224" y="4138613"/>
            <a:ext cx="356780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Arial" charset="0"/>
              </a:rPr>
              <a:t>в</a:t>
            </a:r>
            <a:r>
              <a:rPr lang="ru-RU" sz="2400" dirty="0" smtClean="0">
                <a:latin typeface="Arial" charset="0"/>
              </a:rPr>
              <a:t>ерблюжья колючка</a:t>
            </a:r>
            <a:endParaRPr lang="ru-RU" sz="2400" dirty="0">
              <a:latin typeface="Arial" charset="0"/>
            </a:endParaRPr>
          </a:p>
        </p:txBody>
      </p:sp>
      <p:sp>
        <p:nvSpPr>
          <p:cNvPr id="2059" name="Rectangle 50"/>
          <p:cNvSpPr>
            <a:spLocks noChangeArrowheads="1"/>
          </p:cNvSpPr>
          <p:nvPr/>
        </p:nvSpPr>
        <p:spPr bwMode="auto">
          <a:xfrm>
            <a:off x="1292224" y="4773613"/>
            <a:ext cx="32077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Arial" charset="0"/>
              </a:rPr>
              <a:t>ф</a:t>
            </a:r>
            <a:r>
              <a:rPr lang="ru-RU" sz="2400" dirty="0" smtClean="0">
                <a:latin typeface="Arial" charset="0"/>
              </a:rPr>
              <a:t>иниковая пальма</a:t>
            </a:r>
            <a:endParaRPr lang="ru-RU" sz="2400" dirty="0">
              <a:latin typeface="Arial" charset="0"/>
            </a:endParaRPr>
          </a:p>
        </p:txBody>
      </p:sp>
      <p:sp>
        <p:nvSpPr>
          <p:cNvPr id="2060" name="Rectangle 51"/>
          <p:cNvSpPr>
            <a:spLocks noChangeArrowheads="1"/>
          </p:cNvSpPr>
          <p:nvPr/>
        </p:nvSpPr>
        <p:spPr bwMode="auto">
          <a:xfrm>
            <a:off x="1292225" y="5410200"/>
            <a:ext cx="1766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вельвичия</a:t>
            </a:r>
            <a:endParaRPr lang="ru-RU" sz="2400" dirty="0">
              <a:latin typeface="Arial" charset="0"/>
            </a:endParaRPr>
          </a:p>
        </p:txBody>
      </p:sp>
      <p:grpSp>
        <p:nvGrpSpPr>
          <p:cNvPr id="2061" name="KAN 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4500" y="3522663"/>
            <a:ext cx="647700" cy="395287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08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062" name="KAN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44500" y="4157663"/>
            <a:ext cx="647700" cy="395287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08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063" name="KAN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44500" y="4792663"/>
            <a:ext cx="647700" cy="395287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07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064" name="KAN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44500" y="5427663"/>
            <a:ext cx="647700" cy="395287"/>
            <a:chOff x="521" y="1309"/>
            <a:chExt cx="408" cy="249"/>
          </a:xfrm>
        </p:grpSpPr>
        <p:sp>
          <p:nvSpPr>
            <p:cNvPr id="7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7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07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2067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2068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10 бал.</a:t>
            </a:r>
          </a:p>
        </p:txBody>
      </p:sp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16" y="1687854"/>
            <a:ext cx="2870074" cy="21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1" y="760140"/>
            <a:ext cx="2789367" cy="185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83" y="1196752"/>
            <a:ext cx="2976821" cy="18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94" y="3917950"/>
            <a:ext cx="3482892" cy="23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9098" y="4891044"/>
            <a:ext cx="9144000" cy="134626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6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3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8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3079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3097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8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99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82" name="KAN 1"/>
          <p:cNvGrpSpPr>
            <a:grpSpLocks/>
          </p:cNvGrpSpPr>
          <p:nvPr/>
        </p:nvGrpSpPr>
        <p:grpSpPr bwMode="auto">
          <a:xfrm>
            <a:off x="1866900" y="5306485"/>
            <a:ext cx="647700" cy="395287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95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09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3083" name="KAN 2"/>
          <p:cNvGrpSpPr>
            <a:grpSpLocks/>
          </p:cNvGrpSpPr>
          <p:nvPr/>
        </p:nvGrpSpPr>
        <p:grpSpPr bwMode="auto">
          <a:xfrm>
            <a:off x="445537" y="5298179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90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09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3085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3086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4 бал.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37180430"/>
              </p:ext>
            </p:extLst>
          </p:nvPr>
        </p:nvGraphicFramePr>
        <p:xfrm>
          <a:off x="1043608" y="923730"/>
          <a:ext cx="684048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4178" y="548680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Укажите место Африки по площади</a:t>
            </a:r>
            <a:endParaRPr lang="ru-RU" b="1" dirty="0"/>
          </a:p>
        </p:txBody>
      </p:sp>
      <p:grpSp>
        <p:nvGrpSpPr>
          <p:cNvPr id="31" name="KAN 2"/>
          <p:cNvGrpSpPr>
            <a:grpSpLocks/>
          </p:cNvGrpSpPr>
          <p:nvPr/>
        </p:nvGrpSpPr>
        <p:grpSpPr bwMode="auto">
          <a:xfrm>
            <a:off x="3203848" y="5354598"/>
            <a:ext cx="647700" cy="395288"/>
            <a:chOff x="521" y="1309"/>
            <a:chExt cx="408" cy="249"/>
          </a:xfrm>
        </p:grpSpPr>
        <p:sp>
          <p:nvSpPr>
            <p:cNvPr id="3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3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37" name="KAN 2"/>
          <p:cNvGrpSpPr>
            <a:grpSpLocks/>
          </p:cNvGrpSpPr>
          <p:nvPr/>
        </p:nvGrpSpPr>
        <p:grpSpPr bwMode="auto">
          <a:xfrm>
            <a:off x="4548539" y="5325804"/>
            <a:ext cx="647700" cy="395288"/>
            <a:chOff x="521" y="1309"/>
            <a:chExt cx="408" cy="249"/>
          </a:xfrm>
        </p:grpSpPr>
        <p:sp>
          <p:nvSpPr>
            <p:cNvPr id="3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3" name="KAN 2"/>
          <p:cNvGrpSpPr>
            <a:grpSpLocks/>
          </p:cNvGrpSpPr>
          <p:nvPr/>
        </p:nvGrpSpPr>
        <p:grpSpPr bwMode="auto">
          <a:xfrm>
            <a:off x="5939780" y="5337136"/>
            <a:ext cx="647700" cy="395288"/>
            <a:chOff x="521" y="1309"/>
            <a:chExt cx="408" cy="249"/>
          </a:xfrm>
        </p:grpSpPr>
        <p:sp>
          <p:nvSpPr>
            <p:cNvPr id="4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4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50" name="KAN 2"/>
          <p:cNvGrpSpPr>
            <a:grpSpLocks/>
          </p:cNvGrpSpPr>
          <p:nvPr/>
        </p:nvGrpSpPr>
        <p:grpSpPr bwMode="auto">
          <a:xfrm>
            <a:off x="7326881" y="5313015"/>
            <a:ext cx="647700" cy="395288"/>
            <a:chOff x="521" y="1309"/>
            <a:chExt cx="408" cy="249"/>
          </a:xfrm>
        </p:grpSpPr>
        <p:sp>
          <p:nvSpPr>
            <p:cNvPr id="51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52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5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433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4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434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4341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14342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14386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7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8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447968" y="548680"/>
            <a:ext cx="8260335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  Какому термину соответствует приведенное описание?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344" name="Rectangle 48"/>
          <p:cNvSpPr>
            <a:spLocks noChangeArrowheads="1"/>
          </p:cNvSpPr>
          <p:nvPr/>
        </p:nvSpPr>
        <p:spPr bwMode="auto">
          <a:xfrm>
            <a:off x="1292225" y="2012950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заповедник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345" name="Rectangle 49"/>
          <p:cNvSpPr>
            <a:spLocks noChangeArrowheads="1"/>
          </p:cNvSpPr>
          <p:nvPr/>
        </p:nvSpPr>
        <p:spPr bwMode="auto">
          <a:xfrm>
            <a:off x="1238993" y="2630488"/>
            <a:ext cx="218087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оазис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346" name="Rectangle 50"/>
          <p:cNvSpPr>
            <a:spLocks noChangeArrowheads="1"/>
          </p:cNvSpPr>
          <p:nvPr/>
        </p:nvSpPr>
        <p:spPr bwMode="auto">
          <a:xfrm>
            <a:off x="1292225" y="3282950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вади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347" name="Rectangle 51"/>
          <p:cNvSpPr>
            <a:spLocks noChangeArrowheads="1"/>
          </p:cNvSpPr>
          <p:nvPr/>
        </p:nvSpPr>
        <p:spPr bwMode="auto">
          <a:xfrm>
            <a:off x="1292225" y="3919538"/>
            <a:ext cx="7377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самум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348" name="Rectangle 52"/>
          <p:cNvSpPr>
            <a:spLocks noChangeArrowheads="1"/>
          </p:cNvSpPr>
          <p:nvPr/>
        </p:nvSpPr>
        <p:spPr bwMode="auto">
          <a:xfrm>
            <a:off x="1292225" y="4554538"/>
            <a:ext cx="1479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эпифит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14349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84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4385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350" name="KAN 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9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4380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351" name="KAN 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4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4375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352" name="KAN 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521" y="1309"/>
            <a:chExt cx="408" cy="249"/>
          </a:xfrm>
        </p:grpSpPr>
        <p:sp>
          <p:nvSpPr>
            <p:cNvPr id="7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7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69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4370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353" name="KAN 5"/>
          <p:cNvGrpSpPr>
            <a:grpSpLocks/>
          </p:cNvGrpSpPr>
          <p:nvPr/>
        </p:nvGrpSpPr>
        <p:grpSpPr bwMode="auto">
          <a:xfrm>
            <a:off x="444500" y="4572000"/>
            <a:ext cx="647700" cy="395288"/>
            <a:chOff x="521" y="1309"/>
            <a:chExt cx="408" cy="249"/>
          </a:xfrm>
        </p:grpSpPr>
        <p:sp>
          <p:nvSpPr>
            <p:cNvPr id="80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81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82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64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4365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14359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14360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6 бал.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6741" y="2212152"/>
            <a:ext cx="45400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Участок пустыни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с обильным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увлажнением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и богатой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растительностью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5363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5364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5365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15366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15407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09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367" name="Rectangle 47"/>
          <p:cNvSpPr>
            <a:spLocks noChangeArrowheads="1"/>
          </p:cNvSpPr>
          <p:nvPr/>
        </p:nvSpPr>
        <p:spPr bwMode="auto">
          <a:xfrm>
            <a:off x="251520" y="274638"/>
            <a:ext cx="8712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Национальный парк </a:t>
            </a:r>
            <a:r>
              <a:rPr lang="ru-RU" sz="2400" dirty="0" err="1" smtClean="0">
                <a:solidFill>
                  <a:srgbClr val="FF0000"/>
                </a:solidFill>
                <a:latin typeface="Arial" charset="0"/>
              </a:rPr>
              <a:t>Вирунга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 создан для охраны от полного исчезновения:</a:t>
            </a:r>
            <a:endParaRPr lang="ru-RU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8" name="Rectangle 48"/>
          <p:cNvSpPr>
            <a:spLocks noChangeArrowheads="1"/>
          </p:cNvSpPr>
          <p:nvPr/>
        </p:nvSpPr>
        <p:spPr bwMode="auto">
          <a:xfrm>
            <a:off x="1296988" y="2241550"/>
            <a:ext cx="1619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горилл</a:t>
            </a:r>
            <a:endParaRPr lang="ru-RU" sz="2400" dirty="0">
              <a:latin typeface="Arial" charset="0"/>
            </a:endParaRPr>
          </a:p>
        </p:txBody>
      </p:sp>
      <p:sp>
        <p:nvSpPr>
          <p:cNvPr id="15369" name="Rectangle 49"/>
          <p:cNvSpPr>
            <a:spLocks noChangeArrowheads="1"/>
          </p:cNvSpPr>
          <p:nvPr/>
        </p:nvSpPr>
        <p:spPr bwMode="auto">
          <a:xfrm>
            <a:off x="1296988" y="2876550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слонов</a:t>
            </a:r>
            <a:endParaRPr lang="ru-RU" sz="2400" dirty="0">
              <a:latin typeface="Arial" charset="0"/>
            </a:endParaRPr>
          </a:p>
        </p:txBody>
      </p:sp>
      <p:sp>
        <p:nvSpPr>
          <p:cNvPr id="15370" name="Rectangle 50"/>
          <p:cNvSpPr>
            <a:spLocks noChangeArrowheads="1"/>
          </p:cNvSpPr>
          <p:nvPr/>
        </p:nvSpPr>
        <p:spPr bwMode="auto">
          <a:xfrm>
            <a:off x="1296988" y="3511550"/>
            <a:ext cx="183485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err="1" smtClean="0">
                <a:latin typeface="Arial" charset="0"/>
              </a:rPr>
              <a:t>колобусов</a:t>
            </a:r>
            <a:endParaRPr lang="ru-RU" sz="2400" dirty="0">
              <a:latin typeface="Arial" charset="0"/>
            </a:endParaRPr>
          </a:p>
        </p:txBody>
      </p:sp>
      <p:sp>
        <p:nvSpPr>
          <p:cNvPr id="15371" name="Rectangle 51"/>
          <p:cNvSpPr>
            <a:spLocks noChangeArrowheads="1"/>
          </p:cNvSpPr>
          <p:nvPr/>
        </p:nvSpPr>
        <p:spPr bwMode="auto">
          <a:xfrm>
            <a:off x="1296987" y="4148138"/>
            <a:ext cx="183485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лемуров</a:t>
            </a:r>
            <a:endParaRPr lang="ru-RU" sz="2400" dirty="0">
              <a:latin typeface="Arial" charset="0"/>
            </a:endParaRPr>
          </a:p>
        </p:txBody>
      </p:sp>
      <p:grpSp>
        <p:nvGrpSpPr>
          <p:cNvPr id="15372" name="KAN 1"/>
          <p:cNvGrpSpPr>
            <a:grpSpLocks/>
          </p:cNvGrpSpPr>
          <p:nvPr/>
        </p:nvGrpSpPr>
        <p:grpSpPr bwMode="auto">
          <a:xfrm>
            <a:off x="449263" y="2260600"/>
            <a:ext cx="647700" cy="395288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05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540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5373" name="KAN 2"/>
          <p:cNvGrpSpPr>
            <a:grpSpLocks/>
          </p:cNvGrpSpPr>
          <p:nvPr/>
        </p:nvGrpSpPr>
        <p:grpSpPr bwMode="auto">
          <a:xfrm>
            <a:off x="449263" y="2895600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00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540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5374" name="KAN 3"/>
          <p:cNvGrpSpPr>
            <a:grpSpLocks/>
          </p:cNvGrpSpPr>
          <p:nvPr/>
        </p:nvGrpSpPr>
        <p:grpSpPr bwMode="auto">
          <a:xfrm>
            <a:off x="449263" y="3530600"/>
            <a:ext cx="647700" cy="395288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95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539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5375" name="KAN 4"/>
          <p:cNvGrpSpPr>
            <a:grpSpLocks/>
          </p:cNvGrpSpPr>
          <p:nvPr/>
        </p:nvGrpSpPr>
        <p:grpSpPr bwMode="auto">
          <a:xfrm>
            <a:off x="449263" y="4165600"/>
            <a:ext cx="647700" cy="395288"/>
            <a:chOff x="521" y="1309"/>
            <a:chExt cx="408" cy="249"/>
          </a:xfrm>
        </p:grpSpPr>
        <p:sp>
          <p:nvSpPr>
            <p:cNvPr id="74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75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90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539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15376" name="Rectangle 52"/>
          <p:cNvSpPr>
            <a:spLocks noChangeArrowheads="1"/>
          </p:cNvSpPr>
          <p:nvPr/>
        </p:nvSpPr>
        <p:spPr bwMode="auto">
          <a:xfrm>
            <a:off x="1292224" y="4795838"/>
            <a:ext cx="198363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latin typeface="Arial" charset="0"/>
              </a:rPr>
              <a:t>носорогов</a:t>
            </a:r>
            <a:endParaRPr lang="ru-RU" sz="2400" dirty="0">
              <a:latin typeface="Arial" charset="0"/>
            </a:endParaRPr>
          </a:p>
        </p:txBody>
      </p:sp>
      <p:grpSp>
        <p:nvGrpSpPr>
          <p:cNvPr id="15377" name="KAN 5"/>
          <p:cNvGrpSpPr>
            <a:grpSpLocks/>
          </p:cNvGrpSpPr>
          <p:nvPr/>
        </p:nvGrpSpPr>
        <p:grpSpPr bwMode="auto">
          <a:xfrm>
            <a:off x="444500" y="4813300"/>
            <a:ext cx="647700" cy="395288"/>
            <a:chOff x="521" y="1309"/>
            <a:chExt cx="408" cy="249"/>
          </a:xfrm>
        </p:grpSpPr>
        <p:sp>
          <p:nvSpPr>
            <p:cNvPr id="80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81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82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85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538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15378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15410" name="Text Box 227"/>
          <p:cNvSpPr txBox="1">
            <a:spLocks noChangeArrowheads="1"/>
          </p:cNvSpPr>
          <p:nvPr/>
        </p:nvSpPr>
        <p:spPr bwMode="auto">
          <a:xfrm>
            <a:off x="4712368" y="3200401"/>
            <a:ext cx="1803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/>
              <a:t>Досмотрите демонстрацию до конца</a:t>
            </a:r>
          </a:p>
        </p:txBody>
      </p:sp>
      <p:sp>
        <p:nvSpPr>
          <p:cNvPr id="15381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5 бал.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41" y="1787801"/>
            <a:ext cx="4331346" cy="38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103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4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5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4106" name="Group 43"/>
          <p:cNvGrpSpPr>
            <a:grpSpLocks noChangeAspect="1"/>
          </p:cNvGrpSpPr>
          <p:nvPr/>
        </p:nvGrpSpPr>
        <p:grpSpPr bwMode="auto">
          <a:xfrm>
            <a:off x="6732588" y="6394450"/>
            <a:ext cx="287337" cy="306388"/>
            <a:chOff x="3115" y="4008"/>
            <a:chExt cx="195" cy="209"/>
          </a:xfrm>
        </p:grpSpPr>
        <p:sp>
          <p:nvSpPr>
            <p:cNvPr id="4135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6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37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107" name="KAN 1"/>
          <p:cNvGrpSpPr>
            <a:grpSpLocks/>
          </p:cNvGrpSpPr>
          <p:nvPr/>
        </p:nvGrpSpPr>
        <p:grpSpPr bwMode="auto">
          <a:xfrm>
            <a:off x="1079500" y="2482850"/>
            <a:ext cx="647700" cy="395288"/>
            <a:chOff x="521" y="1309"/>
            <a:chExt cx="408" cy="249"/>
          </a:xfrm>
        </p:grpSpPr>
        <p:sp>
          <p:nvSpPr>
            <p:cNvPr id="56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57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3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4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108" name="KAN 2"/>
          <p:cNvGrpSpPr>
            <a:grpSpLocks/>
          </p:cNvGrpSpPr>
          <p:nvPr/>
        </p:nvGrpSpPr>
        <p:grpSpPr bwMode="auto">
          <a:xfrm>
            <a:off x="1079500" y="3724275"/>
            <a:ext cx="647700" cy="395288"/>
            <a:chOff x="521" y="1309"/>
            <a:chExt cx="408" cy="249"/>
          </a:xfrm>
        </p:grpSpPr>
        <p:sp>
          <p:nvSpPr>
            <p:cNvPr id="62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3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8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109" name="KAN 3"/>
          <p:cNvGrpSpPr>
            <a:grpSpLocks/>
          </p:cNvGrpSpPr>
          <p:nvPr/>
        </p:nvGrpSpPr>
        <p:grpSpPr bwMode="auto">
          <a:xfrm>
            <a:off x="1079500" y="4967288"/>
            <a:ext cx="647700" cy="395287"/>
            <a:chOff x="521" y="1309"/>
            <a:chExt cx="408" cy="249"/>
          </a:xfrm>
        </p:grpSpPr>
        <p:sp>
          <p:nvSpPr>
            <p:cNvPr id="68" name="Fon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69" name="Prkl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3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4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4110" name="Rectangle 47"/>
          <p:cNvSpPr>
            <a:spLocks noChangeArrowheads="1"/>
          </p:cNvSpPr>
          <p:nvPr/>
        </p:nvSpPr>
        <p:spPr bwMode="auto">
          <a:xfrm>
            <a:off x="755576" y="270143"/>
            <a:ext cx="7885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rgbClr val="C00000"/>
                </a:solidFill>
                <a:latin typeface="Arial" charset="0"/>
              </a:rPr>
              <a:t>О какой природной зоне идет речь?</a:t>
            </a:r>
            <a:endParaRPr lang="ru-RU" sz="3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114" name="Line 74"/>
          <p:cNvSpPr>
            <a:spLocks noChangeShapeType="1"/>
          </p:cNvSpPr>
          <p:nvPr/>
        </p:nvSpPr>
        <p:spPr bwMode="auto">
          <a:xfrm>
            <a:off x="3606" y="4149727"/>
            <a:ext cx="0" cy="144938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112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4113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6 бал.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760045" y="2717007"/>
            <a:ext cx="3988668" cy="230425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Травы достигают высоту трех метров. Выделяются редко растущие баобабы, акации. При наступлении  дождливого сезона все покрывается роскошной травой, на деревьях появляются листья.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612" y="4874421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Экваториальные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леса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150" y="3598753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Саванны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редколесья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150" y="2357328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Жестколистные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леса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7411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7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2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3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17414" name="Group 43"/>
          <p:cNvGrpSpPr>
            <a:grpSpLocks noChangeAspect="1"/>
          </p:cNvGrpSpPr>
          <p:nvPr/>
        </p:nvGrpSpPr>
        <p:grpSpPr bwMode="auto">
          <a:xfrm>
            <a:off x="6731000" y="6394450"/>
            <a:ext cx="287338" cy="306388"/>
            <a:chOff x="3115" y="4008"/>
            <a:chExt cx="195" cy="209"/>
          </a:xfrm>
        </p:grpSpPr>
        <p:sp>
          <p:nvSpPr>
            <p:cNvPr id="17465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66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67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17416" name="Rectangle 47"/>
          <p:cNvSpPr>
            <a:spLocks noChangeArrowheads="1"/>
          </p:cNvSpPr>
          <p:nvPr/>
        </p:nvSpPr>
        <p:spPr bwMode="auto">
          <a:xfrm>
            <a:off x="193874" y="116632"/>
            <a:ext cx="87562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Укажите верные характеристики зоны саванн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и редколесий </a:t>
            </a:r>
            <a:endParaRPr lang="ru-RU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7" name="Rectangle 48"/>
          <p:cNvSpPr>
            <a:spLocks noChangeArrowheads="1"/>
          </p:cNvSpPr>
          <p:nvPr/>
        </p:nvSpPr>
        <p:spPr bwMode="auto">
          <a:xfrm>
            <a:off x="1292224" y="2012950"/>
            <a:ext cx="702419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Arial" charset="0"/>
              </a:rPr>
              <a:t>Занимает 40% площади материка</a:t>
            </a:r>
            <a:endParaRPr lang="ru-RU" sz="2000" dirty="0">
              <a:latin typeface="Arial" charset="0"/>
            </a:endParaRPr>
          </a:p>
        </p:txBody>
      </p:sp>
      <p:sp>
        <p:nvSpPr>
          <p:cNvPr id="17418" name="Rectangle 49"/>
          <p:cNvSpPr>
            <a:spLocks noChangeArrowheads="1"/>
          </p:cNvSpPr>
          <p:nvPr/>
        </p:nvSpPr>
        <p:spPr bwMode="auto">
          <a:xfrm>
            <a:off x="1331913" y="2798763"/>
            <a:ext cx="652013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Tahoma" charset="0"/>
              </a:rPr>
              <a:t>Почвы красно-желтые, ферраллитные</a:t>
            </a:r>
            <a:endParaRPr lang="ru-RU" sz="2000" dirty="0">
              <a:latin typeface="Tahoma" charset="0"/>
            </a:endParaRPr>
          </a:p>
        </p:txBody>
      </p:sp>
      <p:sp>
        <p:nvSpPr>
          <p:cNvPr id="17419" name="Rectangle 50"/>
          <p:cNvSpPr>
            <a:spLocks noChangeArrowheads="1"/>
          </p:cNvSpPr>
          <p:nvPr/>
        </p:nvSpPr>
        <p:spPr bwMode="auto">
          <a:xfrm>
            <a:off x="1292225" y="3621088"/>
            <a:ext cx="545719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Arial" charset="0"/>
              </a:rPr>
              <a:t>Выделяют сухой и влажный период</a:t>
            </a:r>
            <a:endParaRPr lang="ru-RU" sz="2000" dirty="0">
              <a:latin typeface="Arial" charset="0"/>
            </a:endParaRPr>
          </a:p>
        </p:txBody>
      </p:sp>
      <p:sp>
        <p:nvSpPr>
          <p:cNvPr id="17420" name="Rectangle 51"/>
          <p:cNvSpPr>
            <a:spLocks noChangeArrowheads="1"/>
          </p:cNvSpPr>
          <p:nvPr/>
        </p:nvSpPr>
        <p:spPr bwMode="auto">
          <a:xfrm>
            <a:off x="1348710" y="4443412"/>
            <a:ext cx="5523749" cy="4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Tahoma" charset="0"/>
              </a:rPr>
              <a:t>Здесь растут баобабы и зонтичные акации </a:t>
            </a:r>
            <a:endParaRPr lang="ru-RU" sz="2000" dirty="0">
              <a:latin typeface="Tahoma" charset="0"/>
            </a:endParaRPr>
          </a:p>
        </p:txBody>
      </p:sp>
      <p:sp>
        <p:nvSpPr>
          <p:cNvPr id="17421" name="Rectangle 52"/>
          <p:cNvSpPr>
            <a:spLocks noChangeArrowheads="1"/>
          </p:cNvSpPr>
          <p:nvPr/>
        </p:nvSpPr>
        <p:spPr bwMode="auto">
          <a:xfrm>
            <a:off x="1292225" y="5229225"/>
            <a:ext cx="493596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Arial" charset="0"/>
              </a:rPr>
              <a:t>Здесь обитают </a:t>
            </a:r>
            <a:r>
              <a:rPr lang="ru-RU" sz="2000" dirty="0" err="1" smtClean="0">
                <a:latin typeface="Arial" charset="0"/>
              </a:rPr>
              <a:t>кистеухие</a:t>
            </a:r>
            <a:r>
              <a:rPr lang="ru-RU" sz="2000" dirty="0" smtClean="0">
                <a:latin typeface="Arial" charset="0"/>
              </a:rPr>
              <a:t> свиньи, окапи</a:t>
            </a:r>
            <a:endParaRPr lang="ru-RU" sz="2000" dirty="0">
              <a:latin typeface="Arial" charset="0"/>
            </a:endParaRPr>
          </a:p>
        </p:txBody>
      </p:sp>
      <p:grpSp>
        <p:nvGrpSpPr>
          <p:cNvPr id="17422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57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58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63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64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423" name="KAN 2"/>
          <p:cNvGrpSpPr>
            <a:grpSpLocks/>
          </p:cNvGrpSpPr>
          <p:nvPr/>
        </p:nvGrpSpPr>
        <p:grpSpPr bwMode="auto">
          <a:xfrm>
            <a:off x="444500" y="2835275"/>
            <a:ext cx="647700" cy="395288"/>
            <a:chOff x="295" y="1248"/>
            <a:chExt cx="408" cy="249"/>
          </a:xfrm>
        </p:grpSpPr>
        <p:sp>
          <p:nvSpPr>
            <p:cNvPr id="63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4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58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5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424" name="KAN 3"/>
          <p:cNvGrpSpPr>
            <a:grpSpLocks/>
          </p:cNvGrpSpPr>
          <p:nvPr/>
        </p:nvGrpSpPr>
        <p:grpSpPr bwMode="auto">
          <a:xfrm>
            <a:off x="444500" y="3640138"/>
            <a:ext cx="647700" cy="395287"/>
            <a:chOff x="295" y="1248"/>
            <a:chExt cx="408" cy="249"/>
          </a:xfrm>
        </p:grpSpPr>
        <p:sp>
          <p:nvSpPr>
            <p:cNvPr id="69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70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53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54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425" name="KAN 4"/>
          <p:cNvGrpSpPr>
            <a:grpSpLocks/>
          </p:cNvGrpSpPr>
          <p:nvPr/>
        </p:nvGrpSpPr>
        <p:grpSpPr bwMode="auto">
          <a:xfrm>
            <a:off x="444500" y="4443413"/>
            <a:ext cx="647700" cy="395287"/>
            <a:chOff x="295" y="1248"/>
            <a:chExt cx="408" cy="249"/>
          </a:xfrm>
        </p:grpSpPr>
        <p:sp>
          <p:nvSpPr>
            <p:cNvPr id="75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76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48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4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426" name="KAN 5"/>
          <p:cNvGrpSpPr>
            <a:grpSpLocks/>
          </p:cNvGrpSpPr>
          <p:nvPr/>
        </p:nvGrpSpPr>
        <p:grpSpPr bwMode="auto">
          <a:xfrm>
            <a:off x="444500" y="5248275"/>
            <a:ext cx="647700" cy="395288"/>
            <a:chOff x="295" y="1248"/>
            <a:chExt cx="408" cy="249"/>
          </a:xfrm>
        </p:grpSpPr>
        <p:sp>
          <p:nvSpPr>
            <p:cNvPr id="81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82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43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44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17438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17439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10 бал.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23" y="1920339"/>
            <a:ext cx="256899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92" y="3931540"/>
            <a:ext cx="2377129" cy="23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1540"/>
            <a:ext cx="2946936" cy="21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User\Pictures\орангутан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32" y="813404"/>
            <a:ext cx="3149556" cy="30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4" y="1196752"/>
            <a:ext cx="2587143" cy="258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8592"/>
            <a:ext cx="2671027" cy="321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8" y="4024313"/>
            <a:ext cx="2718009" cy="20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21507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8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1508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1509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21510" name="Group 43"/>
          <p:cNvGrpSpPr>
            <a:grpSpLocks noChangeAspect="1"/>
          </p:cNvGrpSpPr>
          <p:nvPr/>
        </p:nvGrpSpPr>
        <p:grpSpPr bwMode="auto">
          <a:xfrm>
            <a:off x="6731000" y="6394450"/>
            <a:ext cx="287338" cy="306388"/>
            <a:chOff x="3115" y="4008"/>
            <a:chExt cx="195" cy="209"/>
          </a:xfrm>
        </p:grpSpPr>
        <p:sp>
          <p:nvSpPr>
            <p:cNvPr id="21557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8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9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21512" name="Rectangle 47"/>
          <p:cNvSpPr>
            <a:spLocks noChangeArrowheads="1"/>
          </p:cNvSpPr>
          <p:nvPr/>
        </p:nvSpPr>
        <p:spPr bwMode="auto">
          <a:xfrm>
            <a:off x="147773" y="241904"/>
            <a:ext cx="87436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Отметьте обитателей африканских лесов</a:t>
            </a:r>
            <a:endParaRPr lang="ru-RU" sz="24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1519" name="KAN 1"/>
          <p:cNvGrpSpPr>
            <a:grpSpLocks/>
          </p:cNvGrpSpPr>
          <p:nvPr/>
        </p:nvGrpSpPr>
        <p:grpSpPr bwMode="auto">
          <a:xfrm>
            <a:off x="1866900" y="1700808"/>
            <a:ext cx="647700" cy="395288"/>
            <a:chOff x="295" y="1248"/>
            <a:chExt cx="408" cy="249"/>
          </a:xfrm>
        </p:grpSpPr>
        <p:sp>
          <p:nvSpPr>
            <p:cNvPr id="57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58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55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155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1520" name="KAN 2"/>
          <p:cNvGrpSpPr>
            <a:grpSpLocks/>
          </p:cNvGrpSpPr>
          <p:nvPr/>
        </p:nvGrpSpPr>
        <p:grpSpPr bwMode="auto">
          <a:xfrm>
            <a:off x="2741987" y="5588383"/>
            <a:ext cx="647700" cy="395287"/>
            <a:chOff x="295" y="1248"/>
            <a:chExt cx="408" cy="249"/>
          </a:xfrm>
        </p:grpSpPr>
        <p:sp>
          <p:nvSpPr>
            <p:cNvPr id="63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4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50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155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1521" name="KAN 3"/>
          <p:cNvGrpSpPr>
            <a:grpSpLocks/>
          </p:cNvGrpSpPr>
          <p:nvPr/>
        </p:nvGrpSpPr>
        <p:grpSpPr bwMode="auto">
          <a:xfrm>
            <a:off x="5351463" y="908720"/>
            <a:ext cx="647700" cy="395288"/>
            <a:chOff x="295" y="1248"/>
            <a:chExt cx="408" cy="249"/>
          </a:xfrm>
        </p:grpSpPr>
        <p:sp>
          <p:nvSpPr>
            <p:cNvPr id="69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70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45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154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1522" name="KAN 4"/>
          <p:cNvGrpSpPr>
            <a:grpSpLocks/>
          </p:cNvGrpSpPr>
          <p:nvPr/>
        </p:nvGrpSpPr>
        <p:grpSpPr bwMode="auto">
          <a:xfrm>
            <a:off x="5644066" y="5030697"/>
            <a:ext cx="647700" cy="395287"/>
            <a:chOff x="295" y="1248"/>
            <a:chExt cx="408" cy="249"/>
          </a:xfrm>
        </p:grpSpPr>
        <p:sp>
          <p:nvSpPr>
            <p:cNvPr id="75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  <a:endPara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76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40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154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1523" name="KAN 5"/>
          <p:cNvGrpSpPr>
            <a:grpSpLocks/>
          </p:cNvGrpSpPr>
          <p:nvPr/>
        </p:nvGrpSpPr>
        <p:grpSpPr bwMode="auto">
          <a:xfrm>
            <a:off x="8234011" y="4293096"/>
            <a:ext cx="647700" cy="395287"/>
            <a:chOff x="295" y="1248"/>
            <a:chExt cx="408" cy="249"/>
          </a:xfrm>
        </p:grpSpPr>
        <p:sp>
          <p:nvSpPr>
            <p:cNvPr id="81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82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35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153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1524" name="KAN 6"/>
          <p:cNvGrpSpPr>
            <a:grpSpLocks/>
          </p:cNvGrpSpPr>
          <p:nvPr/>
        </p:nvGrpSpPr>
        <p:grpSpPr bwMode="auto">
          <a:xfrm>
            <a:off x="8234011" y="330010"/>
            <a:ext cx="647700" cy="395287"/>
            <a:chOff x="295" y="1248"/>
            <a:chExt cx="408" cy="249"/>
          </a:xfrm>
        </p:grpSpPr>
        <p:sp>
          <p:nvSpPr>
            <p:cNvPr id="87" name="Fon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88" name="Flag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30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153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21525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21526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  <a:latin typeface="Tahoma" charset="0"/>
              </a:rPr>
              <a:t>6 бал.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FO" val="False"/>
  <p:tag name="TFF" val="True"/>
  <p:tag name="TFM" val="False"/>
  <p:tag name="TTIM" val="15"/>
  <p:tag name="TFS" val="True"/>
  <p:tag name="TFT" val="True"/>
  <p:tag name="TSB" val="5"/>
  <p:tag name="TPO" val="True"/>
  <p:tag name="TK" val="0.9"/>
  <p:tag name="TFC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2"/>
  <p:tag name="KP" val="0"/>
  <p:tag name="V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5"/>
  <p:tag name="KP" val="0"/>
  <p:tag name="V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5"/>
  <p:tag name="KP" val="0"/>
  <p:tag name="V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5"/>
  <p:tag name="KP" val="0"/>
  <p:tag name="V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6"/>
  <p:tag name="KP" val="0"/>
  <p:tag name="V" val="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4"/>
  <p:tag name="V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  <p:tag name="R" val="False"/>
  <p:tag name="X" val="108,875"/>
  <p:tag name="Y" val="382,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139"/>
  <p:tag name="Y" val="389,125"/>
  <p:tag name="V" val="4"/>
  <p:tag name="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8"/>
  <p:tag name="X" val="373,25"/>
  <p:tag name="Y" val="389,125"/>
  <p:tag name="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2"/>
  <p:tag name="X" val="490,375"/>
  <p:tag name="Y" val="389,125"/>
  <p:tag name="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256,125"/>
  <p:tag name="Y" val="389,125"/>
  <p:tag name="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1" val="Бегемот"/>
  <p:tag name="V2" val="Гиппопотам"/>
  <p:tag name="V3" val="Речная лошадь"/>
  <p:tag name="V4" val="Hippopotamus amphibius"/>
  <p:tag name="KO" val="1"/>
  <p:tag name="KP" val="0"/>
  <p:tag name="V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6371</TotalTime>
  <Words>447</Words>
  <Application>Microsoft Office PowerPoint</Application>
  <PresentationFormat>Экран (4:3)</PresentationFormat>
  <Paragraphs>202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Как называется животное, голова которого видна над поверхностью воды?</vt:lpstr>
      <vt:lpstr>Презентация PowerPoint</vt:lpstr>
    </vt:vector>
  </TitlesOfParts>
  <Company>Россошанская школа-интернат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демонстрационный</dc:title>
  <dc:creator>Комаровский Анатолий Николаевич</dc:creator>
  <dc:description>Работает в MS PowerPoint 2003 и 2007
В  тесте использована идея перемещения объектов в режиме просмотра демонстрации, предложенная Гансом Хофманом (Hans Werner Hofmann hw@lemitec.de) </dc:description>
  <cp:lastModifiedBy>User</cp:lastModifiedBy>
  <cp:revision>530</cp:revision>
  <dcterms:created xsi:type="dcterms:W3CDTF">2009-11-15T12:29:32Z</dcterms:created>
  <dcterms:modified xsi:type="dcterms:W3CDTF">2014-08-03T07:51:41Z</dcterms:modified>
</cp:coreProperties>
</file>