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ppt/activeX/activeX1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0.xml" ContentType="application/vnd.ms-office.activeX+xml"/>
  <Override PartName="/ppt/activeX/activeX21.xml" ContentType="application/vnd.ms-office.activeX+xml"/>
  <Override PartName="/ppt/activeX/activeX22.xml" ContentType="application/vnd.ms-office.activeX+xml"/>
  <Override PartName="/ppt/activeX/activeX23.xml" ContentType="application/vnd.ms-office.activeX+xml"/>
  <Override PartName="/ppt/activeX/activeX24.xml" ContentType="application/vnd.ms-office.activeX+xml"/>
  <Override PartName="/ppt/activeX/activeX25.xml" ContentType="application/vnd.ms-office.activeX+xml"/>
  <Override PartName="/ppt/activeX/activeX26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29.xml" ContentType="application/vnd.ms-office.activeX+xml"/>
  <Override PartName="/ppt/activeX/activeX30.xml" ContentType="application/vnd.ms-office.activeX+xml"/>
  <Override PartName="/ppt/activeX/activeX31.xml" ContentType="application/vnd.ms-office.activeX+xml"/>
  <Override PartName="/ppt/activeX/activeX32.xml" ContentType="application/vnd.ms-office.activeX+xml"/>
  <Override PartName="/ppt/activeX/activeX33.xml" ContentType="application/vnd.ms-office.activeX+xml"/>
  <Override PartName="/ppt/activeX/activeX34.xml" ContentType="application/vnd.ms-office.activeX+xml"/>
  <Override PartName="/ppt/activeX/activeX35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activeX/activeX40.xml" ContentType="application/vnd.ms-office.activeX+xml"/>
  <Override PartName="/ppt/activeX/activeX41.xml" ContentType="application/vnd.ms-office.activeX+xml"/>
  <Override PartName="/ppt/activeX/activeX42.xml" ContentType="application/vnd.ms-office.activeX+xml"/>
  <Override PartName="/ppt/theme/theme2.xml" ContentType="application/vnd.openxmlformats-officedocument.theme+xml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2" r:id="rId3"/>
    <p:sldId id="266" r:id="rId4"/>
    <p:sldId id="265" r:id="rId5"/>
    <p:sldId id="257" r:id="rId6"/>
    <p:sldId id="258" r:id="rId7"/>
    <p:sldId id="259" r:id="rId8"/>
    <p:sldId id="264" r:id="rId9"/>
    <p:sldId id="263" r:id="rId10"/>
    <p:sldId id="260" r:id="rId11"/>
    <p:sldId id="268" r:id="rId12"/>
    <p:sldId id="267" r:id="rId13"/>
    <p:sldId id="26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06/relationships/vbaProject" Target="vbaProject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11" Type="http://schemas.openxmlformats.org/officeDocument/2006/relationships/image" Target="../media/image43.wmf"/><Relationship Id="rId5" Type="http://schemas.openxmlformats.org/officeDocument/2006/relationships/image" Target="../media/image37.wmf"/><Relationship Id="rId10" Type="http://schemas.openxmlformats.org/officeDocument/2006/relationships/image" Target="../media/image42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66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control" Target="../activeX/activeX2.xml"/><Relationship Id="rId7" Type="http://schemas.openxmlformats.org/officeDocument/2006/relationships/image" Target="../media/image5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13" Type="http://schemas.openxmlformats.org/officeDocument/2006/relationships/image" Target="../media/image14.wmf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12" Type="http://schemas.openxmlformats.org/officeDocument/2006/relationships/image" Target="../media/image13.wmf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11" Type="http://schemas.openxmlformats.org/officeDocument/2006/relationships/image" Target="../media/image12.wmf"/><Relationship Id="rId5" Type="http://schemas.openxmlformats.org/officeDocument/2006/relationships/control" Target="../activeX/activeX7.xml"/><Relationship Id="rId10" Type="http://schemas.openxmlformats.org/officeDocument/2006/relationships/image" Target="../media/image11.wmf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13" Type="http://schemas.openxmlformats.org/officeDocument/2006/relationships/image" Target="../media/image14.wmf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12" Type="http://schemas.openxmlformats.org/officeDocument/2006/relationships/image" Target="../media/image20.wmf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11" Type="http://schemas.openxmlformats.org/officeDocument/2006/relationships/image" Target="../media/image19.wmf"/><Relationship Id="rId5" Type="http://schemas.openxmlformats.org/officeDocument/2006/relationships/control" Target="../activeX/activeX14.xml"/><Relationship Id="rId10" Type="http://schemas.openxmlformats.org/officeDocument/2006/relationships/image" Target="../media/image18.wmf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13" Type="http://schemas.openxmlformats.org/officeDocument/2006/relationships/image" Target="../media/image14.wmf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12" Type="http://schemas.openxmlformats.org/officeDocument/2006/relationships/image" Target="../media/image26.wmf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11" Type="http://schemas.openxmlformats.org/officeDocument/2006/relationships/image" Target="../media/image25.wmf"/><Relationship Id="rId5" Type="http://schemas.openxmlformats.org/officeDocument/2006/relationships/control" Target="../activeX/activeX21.xml"/><Relationship Id="rId10" Type="http://schemas.openxmlformats.org/officeDocument/2006/relationships/image" Target="../media/image24.wmf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13" Type="http://schemas.openxmlformats.org/officeDocument/2006/relationships/image" Target="../media/image14.wmf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12" Type="http://schemas.openxmlformats.org/officeDocument/2006/relationships/image" Target="../media/image32.wmf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11" Type="http://schemas.openxmlformats.org/officeDocument/2006/relationships/image" Target="../media/image31.wmf"/><Relationship Id="rId5" Type="http://schemas.openxmlformats.org/officeDocument/2006/relationships/control" Target="../activeX/activeX28.xml"/><Relationship Id="rId10" Type="http://schemas.openxmlformats.org/officeDocument/2006/relationships/image" Target="../media/image30.wmf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18" Type="http://schemas.openxmlformats.org/officeDocument/2006/relationships/image" Target="../media/image48.wmf"/><Relationship Id="rId3" Type="http://schemas.openxmlformats.org/officeDocument/2006/relationships/control" Target="../activeX/activeX33.xml"/><Relationship Id="rId21" Type="http://schemas.openxmlformats.org/officeDocument/2006/relationships/image" Target="../media/image51.wmf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17" Type="http://schemas.openxmlformats.org/officeDocument/2006/relationships/image" Target="../media/image47.wmf"/><Relationship Id="rId2" Type="http://schemas.openxmlformats.org/officeDocument/2006/relationships/control" Target="../activeX/activeX32.xml"/><Relationship Id="rId16" Type="http://schemas.openxmlformats.org/officeDocument/2006/relationships/image" Target="../media/image46.wmf"/><Relationship Id="rId20" Type="http://schemas.openxmlformats.org/officeDocument/2006/relationships/image" Target="../media/image50.wmf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24" Type="http://schemas.openxmlformats.org/officeDocument/2006/relationships/image" Target="../media/image54.wmf"/><Relationship Id="rId5" Type="http://schemas.openxmlformats.org/officeDocument/2006/relationships/control" Target="../activeX/activeX35.xml"/><Relationship Id="rId15" Type="http://schemas.openxmlformats.org/officeDocument/2006/relationships/image" Target="../media/image45.wmf"/><Relationship Id="rId23" Type="http://schemas.openxmlformats.org/officeDocument/2006/relationships/image" Target="../media/image53.wmf"/><Relationship Id="rId10" Type="http://schemas.openxmlformats.org/officeDocument/2006/relationships/control" Target="../activeX/activeX40.xml"/><Relationship Id="rId19" Type="http://schemas.openxmlformats.org/officeDocument/2006/relationships/image" Target="../media/image49.wmf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Relationship Id="rId14" Type="http://schemas.openxmlformats.org/officeDocument/2006/relationships/image" Target="../media/image44.wmf"/><Relationship Id="rId22" Type="http://schemas.openxmlformats.org/officeDocument/2006/relationships/image" Target="../media/image52.w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7177" name="CommandButton1" r:id="rId2" imgW="1076400" imgH="495360"/>
        </mc:Choice>
        <mc:Fallback>
          <p:control name="CommandButton1" r:id="rId2" imgW="1076400" imgH="4953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02575" y="142875"/>
                  <a:ext cx="1079500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178" name="CommandButton2" r:id="rId3" imgW="1352520" imgH="495360"/>
        </mc:Choice>
        <mc:Fallback>
          <p:control name="CommandButton2" r:id="rId3" imgW="1352520" imgH="49536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32700" y="6264275"/>
                  <a:ext cx="1349375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179" name="TextBox1" r:id="rId4" imgW="990720" imgH="219240"/>
        </mc:Choice>
        <mc:Fallback>
          <p:control name="TextBox1" r:id="rId4" imgW="990720" imgH="2192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86213" y="6578600"/>
                  <a:ext cx="985837" cy="222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65" name="CommandButton1" r:id="rId2" imgW="1076400" imgH="495360"/>
        </mc:Choice>
        <mc:Fallback>
          <p:control name="CommandButton1" r:id="rId2" imgW="1076400" imgH="4953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02575" y="142875"/>
                  <a:ext cx="1079500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6" name="CommandButton2" r:id="rId3" imgW="1352520" imgH="495360"/>
        </mc:Choice>
        <mc:Fallback>
          <p:control name="CommandButton2" r:id="rId3" imgW="1352520" imgH="49536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32700" y="6264275"/>
                  <a:ext cx="1349375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7" name="TextBox1" r:id="rId4" imgW="981000" imgH="219240"/>
        </mc:Choice>
        <mc:Fallback>
          <p:control name="TextBox1" r:id="rId4" imgW="981000" imgH="2192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86213" y="6578600"/>
                  <a:ext cx="985837" cy="222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8" name="CommandButton4" r:id="rId5" imgW="590400" imgH="552600"/>
        </mc:Choice>
        <mc:Fallback>
          <p:control name="CommandButton4" r:id="rId5" imgW="590400" imgH="552600">
            <p:pic>
              <p:nvPicPr>
                <p:cNvPr id="0" name="Command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45488" y="3605213"/>
                  <a:ext cx="593725" cy="550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9" name="CommandButton5" r:id="rId6" imgW="590400" imgH="552600"/>
        </mc:Choice>
        <mc:Fallback>
          <p:control name="CommandButton5" r:id="rId6" imgW="590400" imgH="552600">
            <p:pic>
              <p:nvPicPr>
                <p:cNvPr id="0" name="CommandButt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270375"/>
                  <a:ext cx="593725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70" name="CommandButton6" r:id="rId7" imgW="590400" imgH="552600"/>
        </mc:Choice>
        <mc:Fallback>
          <p:control name="CommandButton6" r:id="rId7" imgW="590400" imgH="552600">
            <p:pic>
              <p:nvPicPr>
                <p:cNvPr id="0" name="CommandButt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953000"/>
                  <a:ext cx="593725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71" name="CommandButton7" r:id="rId8" imgW="590400" imgH="552600"/>
        </mc:Choice>
        <mc:Fallback>
          <p:control name="CommandButton7" r:id="rId8" imgW="590400" imgH="552600">
            <p:pic>
              <p:nvPicPr>
                <p:cNvPr id="0" name="CommandButton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5963" y="5618163"/>
                  <a:ext cx="593725" cy="550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4113" name="CommandButton1" r:id="rId2" imgW="1076400" imgH="495360"/>
        </mc:Choice>
        <mc:Fallback>
          <p:control name="CommandButton1" r:id="rId2" imgW="1076400" imgH="4953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02575" y="142875"/>
                  <a:ext cx="1079500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14" name="CommandButton2" r:id="rId3" imgW="1352520" imgH="495360"/>
        </mc:Choice>
        <mc:Fallback>
          <p:control name="CommandButton2" r:id="rId3" imgW="1352520" imgH="49536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32700" y="6264275"/>
                  <a:ext cx="1349375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15" name="TextBox1" r:id="rId4" imgW="990720" imgH="219240"/>
        </mc:Choice>
        <mc:Fallback>
          <p:control name="TextBox1" r:id="rId4" imgW="990720" imgH="2192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86213" y="6578600"/>
                  <a:ext cx="985837" cy="222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16" name="CommandButton4" r:id="rId5" imgW="590400" imgH="552600"/>
        </mc:Choice>
        <mc:Fallback>
          <p:control name="CommandButton4" r:id="rId5" imgW="590400" imgH="552600">
            <p:pic>
              <p:nvPicPr>
                <p:cNvPr id="0" name="Command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45488" y="3605213"/>
                  <a:ext cx="593725" cy="550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17" name="CommandButton5" r:id="rId6" imgW="590400" imgH="552600"/>
        </mc:Choice>
        <mc:Fallback>
          <p:control name="CommandButton5" r:id="rId6" imgW="590400" imgH="552600">
            <p:pic>
              <p:nvPicPr>
                <p:cNvPr id="0" name="CommandButt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270375"/>
                  <a:ext cx="593725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18" name="CommandButton6" r:id="rId7" imgW="590400" imgH="552600"/>
        </mc:Choice>
        <mc:Fallback>
          <p:control name="CommandButton6" r:id="rId7" imgW="590400" imgH="552600">
            <p:pic>
              <p:nvPicPr>
                <p:cNvPr id="0" name="CommandButt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953000"/>
                  <a:ext cx="593725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19" name="CommandButton7" r:id="rId8" imgW="590400" imgH="552600"/>
        </mc:Choice>
        <mc:Fallback>
          <p:control name="CommandButton7" r:id="rId8" imgW="590400" imgH="552600">
            <p:pic>
              <p:nvPicPr>
                <p:cNvPr id="0" name="CommandButton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5963" y="5618163"/>
                  <a:ext cx="593725" cy="550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5137" name="CommandButton1" r:id="rId2" imgW="1076400" imgH="495360"/>
        </mc:Choice>
        <mc:Fallback>
          <p:control name="CommandButton1" r:id="rId2" imgW="1076400" imgH="4953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02575" y="142875"/>
                  <a:ext cx="1079500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38" name="CommandButton2" r:id="rId3" imgW="1352520" imgH="495360"/>
        </mc:Choice>
        <mc:Fallback>
          <p:control name="CommandButton2" r:id="rId3" imgW="1352520" imgH="49536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32700" y="6264275"/>
                  <a:ext cx="1349375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39" name="TextBox1" r:id="rId4" imgW="990720" imgH="219240"/>
        </mc:Choice>
        <mc:Fallback>
          <p:control name="TextBox1" r:id="rId4" imgW="990720" imgH="2192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86213" y="6578600"/>
                  <a:ext cx="985837" cy="222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40" name="CommandButton4" r:id="rId5" imgW="590400" imgH="552600"/>
        </mc:Choice>
        <mc:Fallback>
          <p:control name="CommandButton4" r:id="rId5" imgW="590400" imgH="552600">
            <p:pic>
              <p:nvPicPr>
                <p:cNvPr id="0" name="Command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45488" y="3605213"/>
                  <a:ext cx="593725" cy="550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41" name="CommandButton5" r:id="rId6" imgW="590400" imgH="552600"/>
        </mc:Choice>
        <mc:Fallback>
          <p:control name="CommandButton5" r:id="rId6" imgW="590400" imgH="552600">
            <p:pic>
              <p:nvPicPr>
                <p:cNvPr id="0" name="CommandButt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270375"/>
                  <a:ext cx="593725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42" name="CommandButton6" r:id="rId7" imgW="590400" imgH="552600"/>
        </mc:Choice>
        <mc:Fallback>
          <p:control name="CommandButton6" r:id="rId7" imgW="590400" imgH="552600">
            <p:pic>
              <p:nvPicPr>
                <p:cNvPr id="0" name="CommandButt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953000"/>
                  <a:ext cx="593725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43" name="CommandButton7" r:id="rId8" imgW="590400" imgH="552600"/>
        </mc:Choice>
        <mc:Fallback>
          <p:control name="CommandButton7" r:id="rId8" imgW="590400" imgH="552600">
            <p:pic>
              <p:nvPicPr>
                <p:cNvPr id="0" name="CommandButton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5963" y="5618163"/>
                  <a:ext cx="593725" cy="550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6161" name="CommandButton1" r:id="rId2" imgW="1076400" imgH="495360"/>
        </mc:Choice>
        <mc:Fallback>
          <p:control name="CommandButton1" r:id="rId2" imgW="1076400" imgH="4953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02575" y="142875"/>
                  <a:ext cx="1079500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62" name="CommandButton2" r:id="rId3" imgW="1352520" imgH="495360"/>
        </mc:Choice>
        <mc:Fallback>
          <p:control name="CommandButton2" r:id="rId3" imgW="1352520" imgH="49536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32700" y="6264275"/>
                  <a:ext cx="1349375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63" name="TextBox1" r:id="rId4" imgW="990720" imgH="219240"/>
        </mc:Choice>
        <mc:Fallback>
          <p:control name="TextBox1" r:id="rId4" imgW="990720" imgH="2192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86213" y="6578600"/>
                  <a:ext cx="985837" cy="222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64" name="CommandButton4" r:id="rId5" imgW="590400" imgH="552600"/>
        </mc:Choice>
        <mc:Fallback>
          <p:control name="CommandButton4" r:id="rId5" imgW="590400" imgH="552600">
            <p:pic>
              <p:nvPicPr>
                <p:cNvPr id="0" name="Command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45488" y="3605213"/>
                  <a:ext cx="593725" cy="550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65" name="CommandButton5" r:id="rId6" imgW="590400" imgH="552600"/>
        </mc:Choice>
        <mc:Fallback>
          <p:control name="CommandButton5" r:id="rId6" imgW="590400" imgH="552600">
            <p:pic>
              <p:nvPicPr>
                <p:cNvPr id="0" name="CommandButt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270375"/>
                  <a:ext cx="593725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66" name="CommandButton6" r:id="rId7" imgW="590400" imgH="552600"/>
        </mc:Choice>
        <mc:Fallback>
          <p:control name="CommandButton6" r:id="rId7" imgW="590400" imgH="552600">
            <p:pic>
              <p:nvPicPr>
                <p:cNvPr id="0" name="CommandButt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953000"/>
                  <a:ext cx="593725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67" name="CommandButton7" r:id="rId8" imgW="590400" imgH="552600"/>
        </mc:Choice>
        <mc:Fallback>
          <p:control name="CommandButton7" r:id="rId8" imgW="590400" imgH="552600">
            <p:pic>
              <p:nvPicPr>
                <p:cNvPr id="0" name="CommandButton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5963" y="5618163"/>
                  <a:ext cx="593725" cy="550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8222" name="TextBox1" r:id="rId2" imgW="981000" imgH="219240"/>
        </mc:Choice>
        <mc:Fallback>
          <p:control name="TextBox1" r:id="rId2" imgW="981000" imgH="2192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86213" y="6577013"/>
                  <a:ext cx="977900" cy="222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23" name="CommandButton1" r:id="rId3" imgW="5600880" imgH="800280"/>
        </mc:Choice>
        <mc:Fallback>
          <p:control name="CommandButton1" r:id="rId3" imgW="5600880" imgH="80028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1847850"/>
                  <a:ext cx="5602287" cy="7985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24" name="TextBox2" r:id="rId4" imgW="1209600" imgH="771480"/>
        </mc:Choice>
        <mc:Fallback>
          <p:control name="TextBox2" r:id="rId4" imgW="1209600" imgH="771480">
            <p:pic>
              <p:nvPicPr>
                <p:cNvPr id="0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23075" y="1865313"/>
                  <a:ext cx="1206500" cy="7715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25" name="CommandButton2" r:id="rId5" imgW="5600880" imgH="800280"/>
        </mc:Choice>
        <mc:Fallback>
          <p:control name="CommandButton2" r:id="rId5" imgW="5600880" imgH="80028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2727325"/>
                  <a:ext cx="5602287" cy="7985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26" name="TextBox3" r:id="rId6" imgW="1209600" imgH="771480"/>
        </mc:Choice>
        <mc:Fallback>
          <p:control name="TextBox3" r:id="rId6" imgW="1209600" imgH="771480">
            <p:pic>
              <p:nvPicPr>
                <p:cNvPr id="0" name="Text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23075" y="2744788"/>
                  <a:ext cx="1206500" cy="7715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27" name="CommandButton3" r:id="rId7" imgW="5600880" imgH="800280"/>
        </mc:Choice>
        <mc:Fallback>
          <p:control name="CommandButton3" r:id="rId7" imgW="5600880" imgH="800280">
            <p:pic>
              <p:nvPicPr>
                <p:cNvPr id="0" name="CommandButt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3614738"/>
                  <a:ext cx="5602287" cy="7985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28" name="TextBox4" r:id="rId8" imgW="1209600" imgH="771480"/>
        </mc:Choice>
        <mc:Fallback>
          <p:control name="TextBox4" r:id="rId8" imgW="1209600" imgH="771480">
            <p:pic>
              <p:nvPicPr>
                <p:cNvPr id="0" name="TextBox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23075" y="3632200"/>
                  <a:ext cx="1206500" cy="7715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29" name="CommandButton4" r:id="rId9" imgW="5600880" imgH="800280"/>
        </mc:Choice>
        <mc:Fallback>
          <p:control name="CommandButton4" r:id="rId9" imgW="5600880" imgH="800280">
            <p:pic>
              <p:nvPicPr>
                <p:cNvPr id="0" name="Command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4489450"/>
                  <a:ext cx="5602287" cy="7985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30" name="TextBox5" r:id="rId10" imgW="1209600" imgH="771480"/>
        </mc:Choice>
        <mc:Fallback>
          <p:control name="TextBox5" r:id="rId10" imgW="1209600" imgH="771480">
            <p:pic>
              <p:nvPicPr>
                <p:cNvPr id="0" name="TextBox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23075" y="4506913"/>
                  <a:ext cx="1206500" cy="7715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31" name="CommandButton5" r:id="rId11" imgW="3419640" imgH="800280"/>
        </mc:Choice>
        <mc:Fallback>
          <p:control name="CommandButton5" r:id="rId11" imgW="3419640" imgH="800280">
            <p:pic>
              <p:nvPicPr>
                <p:cNvPr id="0" name="CommandButt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5376863"/>
                  <a:ext cx="3419475" cy="7985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32" name="CommandButton6" r:id="rId12" imgW="3419640" imgH="800280"/>
        </mc:Choice>
        <mc:Fallback>
          <p:control name="CommandButton6" r:id="rId12" imgW="3419640" imgH="800280">
            <p:pic>
              <p:nvPicPr>
                <p:cNvPr id="0" name="CommandButt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03750" y="5376863"/>
                  <a:ext cx="3419475" cy="7985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/>
          </p:nvPr>
        </p:nvSpPr>
        <p:spPr>
          <a:xfrm>
            <a:off x="5594554" y="4333969"/>
            <a:ext cx="3395883" cy="1886990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FF0000"/>
                </a:solidFill>
              </a:rPr>
              <a:t>Автор: </a:t>
            </a:r>
            <a:r>
              <a:rPr lang="ru-RU" sz="1400" dirty="0" err="1">
                <a:solidFill>
                  <a:srgbClr val="FF0000"/>
                </a:solidFill>
              </a:rPr>
              <a:t>Жидовкина</a:t>
            </a:r>
            <a:r>
              <a:rPr lang="ru-RU" sz="1400" dirty="0">
                <a:solidFill>
                  <a:srgbClr val="FF0000"/>
                </a:solidFill>
              </a:rPr>
              <a:t> Галина Петровна</a:t>
            </a:r>
          </a:p>
          <a:p>
            <a:pPr algn="r"/>
            <a:r>
              <a:rPr lang="ru-RU" sz="1400" dirty="0">
                <a:solidFill>
                  <a:srgbClr val="FF0000"/>
                </a:solidFill>
              </a:rPr>
              <a:t>Учитель географии</a:t>
            </a:r>
          </a:p>
          <a:p>
            <a:pPr algn="r"/>
            <a:r>
              <a:rPr lang="ru-RU" sz="1400" dirty="0">
                <a:solidFill>
                  <a:srgbClr val="FF0000"/>
                </a:solidFill>
              </a:rPr>
              <a:t>МБОУ «СОШ №3»</a:t>
            </a:r>
          </a:p>
          <a:p>
            <a:pPr algn="r"/>
            <a:r>
              <a:rPr lang="ru-RU" sz="1400" dirty="0">
                <a:solidFill>
                  <a:srgbClr val="FF0000"/>
                </a:solidFill>
              </a:rPr>
              <a:t>г .Дальнереченск</a:t>
            </a:r>
          </a:p>
          <a:p>
            <a:pPr algn="r"/>
            <a:r>
              <a:rPr lang="ru-RU" sz="1400" dirty="0">
                <a:solidFill>
                  <a:srgbClr val="FF0000"/>
                </a:solidFill>
              </a:rPr>
              <a:t>Приморский край</a:t>
            </a:r>
          </a:p>
          <a:p>
            <a:pPr algn="r"/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>
          <a:xfrm>
            <a:off x="3677129" y="4009505"/>
            <a:ext cx="1514437" cy="55266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9 класс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36" y="2703513"/>
            <a:ext cx="7413625" cy="142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1DFE-D266-4B1E-BE38-BE1C00D2F2F2}" type="datetime1">
              <a:rPr lang="ru-RU" smtClean="0"/>
              <a:t>20.07.2014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   </a:t>
            </a:r>
            <a:r>
              <a:rPr lang="ru-RU" sz="3200" b="1" dirty="0" smtClean="0">
                <a:solidFill>
                  <a:srgbClr val="C00000"/>
                </a:solidFill>
              </a:rPr>
              <a:t>Как </a:t>
            </a:r>
            <a:r>
              <a:rPr lang="ru-RU" sz="3200" b="1" dirty="0">
                <a:solidFill>
                  <a:srgbClr val="C00000"/>
                </a:solidFill>
              </a:rPr>
              <a:t>называются производство  предприятиями однородной </a:t>
            </a:r>
            <a:r>
              <a:rPr lang="ru-RU" sz="3200" b="1" dirty="0" smtClean="0">
                <a:solidFill>
                  <a:srgbClr val="C00000"/>
                </a:solidFill>
              </a:rPr>
              <a:t>продукции?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Комбинирование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Конверсия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Кооперирование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Специализация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52909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AE158-64A1-421B-A350-52E1333F9C0D}" type="datetime1">
              <a:rPr lang="ru-RU" smtClean="0"/>
              <a:t>20.07.2014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 marL="68580" indent="0">
              <a:buNone/>
            </a:pP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  По перечню городов определите отрасль машиностроения, которая наиболее развита в Челябинске, Волгограде и Владимире6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Автомобилестроение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Тракторостроение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Авиастроение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Судостроение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03420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9072F-51EC-4EB8-868A-1EE9BF243AD0}" type="datetime1">
              <a:rPr lang="ru-RU" smtClean="0"/>
              <a:t>20.07.2014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b="1" dirty="0" smtClean="0">
                <a:solidFill>
                  <a:srgbClr val="C00000"/>
                </a:solidFill>
              </a:rPr>
              <a:t>Центрами </a:t>
            </a:r>
            <a:r>
              <a:rPr lang="ru-RU" b="1" dirty="0">
                <a:solidFill>
                  <a:srgbClr val="C00000"/>
                </a:solidFill>
              </a:rPr>
              <a:t>энергетического машиностроения являются: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Липецк и Курск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Туапсе и </a:t>
            </a:r>
            <a:r>
              <a:rPr lang="ru-RU" b="1" dirty="0" smtClean="0">
                <a:solidFill>
                  <a:srgbClr val="C00000"/>
                </a:solidFill>
              </a:rPr>
              <a:t>Новороссийск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Краснодар и Сочи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Таганрог и Волгодонск</a:t>
            </a:r>
          </a:p>
        </p:txBody>
      </p:sp>
    </p:spTree>
    <p:extLst>
      <p:ext uri="{BB962C8B-B14F-4D97-AF65-F5344CB8AC3E}">
        <p14:creationId xmlns:p14="http://schemas.microsoft.com/office/powerpoint/2010/main" val="409119710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AC5D-1CE8-4B81-A758-8F62C79805B6}" type="datetime1">
              <a:rPr lang="ru-RU" smtClean="0"/>
              <a:t>20.07.2014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8148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9072F-51EC-4EB8-868A-1EE9BF243AD0}" type="datetime1">
              <a:rPr lang="ru-RU" smtClean="0"/>
              <a:t>20.07.2014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300038" y="855663"/>
            <a:ext cx="8653462" cy="2172672"/>
          </a:xfrm>
        </p:spPr>
        <p:txBody>
          <a:bodyPr/>
          <a:lstStyle/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Центрами </a:t>
            </a:r>
            <a:r>
              <a:rPr lang="ru-RU" b="1" dirty="0">
                <a:solidFill>
                  <a:srgbClr val="C00000"/>
                </a:solidFill>
              </a:rPr>
              <a:t>энергетического машиностроения являются: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Липецк и Курск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Туапсе и </a:t>
            </a:r>
            <a:r>
              <a:rPr lang="ru-RU" b="1" dirty="0" smtClean="0">
                <a:solidFill>
                  <a:srgbClr val="C00000"/>
                </a:solidFill>
              </a:rPr>
              <a:t>Новороссийск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Краснодар и Сочи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Таганрог и Волгодонск</a:t>
            </a:r>
          </a:p>
        </p:txBody>
      </p:sp>
    </p:spTree>
    <p:extLst>
      <p:ext uri="{BB962C8B-B14F-4D97-AF65-F5344CB8AC3E}">
        <p14:creationId xmlns:p14="http://schemas.microsoft.com/office/powerpoint/2010/main" val="264706918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2BF2-57DA-4D4D-B277-B1020FEF5A27}" type="datetime1">
              <a:rPr lang="ru-RU" smtClean="0"/>
              <a:t>20.07.2014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68580" indent="0">
              <a:buNone/>
            </a:pPr>
            <a:endParaRPr lang="ru-RU" dirty="0"/>
          </a:p>
          <a:p>
            <a:pPr marL="6858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Зерноуборочные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комбайны в России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производятся: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 Мурманской области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 Дагестане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 Ростовской области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 Тверской области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40393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2B34-2715-4ADF-A01F-FFF743CEAFBF}" type="datetime1">
              <a:rPr lang="ru-RU" smtClean="0"/>
              <a:t>20.07.2014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300038" y="855663"/>
            <a:ext cx="8653462" cy="2329989"/>
          </a:xfrm>
        </p:spPr>
        <p:txBody>
          <a:bodyPr/>
          <a:lstStyle/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В </a:t>
            </a:r>
            <a:r>
              <a:rPr lang="ru-RU" b="1" dirty="0" smtClean="0">
                <a:solidFill>
                  <a:srgbClr val="C00000"/>
                </a:solidFill>
              </a:rPr>
              <a:t>каком из городов находится крупный автомобильный завод?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Самара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Тольятти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Уфа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>
                <a:solidFill>
                  <a:srgbClr val="C00000"/>
                </a:solidFill>
              </a:rPr>
              <a:t>С</a:t>
            </a:r>
            <a:r>
              <a:rPr lang="ru-RU" b="1" dirty="0" smtClean="0">
                <a:solidFill>
                  <a:srgbClr val="C00000"/>
                </a:solidFill>
              </a:rPr>
              <a:t>аратов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41079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F5206-7C17-410A-9789-55D27BFC7078}" type="datetime1">
              <a:rPr lang="ru-RU" smtClean="0"/>
              <a:t>20.07.2014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 smtClean="0"/>
              <a:t>  </a:t>
            </a:r>
          </a:p>
          <a:p>
            <a:pPr marL="68580" indent="0">
              <a:buNone/>
            </a:pP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Как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называются производственные связи между предприятиями?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Кооперирование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Специализация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Комбинирование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Конверсия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18622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2BD5-0C2D-405D-95DE-89AA13B0FC78}" type="datetime1">
              <a:rPr lang="ru-RU" smtClean="0"/>
              <a:t>20.07.2014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 smtClean="0"/>
              <a:t>   </a:t>
            </a:r>
          </a:p>
          <a:p>
            <a:pPr marL="6858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Укажите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главный фактор размещения предприятий точного машиностроения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рудоемкост</a:t>
            </a:r>
            <a:r>
              <a:rPr lang="ru-RU" b="1" dirty="0" smtClean="0">
                <a:solidFill>
                  <a:srgbClr val="C00000"/>
                </a:solidFill>
              </a:rPr>
              <a:t>ь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Наукоемкость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еталлоемкость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Потребительский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649875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11C0-8799-4CA2-BB84-2737C230DE3E}" type="datetime1">
              <a:rPr lang="ru-RU" smtClean="0"/>
              <a:t>20.07.2014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 dirty="0" smtClean="0"/>
          </a:p>
          <a:p>
            <a:pPr marL="68580" indent="0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b="1" dirty="0" smtClean="0">
                <a:solidFill>
                  <a:srgbClr val="C00000"/>
                </a:solidFill>
              </a:rPr>
              <a:t>Крупным </a:t>
            </a:r>
            <a:r>
              <a:rPr lang="ru-RU" b="1" dirty="0" smtClean="0">
                <a:solidFill>
                  <a:srgbClr val="C00000"/>
                </a:solidFill>
              </a:rPr>
              <a:t>центром автомобилестроения является: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Великий Новгород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Нижний Новгород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Нижний Тагил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Старый Оскол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32677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FFB55-AA93-422F-BBD1-B9DEDEB1A17E}" type="datetime1">
              <a:rPr lang="ru-RU" smtClean="0"/>
              <a:t>20.07.2014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 smtClean="0"/>
              <a:t> </a:t>
            </a:r>
          </a:p>
          <a:p>
            <a:pPr marL="6858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В каком из городов работает завод КамАЗ?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Набережные Челны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Нижний Новгород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Самара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Волгоград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01975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62F7-5A34-488F-9D9B-F7F7BA40A790}" type="datetime1">
              <a:rPr lang="ru-RU" smtClean="0"/>
              <a:t>20.07.2014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 smtClean="0"/>
              <a:t>  </a:t>
            </a:r>
          </a:p>
          <a:p>
            <a:pPr marL="6858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Какая отрасль относится к тяжелому машиностроению?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Приборостроение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>
                <a:solidFill>
                  <a:srgbClr val="C00000"/>
                </a:solidFill>
              </a:rPr>
              <a:t>С</a:t>
            </a:r>
            <a:r>
              <a:rPr lang="ru-RU" b="1" dirty="0" smtClean="0">
                <a:solidFill>
                  <a:srgbClr val="C00000"/>
                </a:solidFill>
              </a:rPr>
              <a:t>танкостроение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Горно-шахтное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>
                <a:solidFill>
                  <a:srgbClr val="C00000"/>
                </a:solidFill>
              </a:rPr>
              <a:t>А</a:t>
            </a:r>
            <a:r>
              <a:rPr lang="ru-RU" b="1" dirty="0" smtClean="0">
                <a:solidFill>
                  <a:srgbClr val="C00000"/>
                </a:solidFill>
              </a:rPr>
              <a:t>втомобилестроение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69569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155</TotalTime>
  <Words>203</Words>
  <Application>Microsoft Office PowerPoint</Application>
  <PresentationFormat>Экран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Alekc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Aleksei</dc:creator>
  <cp:lastModifiedBy>User</cp:lastModifiedBy>
  <cp:revision>19</cp:revision>
  <dcterms:created xsi:type="dcterms:W3CDTF">2010-02-09T18:22:56Z</dcterms:created>
  <dcterms:modified xsi:type="dcterms:W3CDTF">2014-07-20T06:53:19Z</dcterms:modified>
</cp:coreProperties>
</file>