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8" r:id="rId5"/>
    <p:sldId id="259" r:id="rId6"/>
    <p:sldId id="260" r:id="rId7"/>
    <p:sldId id="266" r:id="rId8"/>
    <p:sldId id="261" r:id="rId9"/>
    <p:sldId id="262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file:///C:\Users\&#1053;&#1072;&#1089;&#1090;&#1103;\Desktop\&#1048;&#1075;&#1088;&#1072;%20&#8211;%20&#1087;&#1091;&#1090;&#1077;&#1096;&#1077;&#1089;&#1090;&#1074;&#1080;&#1077;%20&#1087;&#1086;%20&#1090;&#1077;&#1084;&#1077;\&#1087;&#1088;&#1077;&#1079;&#1077;&#1085;&#1090;&#1072;&#1094;&#1080;&#1103;%20&#1082;%20&#1091;&#1088;&#1086;&#1082;&#1091;\3.mp3" TargetMode="External"/><Relationship Id="rId7" Type="http://schemas.openxmlformats.org/officeDocument/2006/relationships/image" Target="../media/image7.png"/><Relationship Id="rId2" Type="http://schemas.openxmlformats.org/officeDocument/2006/relationships/audio" Target="file:///C:\Users\&#1053;&#1072;&#1089;&#1090;&#1103;\Desktop\&#1048;&#1075;&#1088;&#1072;%20&#8211;%20&#1087;&#1091;&#1090;&#1077;&#1096;&#1077;&#1089;&#1090;&#1074;&#1080;&#1077;%20&#1087;&#1086;%20&#1090;&#1077;&#1084;&#1077;\&#1087;&#1088;&#1077;&#1079;&#1077;&#1085;&#1090;&#1072;&#1094;&#1080;&#1103;%20&#1082;%20&#1091;&#1088;&#1086;&#1082;&#1091;\2.mp3" TargetMode="External"/><Relationship Id="rId1" Type="http://schemas.openxmlformats.org/officeDocument/2006/relationships/audio" Target="file:///C:\Users\&#1053;&#1072;&#1089;&#1090;&#1103;\Desktop\&#1048;&#1075;&#1088;&#1072;%20&#8211;%20&#1087;&#1091;&#1090;&#1077;&#1096;&#1077;&#1089;&#1090;&#1074;&#1080;&#1077;%20&#1087;&#1086;%20&#1090;&#1077;&#1084;&#1077;\&#1087;&#1088;&#1077;&#1079;&#1077;&#1085;&#1090;&#1072;&#1094;&#1080;&#1103;%20&#1082;%20&#1091;&#1088;&#1086;&#1082;&#1091;\1.mp3" TargetMode="External"/><Relationship Id="rId6" Type="http://schemas.openxmlformats.org/officeDocument/2006/relationships/image" Target="../media/image6.jpg"/><Relationship Id="rId5" Type="http://schemas.openxmlformats.org/officeDocument/2006/relationships/slideLayout" Target="../slideLayouts/slideLayout7.xml"/><Relationship Id="rId4" Type="http://schemas.openxmlformats.org/officeDocument/2006/relationships/audio" Target="file:///C:\Users\&#1053;&#1072;&#1089;&#1090;&#1103;\Desktop\&#1048;&#1075;&#1088;&#1072;%20&#8211;%20&#1087;&#1091;&#1090;&#1077;&#1096;&#1077;&#1089;&#1090;&#1074;&#1080;&#1077;%20&#1087;&#1086;%20&#1090;&#1077;&#1084;&#1077;\&#1087;&#1088;&#1077;&#1079;&#1077;&#1085;&#1090;&#1072;&#1094;&#1080;&#1103;%20&#1082;%20&#1091;&#1088;&#1086;&#1082;&#1091;\4.mp3" TargetMode="Externa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71480"/>
            <a:ext cx="70985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Игра-путешествие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 </a:t>
            </a:r>
            <a:r>
              <a:rPr lang="ru-RU" sz="3600" b="1" smtClean="0">
                <a:solidFill>
                  <a:srgbClr val="C00000"/>
                </a:solidFill>
              </a:rPr>
              <a:t>«Учимся, играя!»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400" b="1" i="1" dirty="0" smtClean="0">
                <a:latin typeface="Bookman Old Style" pitchFamily="18" charset="0"/>
              </a:rPr>
              <a:t>Повторительно – обобщающий урок по теме</a:t>
            </a:r>
          </a:p>
          <a:p>
            <a:pPr algn="ctr"/>
            <a:r>
              <a:rPr lang="ru-RU" sz="2400" b="1" i="1" dirty="0" smtClean="0">
                <a:latin typeface="Bookman Old Style" pitchFamily="18" charset="0"/>
              </a:rPr>
              <a:t>«Движение и взаимодействие тел»</a:t>
            </a:r>
            <a:r>
              <a:rPr lang="ru-RU" sz="2400" i="1" dirty="0" smtClean="0"/>
              <a:t>	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53732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i="1" dirty="0" smtClean="0">
                <a:latin typeface="Bookman Old Style" pitchFamily="18" charset="0"/>
              </a:rPr>
              <a:t>Учитель: Шаталова С.Н.</a:t>
            </a:r>
            <a:r>
              <a:rPr lang="ru-RU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спознаем эмоции по мимике и интонациям голоса - ТЕАТРАЛИЗОВАННЫЕ ЗАНЯТИЯ - ЗАНЯТИЯ В ДЕТСКОМ САДУ - Каталог файлов - МАЛЕНЬКА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784976" cy="67413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Станция «Конечная»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60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Всем! Всем! Всем!</a:t>
            </a: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Спасибо за урок!</a:t>
            </a: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Молодцы!</a:t>
            </a:r>
            <a:endParaRPr lang="ru-RU" sz="60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60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. - Картинка 6680/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24937" cy="55446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i="1" dirty="0">
                <a:latin typeface="Bookman Old Style" pitchFamily="18" charset="0"/>
              </a:rPr>
              <a:t>Девиз участников путешествия: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" y="836712"/>
            <a:ext cx="8229600" cy="5589240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i="1" dirty="0" smtClean="0">
                <a:solidFill>
                  <a:srgbClr val="C00000"/>
                </a:solidFill>
                <a:latin typeface="Bookman Old Style" pitchFamily="18" charset="0"/>
              </a:rPr>
              <a:t>«Мы</a:t>
            </a:r>
            <a:r>
              <a:rPr lang="ru-RU" sz="4000" i="1" dirty="0">
                <a:solidFill>
                  <a:srgbClr val="C00000"/>
                </a:solidFill>
                <a:latin typeface="Bookman Old Style" pitchFamily="18" charset="0"/>
              </a:rPr>
              <a:t>, играя, проверяем что </a:t>
            </a:r>
            <a:endParaRPr lang="ru-RU" sz="4000" i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ru-RU" sz="4000" i="1" dirty="0" smtClean="0">
                <a:solidFill>
                  <a:srgbClr val="C00000"/>
                </a:solidFill>
                <a:latin typeface="Bookman Old Style" pitchFamily="18" charset="0"/>
              </a:rPr>
              <a:t>умеем и  что </a:t>
            </a:r>
            <a:r>
              <a:rPr lang="ru-RU" sz="4000" i="1" dirty="0">
                <a:solidFill>
                  <a:srgbClr val="C00000"/>
                </a:solidFill>
                <a:latin typeface="Bookman Old Style" pitchFamily="18" charset="0"/>
              </a:rPr>
              <a:t>знаем!»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1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4330"/>
            <a:ext cx="914399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23728" y="332656"/>
            <a:ext cx="67843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u="sng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Станция «Физика»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1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 Московском зоопарке открывается XI Фестиваль &quot;Животные - герои сказок&quot; // KP.RU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90014"/>
            <a:ext cx="2520280" cy="265135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962773" y="332656"/>
            <a:ext cx="7218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u="sng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Станция «Узнавай-ка»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95536" y="2305872"/>
                <a:ext cx="8280920" cy="1784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1) </m:t>
                      </m:r>
                      <m:r>
                        <a:rPr lang="en-US" sz="2800" i="1">
                          <a:latin typeface="Cambria Math"/>
                        </a:rPr>
                        <m:t>𝑣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sz="2800" i="1">
                          <a:latin typeface="Cambria Math"/>
                        </a:rPr>
                        <m:t> ;      2) </m:t>
                      </m:r>
                      <m:r>
                        <a:rPr lang="en-US" sz="2800" i="1">
                          <a:latin typeface="Cambria Math"/>
                        </a:rPr>
                        <m:t>𝜌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?</m:t>
                          </m:r>
                        </m:den>
                      </m:f>
                      <m:r>
                        <a:rPr lang="en-US" sz="2800" i="1">
                          <a:latin typeface="Cambria Math"/>
                        </a:rPr>
                        <m:t> ;      3) </m:t>
                      </m:r>
                      <m:r>
                        <a:rPr lang="en-US" sz="2800" i="1">
                          <a:latin typeface="Cambria Math"/>
                        </a:rPr>
                        <m:t>𝐹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𝑚</m:t>
                      </m:r>
                      <m:r>
                        <a:rPr lang="en-US" sz="2800" i="1">
                          <a:latin typeface="Cambria Math"/>
                        </a:rPr>
                        <m:t>∙?;      4) </m:t>
                      </m:r>
                      <m:r>
                        <a:rPr lang="en-US" sz="2800" i="1">
                          <a:latin typeface="Cambria Math"/>
                        </a:rPr>
                        <m:t>𝑡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?</m:t>
                          </m:r>
                        </m:den>
                      </m:f>
                      <m:r>
                        <a:rPr lang="en-US" sz="2800" i="1">
                          <a:latin typeface="Cambria Math"/>
                        </a:rPr>
                        <m:t> ;</m:t>
                      </m:r>
                    </m:oMath>
                  </m:oMathPara>
                </a14:m>
                <a:endParaRPr lang="ru-RU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5)</m:t>
                      </m:r>
                      <m:r>
                        <a:rPr lang="en-US" sz="2800" i="1">
                          <a:latin typeface="Cambria Math"/>
                        </a:rPr>
                        <m:t>𝑚</m:t>
                      </m:r>
                      <m:r>
                        <a:rPr lang="en-US" sz="2800" i="1">
                          <a:latin typeface="Cambria Math"/>
                        </a:rPr>
                        <m:t>=? ∙</m:t>
                      </m:r>
                      <m:r>
                        <a:rPr lang="en-US" sz="2800" i="1">
                          <a:latin typeface="Cambria Math"/>
                        </a:rPr>
                        <m:t>𝑉</m:t>
                      </m:r>
                      <m:r>
                        <a:rPr lang="en-US" sz="2800" i="1">
                          <a:latin typeface="Cambria Math"/>
                        </a:rPr>
                        <m:t>;     6) </m:t>
                      </m:r>
                      <m:r>
                        <a:rPr lang="en-US" sz="2800" i="1">
                          <a:latin typeface="Cambria Math"/>
                        </a:rPr>
                        <m:t>𝑃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𝑔</m:t>
                      </m:r>
                      <m:r>
                        <a:rPr lang="en-US" sz="2800" i="1">
                          <a:latin typeface="Cambria Math"/>
                        </a:rPr>
                        <m:t>∙ ?;     7) </m:t>
                      </m:r>
                      <m:r>
                        <a:rPr lang="en-US" sz="2800" i="1">
                          <a:latin typeface="Cambria Math"/>
                        </a:rPr>
                        <m:t>𝑆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𝑣</m:t>
                      </m:r>
                      <m:r>
                        <a:rPr lang="en-US" sz="2800" i="1">
                          <a:latin typeface="Cambria Math"/>
                        </a:rPr>
                        <m:t>∙ ?;     8) </m:t>
                      </m:r>
                      <m:r>
                        <a:rPr lang="en-US" sz="2800" i="1">
                          <a:latin typeface="Cambria Math"/>
                        </a:rPr>
                        <m:t>𝑉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?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305872"/>
                <a:ext cx="8280920" cy="17841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06"/>
            <a:ext cx="9144000" cy="6858000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3" name="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1628322" y="2708920"/>
            <a:ext cx="304800" cy="304800"/>
          </a:xfrm>
          <a:prstGeom prst="rect">
            <a:avLst/>
          </a:prstGeom>
        </p:spPr>
      </p:pic>
      <p:pic>
        <p:nvPicPr>
          <p:cNvPr id="4" name="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1547664" y="1510314"/>
            <a:ext cx="304800" cy="304800"/>
          </a:xfrm>
          <a:prstGeom prst="rect">
            <a:avLst/>
          </a:prstGeom>
        </p:spPr>
      </p:pic>
      <p:pic>
        <p:nvPicPr>
          <p:cNvPr id="5" name="3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 cstate="print"/>
          <a:stretch>
            <a:fillRect/>
          </a:stretch>
        </p:blipFill>
        <p:spPr>
          <a:xfrm>
            <a:off x="578024" y="1014843"/>
            <a:ext cx="304800" cy="304800"/>
          </a:xfrm>
          <a:prstGeom prst="rect">
            <a:avLst/>
          </a:prstGeom>
        </p:spPr>
      </p:pic>
      <p:pic>
        <p:nvPicPr>
          <p:cNvPr id="6" name="4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9" cstate="print"/>
          <a:stretch>
            <a:fillRect/>
          </a:stretch>
        </p:blipFill>
        <p:spPr>
          <a:xfrm>
            <a:off x="529161" y="2060848"/>
            <a:ext cx="304800" cy="3048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81561" y="32406"/>
            <a:ext cx="7994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Станция «Музыкальная»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79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63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34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473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Веселые картинки для детей. Обои для рабочего стола с персонажами мультфильмов и детских книг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47" y="111022"/>
            <a:ext cx="3491880" cy="63367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83568" y="2540710"/>
            <a:ext cx="68407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Bookman Old Style" pitchFamily="18" charset="0"/>
              </a:rPr>
              <a:t>                  1</a:t>
            </a:r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. Баба с возу – кобыле легче.</a:t>
            </a:r>
            <a:r>
              <a:rPr lang="ru-RU" b="1" dirty="0" smtClean="0">
                <a:solidFill>
                  <a:srgbClr val="7030A0"/>
                </a:solidFill>
              </a:rPr>
              <a:t>	</a:t>
            </a:r>
            <a:r>
              <a:rPr lang="ru-RU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55987" y="350100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Bookman Old Style" pitchFamily="18" charset="0"/>
              </a:rPr>
              <a:t>      2. Не подмажешь – не              поедешь</a:t>
            </a:r>
            <a:r>
              <a:rPr lang="ru-RU" sz="2400" b="1" i="1" dirty="0">
                <a:solidFill>
                  <a:srgbClr val="00B050"/>
                </a:solidFill>
                <a:latin typeface="Bookman Old Style" pitchFamily="18" charset="0"/>
              </a:rPr>
              <a:t>.</a:t>
            </a:r>
            <a:r>
              <a:rPr lang="ru-RU" dirty="0" smtClean="0"/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7538" y="454947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Bookman Old Style" pitchFamily="18" charset="0"/>
              </a:rPr>
              <a:t>3. </a:t>
            </a:r>
            <a:r>
              <a:rPr lang="ru-RU" sz="2400" b="1" i="1" dirty="0" smtClean="0">
                <a:solidFill>
                  <a:srgbClr val="00B050"/>
                </a:solidFill>
                <a:latin typeface="Bookman Old Style" pitchFamily="18" charset="0"/>
              </a:rPr>
              <a:t>Пошло дело как по маслу.</a:t>
            </a:r>
            <a:r>
              <a:rPr lang="ru-RU" b="1" dirty="0" smtClean="0">
                <a:solidFill>
                  <a:srgbClr val="00B050"/>
                </a:solidFill>
              </a:rPr>
              <a:t>	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51723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4. Что круглое – легко катится</a:t>
            </a:r>
            <a:r>
              <a:rPr lang="ru-RU" b="1" dirty="0" smtClean="0">
                <a:solidFill>
                  <a:srgbClr val="7030A0"/>
                </a:solidFill>
              </a:rPr>
              <a:t>	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0959" y="332656"/>
            <a:ext cx="83030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cap="none" spc="100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Станция</a:t>
            </a:r>
          </a:p>
          <a:p>
            <a:pPr algn="ctr"/>
            <a:r>
              <a:rPr lang="ru-RU" sz="3600" b="1" i="1" cap="none" spc="100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           «Народная мудрость»</a:t>
            </a:r>
            <a:endParaRPr lang="ru-RU" sz="3600" b="1" cap="none" spc="100" dirty="0">
              <a:ln w="180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нтернет-магазин Novat. Zeller Банка Coffee 1250мл бежевая (19192) купить Житомир, Украин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1628800"/>
            <a:ext cx="3960440" cy="4896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Интернет-магазин Novat. Zeller Банка Coffee 1250мл бежевая (19192) купить Житомир, Украин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4032448" cy="489654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Непредвиденная остановка!</a:t>
            </a:r>
            <a:endParaRPr lang="ru-RU" sz="4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038600" cy="4896543"/>
          </a:xfrm>
        </p:spPr>
        <p:txBody>
          <a:bodyPr>
            <a:normAutofit fontScale="85000" lnSpcReduction="20000"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Масса   100 г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628800"/>
            <a:ext cx="3610744" cy="4896543"/>
          </a:xfrm>
        </p:spPr>
        <p:txBody>
          <a:bodyPr>
            <a:normAutofit fontScale="85000" lnSpcReduction="20000"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pPr marL="0" indent="0" algn="ctr">
              <a:buNone/>
            </a:pPr>
            <a:r>
              <a:rPr lang="ru-RU" sz="2400" b="1" dirty="0" smtClean="0"/>
              <a:t>   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 </a:t>
            </a:r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r>
              <a:rPr lang="ru-RU" sz="2400" b="1" dirty="0" smtClean="0"/>
              <a:t> </a:t>
            </a:r>
            <a:r>
              <a:rPr lang="ru-RU" sz="4000" b="1" dirty="0" smtClean="0"/>
              <a:t>Вес  100 г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182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ПД Науколанд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496943" cy="3645024"/>
          </a:xfrm>
          <a:prstGeom prst="rect">
            <a:avLst/>
          </a:prstGeom>
          <a:solidFill>
            <a:srgbClr val="FF0000"/>
          </a:solidFill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403648" y="3429000"/>
            <a:ext cx="66705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  <a:cs typeface="Andalus" pitchFamily="18" charset="-78"/>
              </a:rPr>
              <a:t>1.Выберите необходимое оборудование на ваших столах и с помощью него определите плотность пластилина.</a:t>
            </a:r>
            <a:r>
              <a:rPr lang="ru-RU" sz="2400" dirty="0" smtClean="0"/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30520" y="5373216"/>
            <a:ext cx="61681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7030A0"/>
                </a:solidFill>
                <a:latin typeface="Bookman Old Style" pitchFamily="18" charset="0"/>
              </a:rPr>
              <a:t>2. Измерьте и сравните силы трения, возникающие при движении бруска по гладкой и шероховатой поверхности</a:t>
            </a:r>
            <a:r>
              <a:rPr lang="ru-RU" b="1" dirty="0" smtClean="0">
                <a:solidFill>
                  <a:srgbClr val="7030A0"/>
                </a:solidFill>
              </a:rPr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34141" y="404664"/>
            <a:ext cx="66479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u="sng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Станция </a:t>
            </a:r>
          </a:p>
          <a:p>
            <a:pPr algn="ctr"/>
            <a:r>
              <a:rPr lang="ru-RU" sz="4800" b="1" i="1" u="sng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«Экспериментальная»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1704" y="1844824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1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sz="2000" b="1" dirty="0" smtClean="0">
                <a:solidFill>
                  <a:srgbClr val="7030A0"/>
                </a:solidFill>
              </a:rPr>
              <a:t>Вовочка утверждает, что Машенька «тяжелее» его. Оказавшись на катке, они воспользовались только рулеткой для решения мучавшей их проблемы. Как им это удалось? </a:t>
            </a:r>
            <a:r>
              <a:rPr lang="ru-RU" dirty="0" smtClean="0"/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6330" y="2936688"/>
            <a:ext cx="7715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</a:rPr>
              <a:t>.  </a:t>
            </a:r>
            <a:r>
              <a:rPr lang="ru-RU" sz="2000" b="1" dirty="0" smtClean="0">
                <a:solidFill>
                  <a:srgbClr val="002060"/>
                </a:solidFill>
              </a:rPr>
              <a:t>Вовочка, больно ударившись боком об угол парты, заявил</a:t>
            </a:r>
            <a:r>
              <a:rPr lang="ru-RU" sz="2000" b="1" dirty="0" smtClean="0">
                <a:solidFill>
                  <a:srgbClr val="002060"/>
                </a:solidFill>
              </a:rPr>
              <a:t>: «Ну и врезал я </a:t>
            </a:r>
            <a:r>
              <a:rPr lang="ru-RU" sz="2000" b="1" dirty="0" smtClean="0">
                <a:solidFill>
                  <a:srgbClr val="002060"/>
                </a:solidFill>
              </a:rPr>
              <a:t>сегодня парте!» </a:t>
            </a:r>
            <a:r>
              <a:rPr lang="ru-RU" sz="2000" b="1" dirty="0" smtClean="0">
                <a:solidFill>
                  <a:srgbClr val="002060"/>
                </a:solidFill>
              </a:rPr>
              <a:t>Что вы по этому поводу думаете? Прав ли мальчик с физической точки зрения?</a:t>
            </a:r>
            <a:r>
              <a:rPr lang="ru-RU" sz="2000" dirty="0" smtClean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56788" y="4104265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3.  </a:t>
            </a:r>
            <a:r>
              <a:rPr lang="ru-RU" sz="2000" b="1" dirty="0" smtClean="0">
                <a:solidFill>
                  <a:srgbClr val="7030A0"/>
                </a:solidFill>
              </a:rPr>
              <a:t>Вам с детства твердили: «Нельзя перебегать дорогу перед близко идущей машиной!» Почему?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5085184"/>
            <a:ext cx="72152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4.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 том, что на борту космического корабля обычно   царит невесомость, знают все. А вот Вовочка утверждает, что он в состоянии невесомости бывает по сто раз в день. </a:t>
            </a:r>
            <a:r>
              <a:rPr lang="ru-RU" sz="2000" b="1" smtClean="0">
                <a:solidFill>
                  <a:schemeClr val="accent1">
                    <a:lumMod val="50000"/>
                  </a:schemeClr>
                </a:solidFill>
              </a:rPr>
              <a:t>Ну </a:t>
            </a:r>
            <a:r>
              <a:rPr lang="ru-RU" sz="2000" b="1" smtClean="0">
                <a:solidFill>
                  <a:schemeClr val="accent1">
                    <a:lumMod val="50000"/>
                  </a:schemeClr>
                </a:solidFill>
              </a:rPr>
              <a:t>и обманщик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правда?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2683" y="188640"/>
            <a:ext cx="7421647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i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</a:t>
            </a:r>
            <a:r>
              <a:rPr lang="ru-RU" sz="4400" b="1" i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Станция </a:t>
            </a:r>
          </a:p>
          <a:p>
            <a:pPr algn="ctr"/>
            <a:r>
              <a:rPr lang="ru-RU" sz="44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44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</a:t>
            </a:r>
            <a:r>
              <a:rPr lang="ru-RU" sz="4400" b="1" i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«Сообразительная»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347</Words>
  <Application>Microsoft Office PowerPoint</Application>
  <PresentationFormat>Экран (4:3)</PresentationFormat>
  <Paragraphs>70</Paragraphs>
  <Slides>10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Девиз участников путешествия:</vt:lpstr>
      <vt:lpstr>Презентация PowerPoint</vt:lpstr>
      <vt:lpstr>Презентация PowerPoint</vt:lpstr>
      <vt:lpstr>Презентация PowerPoint</vt:lpstr>
      <vt:lpstr>Презентация PowerPoint</vt:lpstr>
      <vt:lpstr>Непредвиденная остановка!</vt:lpstr>
      <vt:lpstr>Презентация PowerPoint</vt:lpstr>
      <vt:lpstr>Презентация PowerPoint</vt:lpstr>
      <vt:lpstr>Станция «Конечная»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53</cp:revision>
  <dcterms:modified xsi:type="dcterms:W3CDTF">2014-11-22T16:22:44Z</dcterms:modified>
</cp:coreProperties>
</file>