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45D6D-8FB6-4E39-A8B7-CE879685304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1F76-36F0-4FE1-B2FF-AC00D87B0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Выталкивающая сила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 для 7 класса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929066"/>
            <a:ext cx="3914780" cy="1709734"/>
          </a:xfrm>
        </p:spPr>
        <p:txBody>
          <a:bodyPr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Составила Королева Т. Ю., учитель физики и английского языка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МАОУ СОШ № 7, г. Балаково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96908"/>
          </a:xfrm>
        </p:spPr>
        <p:txBody>
          <a:bodyPr/>
          <a:lstStyle/>
          <a:p>
            <a:r>
              <a:rPr lang="ru-RU" dirty="0" smtClean="0"/>
              <a:t> 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72476" cy="4954591"/>
          </a:xfrm>
        </p:spPr>
        <p:txBody>
          <a:bodyPr>
            <a:normAutofit/>
          </a:bodyPr>
          <a:lstStyle/>
          <a:p>
            <a:r>
              <a:rPr lang="ru-RU" dirty="0"/>
              <a:t>Водоизмещение парома 100 000 Н, а его вес равен 25 кН. Чему равен вес груза, перевозимого на пароме?</a:t>
            </a:r>
          </a:p>
          <a:p>
            <a:pPr lvl="0">
              <a:buNone/>
            </a:pPr>
            <a:r>
              <a:rPr lang="ru-RU" dirty="0" smtClean="0"/>
              <a:t>    1. 75</a:t>
            </a:r>
            <a:r>
              <a:rPr lang="ru-RU" dirty="0"/>
              <a:t> 000 </a:t>
            </a:r>
            <a:r>
              <a:rPr lang="ru-RU" dirty="0" smtClean="0"/>
              <a:t>Н;            2. 100</a:t>
            </a:r>
            <a:r>
              <a:rPr lang="ru-RU" dirty="0"/>
              <a:t> 000 </a:t>
            </a:r>
            <a:r>
              <a:rPr lang="ru-RU" dirty="0" smtClean="0"/>
              <a:t>Н;</a:t>
            </a:r>
          </a:p>
          <a:p>
            <a:pPr lvl="0">
              <a:buNone/>
            </a:pPr>
            <a:r>
              <a:rPr lang="ru-RU" dirty="0" smtClean="0"/>
              <a:t>    3. 125 000 Н;          4. 99</a:t>
            </a:r>
            <a:r>
              <a:rPr lang="ru-RU" dirty="0"/>
              <a:t> 975 Н;</a:t>
            </a:r>
          </a:p>
          <a:p>
            <a:pPr lvl="0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29520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4911741"/>
          </a:xfrm>
        </p:spPr>
        <p:txBody>
          <a:bodyPr>
            <a:normAutofit/>
          </a:bodyPr>
          <a:lstStyle/>
          <a:p>
            <a:r>
              <a:rPr lang="ru-RU" sz="2400" dirty="0"/>
              <a:t>В сосуд с жидкостью погружен параллелепипед. Каковы силы, действующие на верхнюю и нижнюю грани параллелепипеда?</a:t>
            </a:r>
          </a:p>
          <a:p>
            <a:pPr lvl="0">
              <a:buNone/>
            </a:pPr>
            <a:r>
              <a:rPr lang="ru-RU" sz="2400" dirty="0" smtClean="0"/>
              <a:t>1. На </a:t>
            </a:r>
            <a:r>
              <a:rPr lang="ru-RU" sz="2400" dirty="0"/>
              <a:t>верхнюю грань действует большая сила, чем на нижнюю;</a:t>
            </a:r>
          </a:p>
          <a:p>
            <a:pPr lvl="0">
              <a:buNone/>
            </a:pPr>
            <a:r>
              <a:rPr lang="ru-RU" sz="2400" dirty="0" smtClean="0"/>
              <a:t>2.На </a:t>
            </a:r>
            <a:r>
              <a:rPr lang="ru-RU" sz="2400" dirty="0"/>
              <a:t>верхнюю грань действует меньшая сила, чем на нижнюю;</a:t>
            </a:r>
          </a:p>
          <a:p>
            <a:pPr lvl="0">
              <a:buNone/>
            </a:pPr>
            <a:r>
              <a:rPr lang="ru-RU" sz="2400" dirty="0" smtClean="0"/>
              <a:t>3.На </a:t>
            </a:r>
            <a:r>
              <a:rPr lang="ru-RU" sz="2400" dirty="0"/>
              <a:t>верхнюю и нижнюю грани действуют одинаковые силы.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285852" y="478632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4000496" y="478632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6572264" y="478632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r>
              <a:rPr lang="ru-RU" dirty="0"/>
              <a:t>Сила, выталкивающая тело из жидкости или газа, направлена:</a:t>
            </a:r>
          </a:p>
          <a:p>
            <a:pPr lvl="0">
              <a:buNone/>
            </a:pPr>
            <a:r>
              <a:rPr lang="ru-RU" dirty="0" smtClean="0"/>
              <a:t>1.Противоположно </a:t>
            </a:r>
            <a:r>
              <a:rPr lang="ru-RU" dirty="0"/>
              <a:t>силе тяжести;</a:t>
            </a:r>
          </a:p>
          <a:p>
            <a:pPr lvl="0">
              <a:buNone/>
            </a:pPr>
            <a:r>
              <a:rPr lang="ru-RU" dirty="0" smtClean="0"/>
              <a:t>2.В </a:t>
            </a:r>
            <a:r>
              <a:rPr lang="ru-RU" dirty="0"/>
              <a:t>ту же сторону, что и сила тяжести.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2071670" y="457200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4714876" y="457200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r>
              <a:rPr lang="ru-RU" dirty="0"/>
              <a:t>На весах уравновешены два шарика. Нарушится ли равновесие весов, если убрать сосуд с жидкостью? </a:t>
            </a:r>
          </a:p>
          <a:p>
            <a:pPr lvl="0">
              <a:buNone/>
            </a:pPr>
            <a:r>
              <a:rPr lang="ru-RU" dirty="0" smtClean="0"/>
              <a:t>1.Равновесие </a:t>
            </a:r>
            <a:r>
              <a:rPr lang="ru-RU" dirty="0"/>
              <a:t>не нарушится; </a:t>
            </a:r>
          </a:p>
          <a:p>
            <a:pPr lvl="0">
              <a:buNone/>
            </a:pPr>
            <a:r>
              <a:rPr lang="ru-RU" dirty="0" smtClean="0"/>
              <a:t>2.Шарик </a:t>
            </a:r>
            <a:r>
              <a:rPr lang="ru-RU" dirty="0"/>
              <a:t>2 перевесит шарик 1;</a:t>
            </a:r>
          </a:p>
          <a:p>
            <a:pPr lvl="0">
              <a:buNone/>
            </a:pPr>
            <a:r>
              <a:rPr lang="ru-RU" dirty="0" smtClean="0"/>
              <a:t>3.Шарик </a:t>
            </a:r>
            <a:r>
              <a:rPr lang="ru-RU" dirty="0"/>
              <a:t>1 перевесит шарик 2.</a:t>
            </a:r>
          </a:p>
          <a:p>
            <a:endParaRPr lang="ru-RU" dirty="0"/>
          </a:p>
        </p:txBody>
      </p:sp>
      <p:pic>
        <p:nvPicPr>
          <p:cNvPr id="4" name="Рисунок 3" descr="C995pHjrvcM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388" y="2714620"/>
            <a:ext cx="1871983" cy="1428750"/>
          </a:xfrm>
          <a:prstGeom prst="rect">
            <a:avLst/>
          </a:prstGeom>
        </p:spPr>
      </p:pic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1071538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143372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 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4" name="drumroll.wav" builtIn="1"/>
            </a:hlinkClick>
          </p:cNvPr>
          <p:cNvSpPr/>
          <p:nvPr/>
        </p:nvSpPr>
        <p:spPr>
          <a:xfrm>
            <a:off x="685801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r>
              <a:rPr lang="ru-RU" dirty="0"/>
              <a:t>Два одинаковых параллелепипеда находятся в двух сосудах с жидкостью. Сравните выталкивающие силы, действующие на каждый параллелепипед.</a:t>
            </a:r>
          </a:p>
          <a:p>
            <a:pPr lvl="0">
              <a:buNone/>
            </a:pPr>
            <a:r>
              <a:rPr lang="ru-RU" dirty="0" smtClean="0"/>
              <a:t>1.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&lt;F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  <a:r>
              <a:rPr lang="ru-RU" dirty="0" smtClean="0"/>
              <a:t>       2.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ru-RU" baseline="-25000" dirty="0"/>
              <a:t>=</a:t>
            </a:r>
            <a:r>
              <a:rPr lang="en-US" dirty="0"/>
              <a:t>F</a:t>
            </a:r>
            <a:r>
              <a:rPr lang="ru-RU" baseline="-25000" dirty="0" smtClean="0"/>
              <a:t>2</a:t>
            </a:r>
            <a:r>
              <a:rPr lang="ru-RU" dirty="0" smtClean="0"/>
              <a:t>;     3.</a:t>
            </a:r>
            <a:r>
              <a:rPr lang="en-US" dirty="0" smtClean="0"/>
              <a:t>F</a:t>
            </a:r>
            <a:r>
              <a:rPr lang="ru-RU" baseline="-25000" dirty="0"/>
              <a:t>1</a:t>
            </a:r>
            <a:r>
              <a:rPr lang="en-US" dirty="0"/>
              <a:t>&gt;F</a:t>
            </a:r>
            <a:r>
              <a:rPr lang="ru-RU" baseline="-25000" dirty="0"/>
              <a:t>2</a:t>
            </a:r>
            <a:endParaRPr lang="ru-RU" dirty="0"/>
          </a:p>
        </p:txBody>
      </p:sp>
      <p:pic>
        <p:nvPicPr>
          <p:cNvPr id="5" name="Содержимое 3" descr="RdlsqwPlGVo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643314"/>
            <a:ext cx="2906706" cy="1643074"/>
          </a:xfrm>
          <a:prstGeom prst="rect">
            <a:avLst/>
          </a:prstGeom>
        </p:spPr>
      </p:pic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642910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4" name="drumroll.wav" builtIn="1"/>
            </a:hlinkClick>
          </p:cNvPr>
          <p:cNvSpPr/>
          <p:nvPr/>
        </p:nvSpPr>
        <p:spPr>
          <a:xfrm>
            <a:off x="2500298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286248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/>
          <a:lstStyle/>
          <a:p>
            <a:r>
              <a:rPr lang="ru-RU" dirty="0"/>
              <a:t>В каком случае выталкивающая сила, действующая на мыльный пузырь, меньше: 1) на вершине горы; </a:t>
            </a:r>
            <a:r>
              <a:rPr lang="ru-RU" dirty="0" smtClean="0"/>
              <a:t>2</a:t>
            </a:r>
            <a:r>
              <a:rPr lang="ru-RU" dirty="0"/>
              <a:t>) у ее подножия? </a:t>
            </a:r>
          </a:p>
          <a:p>
            <a:pPr lvl="0">
              <a:buNone/>
            </a:pPr>
            <a:r>
              <a:rPr lang="ru-RU" dirty="0" smtClean="0"/>
              <a:t>1. 1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2. 2</a:t>
            </a:r>
          </a:p>
          <a:p>
            <a:pPr lvl="0">
              <a:buNone/>
            </a:pPr>
            <a:r>
              <a:rPr lang="ru-RU" dirty="0" smtClean="0"/>
              <a:t>3. В </a:t>
            </a:r>
            <a:r>
              <a:rPr lang="ru-RU" dirty="0"/>
              <a:t>обоих случаях силы одинаковы.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428728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4071934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6715140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/>
          <a:lstStyle/>
          <a:p>
            <a:r>
              <a:rPr lang="ru-RU" sz="2800" dirty="0"/>
              <a:t>Два бруска, алюминиевый и медный, равные по массе, подвешены к коромыслу весов. Нарушится ли равновесие весов, если бруски опустить в воду </a:t>
            </a:r>
          </a:p>
          <a:p>
            <a:pPr>
              <a:buNone/>
            </a:pPr>
            <a:r>
              <a:rPr lang="ru-RU" sz="2800" dirty="0" smtClean="0"/>
              <a:t>     (</a:t>
            </a:r>
            <a:r>
              <a:rPr lang="ru-RU" sz="2800" dirty="0" err="1"/>
              <a:t>р</a:t>
            </a:r>
            <a:r>
              <a:rPr lang="ru-RU" sz="2800" dirty="0"/>
              <a:t> </a:t>
            </a:r>
            <a:r>
              <a:rPr lang="ru-RU" sz="2800" baseline="-25000" dirty="0"/>
              <a:t>алюминия</a:t>
            </a:r>
            <a:r>
              <a:rPr lang="ru-RU" sz="2800" dirty="0"/>
              <a:t> = 2700 кг/м</a:t>
            </a:r>
            <a:r>
              <a:rPr lang="ru-RU" sz="2800" baseline="30000" dirty="0"/>
              <a:t>3</a:t>
            </a:r>
            <a:r>
              <a:rPr lang="ru-RU" sz="2800" dirty="0"/>
              <a:t>, </a:t>
            </a:r>
            <a:r>
              <a:rPr lang="ru-RU" sz="2800" dirty="0" err="1"/>
              <a:t>р</a:t>
            </a:r>
            <a:r>
              <a:rPr lang="ru-RU" sz="2800" baseline="-25000" dirty="0"/>
              <a:t> меди</a:t>
            </a:r>
            <a:r>
              <a:rPr lang="ru-RU" sz="2800" dirty="0"/>
              <a:t> = 8900 кг/м</a:t>
            </a:r>
            <a:r>
              <a:rPr lang="ru-RU" sz="2800" baseline="30000" dirty="0"/>
              <a:t>3</a:t>
            </a:r>
            <a:r>
              <a:rPr lang="ru-RU" sz="2800" dirty="0" smtClean="0"/>
              <a:t>)?</a:t>
            </a:r>
          </a:p>
          <a:p>
            <a:pPr>
              <a:buNone/>
            </a:pPr>
            <a:r>
              <a:rPr lang="ru-RU" sz="2800" dirty="0" smtClean="0"/>
              <a:t>1. Равновесие </a:t>
            </a:r>
            <a:r>
              <a:rPr lang="ru-RU" sz="2800" dirty="0"/>
              <a:t>не нарушится;</a:t>
            </a:r>
          </a:p>
          <a:p>
            <a:pPr lvl="0">
              <a:buNone/>
            </a:pPr>
            <a:r>
              <a:rPr lang="ru-RU" sz="2800" dirty="0" smtClean="0"/>
              <a:t>2. Перетянет </a:t>
            </a:r>
            <a:r>
              <a:rPr lang="ru-RU" sz="2800" dirty="0"/>
              <a:t>алюминиевый брусок; </a:t>
            </a:r>
          </a:p>
          <a:p>
            <a:pPr lvl="0">
              <a:buNone/>
            </a:pPr>
            <a:r>
              <a:rPr lang="ru-RU" sz="2800" dirty="0" smtClean="0"/>
              <a:t>3. Перетянет </a:t>
            </a:r>
            <a:r>
              <a:rPr lang="ru-RU" sz="2800" dirty="0"/>
              <a:t>медный брусок.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2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/>
          <a:lstStyle/>
          <a:p>
            <a:r>
              <a:rPr lang="ru-RU" dirty="0"/>
              <a:t>К одинаковым по упругости пружинам подвешены тела равной массы и равного объема. Какая пружина станет самой короткой, если тела погрузить в жидкость (</a:t>
            </a:r>
            <a:r>
              <a:rPr lang="ru-RU" dirty="0" err="1"/>
              <a:t>р</a:t>
            </a:r>
            <a:r>
              <a:rPr lang="ru-RU" dirty="0"/>
              <a:t> </a:t>
            </a:r>
            <a:r>
              <a:rPr lang="ru-RU" baseline="-25000" dirty="0"/>
              <a:t>воды</a:t>
            </a:r>
            <a:r>
              <a:rPr lang="ru-RU" dirty="0"/>
              <a:t> = 1000кг/м</a:t>
            </a:r>
            <a:r>
              <a:rPr lang="ru-RU" baseline="30000" dirty="0"/>
              <a:t>3</a:t>
            </a:r>
            <a:r>
              <a:rPr lang="ru-RU" dirty="0"/>
              <a:t>, </a:t>
            </a:r>
            <a:r>
              <a:rPr lang="ru-RU" dirty="0" err="1"/>
              <a:t>р</a:t>
            </a:r>
            <a:r>
              <a:rPr lang="ru-RU" dirty="0"/>
              <a:t> </a:t>
            </a:r>
            <a:r>
              <a:rPr lang="ru-RU" baseline="-25000" dirty="0" err="1"/>
              <a:t>сер.кислоты</a:t>
            </a:r>
            <a:r>
              <a:rPr lang="ru-RU" baseline="-25000" dirty="0"/>
              <a:t> </a:t>
            </a:r>
            <a:r>
              <a:rPr lang="ru-RU" dirty="0"/>
              <a:t>= 1800кг/м</a:t>
            </a:r>
            <a:r>
              <a:rPr lang="ru-RU" baseline="30000" dirty="0"/>
              <a:t>3</a:t>
            </a:r>
            <a:r>
              <a:rPr lang="ru-RU" dirty="0"/>
              <a:t>, </a:t>
            </a:r>
            <a:r>
              <a:rPr lang="ru-RU" dirty="0" err="1"/>
              <a:t>р</a:t>
            </a:r>
            <a:r>
              <a:rPr lang="ru-RU" dirty="0"/>
              <a:t> </a:t>
            </a:r>
            <a:r>
              <a:rPr lang="ru-RU" baseline="-25000" dirty="0"/>
              <a:t>спирта</a:t>
            </a:r>
            <a:r>
              <a:rPr lang="ru-RU" dirty="0"/>
              <a:t> = 800 кг/м</a:t>
            </a:r>
            <a:r>
              <a:rPr lang="ru-RU" baseline="30000" dirty="0"/>
              <a:t>3</a:t>
            </a:r>
            <a:r>
              <a:rPr lang="ru-RU" dirty="0"/>
              <a:t>)?</a:t>
            </a:r>
          </a:p>
          <a:p>
            <a:pPr lvl="0">
              <a:buNone/>
            </a:pPr>
            <a:r>
              <a:rPr lang="ru-RU" dirty="0" smtClean="0"/>
              <a:t>    1)1</a:t>
            </a:r>
            <a:r>
              <a:rPr lang="ru-RU" dirty="0"/>
              <a:t>;            </a:t>
            </a:r>
            <a:r>
              <a:rPr lang="ru-RU" dirty="0" smtClean="0"/>
              <a:t>2</a:t>
            </a:r>
            <a:r>
              <a:rPr lang="ru-RU" dirty="0"/>
              <a:t>) 2;           </a:t>
            </a:r>
            <a:r>
              <a:rPr lang="ru-RU" dirty="0" smtClean="0"/>
              <a:t> </a:t>
            </a:r>
            <a:r>
              <a:rPr lang="ru-RU" dirty="0"/>
              <a:t>3) 3.</a:t>
            </a:r>
          </a:p>
          <a:p>
            <a:endParaRPr lang="ru-RU" dirty="0"/>
          </a:p>
        </p:txBody>
      </p:sp>
      <p:pic>
        <p:nvPicPr>
          <p:cNvPr id="4" name="Рисунок 3" descr="TMsyMU0T1T4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072198" y="3786190"/>
            <a:ext cx="2462207" cy="1928826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142976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1802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29190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 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жидкость опущены две детали, одинаковые по форме и по объему. Равны ли архимедовы силы, действующие на них?</a:t>
            </a:r>
          </a:p>
          <a:p>
            <a:pPr lvl="0"/>
            <a:r>
              <a:rPr lang="ru-RU" dirty="0"/>
              <a:t>Равны;</a:t>
            </a:r>
          </a:p>
          <a:p>
            <a:pPr lvl="0"/>
            <a:r>
              <a:rPr lang="ru-RU" dirty="0"/>
              <a:t>Не равны.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1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388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Выталкивающая сила тест для 7 класса 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 Вопрос 8 </vt:lpstr>
      <vt:lpstr> Вопрос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 тест для 8 класса</dc:title>
  <dc:creator>Учитель</dc:creator>
  <cp:lastModifiedBy>Учитель</cp:lastModifiedBy>
  <cp:revision>20</cp:revision>
  <dcterms:created xsi:type="dcterms:W3CDTF">2014-12-23T10:57:31Z</dcterms:created>
  <dcterms:modified xsi:type="dcterms:W3CDTF">2014-12-25T06:53:54Z</dcterms:modified>
</cp:coreProperties>
</file>