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6858000" cy="9144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1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ru-RU"/>
          </a:p>
        </p:txBody>
      </p:sp>
      <p:sp>
        <p:nvSpPr>
          <p:cNvPr id="103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3125" y="685800"/>
            <a:ext cx="2571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76C93D8-BBDD-470E-9D6E-D9C53F51468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E70ECB-3014-443B-9B36-86EE23EE9EC5}" type="slidenum">
              <a:rPr lang="ru-RU"/>
              <a:pPr/>
              <a:t>2</a:t>
            </a:fld>
            <a:endParaRPr lang="ru-RU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338" name="Group 2"/>
          <p:cNvGrpSpPr>
            <a:grpSpLocks/>
          </p:cNvGrpSpPr>
          <p:nvPr/>
        </p:nvGrpSpPr>
        <p:grpSpPr bwMode="auto">
          <a:xfrm>
            <a:off x="0" y="0"/>
            <a:ext cx="6572250" cy="7924800"/>
            <a:chOff x="0" y="0"/>
            <a:chExt cx="5520" cy="3744"/>
          </a:xfrm>
        </p:grpSpPr>
        <p:sp>
          <p:nvSpPr>
            <p:cNvPr id="270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270340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270341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70342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70343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0344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270345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70346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7034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543050" y="1524000"/>
            <a:ext cx="4972050" cy="2946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7034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028700" y="5283200"/>
            <a:ext cx="5143500" cy="21336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684213" y="8335963"/>
            <a:ext cx="1428750" cy="6096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2516188" y="8331200"/>
            <a:ext cx="2171700" cy="6096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70351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3A71D04-7F66-459F-B4C1-71AF86F96C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AA18B-C131-4155-BA60-CAC26E8AE2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057775" y="369888"/>
            <a:ext cx="1457325" cy="78041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69888"/>
            <a:ext cx="4219575" cy="78041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F262B-77FB-4B69-B0B2-1E7CDAF859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9E036-61E1-4C21-817E-A794DD7F30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E8BE1-32FD-42BB-BC60-245D654FEC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2838450" cy="6040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76650" y="2133600"/>
            <a:ext cx="2838450" cy="6040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3A1B9-77F2-47BD-92E6-D641970A78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F726A-9561-4200-8A55-682671CAC6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3F508-2A44-4042-A82E-4E288EBC1C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516F6-759A-4E9D-8DE0-8EFECE0A05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F4198-4F9F-438B-BCBF-1BF5077F5E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555CC-975E-4C1F-ADEC-26F4330505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314" name="Group 2"/>
          <p:cNvGrpSpPr>
            <a:grpSpLocks/>
          </p:cNvGrpSpPr>
          <p:nvPr/>
        </p:nvGrpSpPr>
        <p:grpSpPr bwMode="auto">
          <a:xfrm>
            <a:off x="0" y="0"/>
            <a:ext cx="6515100" cy="6502400"/>
            <a:chOff x="0" y="0"/>
            <a:chExt cx="5472" cy="3072"/>
          </a:xfrm>
        </p:grpSpPr>
        <p:sp>
          <p:nvSpPr>
            <p:cNvPr id="2693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269316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69317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69318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6931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9888"/>
            <a:ext cx="5829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932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5829300" cy="604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932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8335963"/>
            <a:ext cx="1485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ru-RU"/>
          </a:p>
        </p:txBody>
      </p:sp>
      <p:sp>
        <p:nvSpPr>
          <p:cNvPr id="26932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8331200"/>
            <a:ext cx="22288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ru-RU"/>
          </a:p>
        </p:txBody>
      </p:sp>
      <p:sp>
        <p:nvSpPr>
          <p:cNvPr id="26932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086350" y="8331200"/>
            <a:ext cx="1428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ABD902E1-4E8F-474E-8A85-1AC6CB2FA8A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69324" name="Line 12"/>
          <p:cNvSpPr>
            <a:spLocks noChangeShapeType="1"/>
          </p:cNvSpPr>
          <p:nvPr/>
        </p:nvSpPr>
        <p:spPr bwMode="auto">
          <a:xfrm>
            <a:off x="0" y="6502400"/>
            <a:ext cx="4572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Нестандартное физкультурное  оборудование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400" dirty="0" smtClean="0"/>
              <a:t>ГБОУ детский дом № 7</a:t>
            </a:r>
          </a:p>
          <a:p>
            <a:r>
              <a:rPr lang="ru-RU" sz="2400" dirty="0" smtClean="0"/>
              <a:t>Кировского района СПб</a:t>
            </a:r>
          </a:p>
          <a:p>
            <a:r>
              <a:rPr lang="ru-RU" sz="2400" dirty="0" smtClean="0"/>
              <a:t>Соколовский Г. С.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9888"/>
            <a:ext cx="5829300" cy="1035050"/>
          </a:xfrm>
        </p:spPr>
        <p:txBody>
          <a:bodyPr/>
          <a:lstStyle/>
          <a:p>
            <a:pPr algn="ctr"/>
            <a:r>
              <a:rPr lang="ru-RU" sz="3800" b="1"/>
              <a:t>Развивающий мат «Черепаха»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19250"/>
            <a:ext cx="5829300" cy="7129463"/>
          </a:xfrm>
        </p:spPr>
        <p:txBody>
          <a:bodyPr/>
          <a:lstStyle/>
          <a:p>
            <a:pPr marL="533400" indent="-533400">
              <a:buFont typeface="Wingdings" pitchFamily="2" charset="2"/>
              <a:buNone/>
            </a:pPr>
            <a:r>
              <a:rPr lang="ru-RU" sz="1800" b="1"/>
              <a:t>Цель:</a:t>
            </a:r>
            <a:r>
              <a:rPr lang="ru-RU" sz="1800"/>
              <a:t> </a:t>
            </a:r>
          </a:p>
          <a:p>
            <a:pPr marL="533400" indent="-533400"/>
            <a:r>
              <a:rPr lang="ru-RU" sz="1800"/>
              <a:t>предупреждать развитие плоскостопия у дошкольников;</a:t>
            </a:r>
          </a:p>
          <a:p>
            <a:pPr marL="533400" indent="-533400"/>
            <a:r>
              <a:rPr lang="ru-RU" sz="1800"/>
              <a:t>развивать координацию движений;</a:t>
            </a:r>
          </a:p>
          <a:p>
            <a:pPr marL="533400" indent="-533400"/>
            <a:r>
              <a:rPr lang="ru-RU" sz="1800"/>
              <a:t>учить перешагивать через препятствия</a:t>
            </a:r>
          </a:p>
          <a:p>
            <a:pPr marL="533400" indent="-533400">
              <a:buFont typeface="Wingdings" pitchFamily="2" charset="2"/>
              <a:buNone/>
            </a:pPr>
            <a:endParaRPr lang="ru-RU" sz="1800"/>
          </a:p>
          <a:p>
            <a:pPr marL="533400" indent="-533400">
              <a:buFont typeface="Wingdings" pitchFamily="2" charset="2"/>
              <a:buNone/>
            </a:pPr>
            <a:r>
              <a:rPr lang="ru-RU" sz="1800" b="1"/>
              <a:t>	Варианты использования</a:t>
            </a:r>
          </a:p>
          <a:p>
            <a:pPr marL="533400" indent="-533400" algn="just">
              <a:buFont typeface="Wingdings" pitchFamily="2" charset="2"/>
              <a:buAutoNum type="arabicParenR"/>
            </a:pPr>
            <a:r>
              <a:rPr lang="ru-RU" sz="1800"/>
              <a:t>Мягкий мат для прыжков с высоты</a:t>
            </a:r>
          </a:p>
          <a:p>
            <a:pPr marL="533400" indent="-533400" algn="just">
              <a:buFont typeface="Wingdings" pitchFamily="2" charset="2"/>
              <a:buAutoNum type="arabicParenR"/>
            </a:pPr>
            <a:r>
              <a:rPr lang="ru-RU" sz="1800"/>
              <a:t>Предложить ребёнку пройти босиком по жгуту, расположенному на панцире «Черепахи», от его начала до центра, а потом – обратно. Ребёнок должен всей ступнёй наступать на шнур и держать равновесие.</a:t>
            </a:r>
          </a:p>
        </p:txBody>
      </p:sp>
      <p:pic>
        <p:nvPicPr>
          <p:cNvPr id="102404" name="Picture 4" descr="спорт 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3238" y="5726113"/>
            <a:ext cx="4103687" cy="30765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9888"/>
            <a:ext cx="5829300" cy="98425"/>
          </a:xfrm>
        </p:spPr>
        <p:txBody>
          <a:bodyPr/>
          <a:lstStyle/>
          <a:p>
            <a:endParaRPr lang="ru-RU" sz="3800"/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2150" y="323850"/>
            <a:ext cx="5829300" cy="8280400"/>
          </a:xfrm>
        </p:spPr>
        <p:txBody>
          <a:bodyPr/>
          <a:lstStyle/>
          <a:p>
            <a:pPr marL="533400" indent="-533400" algn="just">
              <a:buFont typeface="Wingdings" pitchFamily="2" charset="2"/>
              <a:buAutoNum type="arabicParenR" startAt="3"/>
            </a:pPr>
            <a:r>
              <a:rPr lang="ru-RU" sz="1800" dirty="0" smtClean="0"/>
              <a:t>Предложить </a:t>
            </a:r>
            <a:r>
              <a:rPr lang="ru-RU" sz="1800" dirty="0"/>
              <a:t>ребёнку </a:t>
            </a:r>
            <a:r>
              <a:rPr lang="ru-RU" sz="1800" dirty="0" smtClean="0"/>
              <a:t>прокатить </a:t>
            </a:r>
            <a:r>
              <a:rPr lang="ru-RU" sz="1800" dirty="0"/>
              <a:t>маленький мячик по лабиринту из жгута, расположенному на панцире «Черепахи» от начала до центра и обратно. Он должен чётко следить за движением мяча, не выходя за пределы дорожек лабиринта. </a:t>
            </a:r>
          </a:p>
          <a:p>
            <a:pPr marL="533400" indent="-533400" algn="just">
              <a:buFont typeface="Wingdings" pitchFamily="2" charset="2"/>
              <a:buAutoNum type="arabicParenR" startAt="3"/>
            </a:pPr>
            <a:endParaRPr lang="ru-RU" sz="1800" dirty="0"/>
          </a:p>
          <a:p>
            <a:pPr marL="533400" indent="-533400" algn="just">
              <a:buFont typeface="Wingdings" pitchFamily="2" charset="2"/>
              <a:buNone/>
            </a:pPr>
            <a:endParaRPr lang="ru-RU" sz="1800" dirty="0"/>
          </a:p>
          <a:p>
            <a:pPr marL="533400" indent="-533400" algn="just">
              <a:buFont typeface="Wingdings" pitchFamily="2" charset="2"/>
              <a:buAutoNum type="arabicParenR" startAt="3"/>
            </a:pPr>
            <a:endParaRPr lang="ru-RU" sz="1800" dirty="0"/>
          </a:p>
          <a:p>
            <a:pPr marL="533400" indent="-533400" algn="just">
              <a:buFont typeface="Wingdings" pitchFamily="2" charset="2"/>
              <a:buAutoNum type="arabicParenR" startAt="3"/>
            </a:pPr>
            <a:endParaRPr lang="ru-RU" sz="1800" dirty="0"/>
          </a:p>
          <a:p>
            <a:pPr marL="533400" indent="-533400" algn="just">
              <a:buFont typeface="Wingdings" pitchFamily="2" charset="2"/>
              <a:buAutoNum type="arabicParenR" startAt="3"/>
            </a:pPr>
            <a:endParaRPr lang="ru-RU" sz="1800" dirty="0"/>
          </a:p>
          <a:p>
            <a:pPr marL="533400" indent="-533400" algn="just">
              <a:buFont typeface="Wingdings" pitchFamily="2" charset="2"/>
              <a:buAutoNum type="arabicParenR" startAt="3"/>
            </a:pPr>
            <a:endParaRPr lang="ru-RU" sz="1800" dirty="0"/>
          </a:p>
          <a:p>
            <a:pPr marL="533400" indent="-533400" algn="just">
              <a:buFont typeface="Wingdings" pitchFamily="2" charset="2"/>
              <a:buAutoNum type="arabicParenR" startAt="3"/>
            </a:pPr>
            <a:endParaRPr lang="ru-RU" sz="1800" dirty="0"/>
          </a:p>
          <a:p>
            <a:pPr marL="533400" indent="-533400" algn="just">
              <a:buFont typeface="Wingdings" pitchFamily="2" charset="2"/>
              <a:buNone/>
            </a:pPr>
            <a:r>
              <a:rPr lang="ru-RU" sz="1800" dirty="0"/>
              <a:t>4)    Предложить ребёнку перешагивать через части тела «Черепахи» (препятствия – лапы, голова, хвост). При выполнении этого упражнения он должен высоко поднимать колени, сохранять равновесие.</a:t>
            </a:r>
          </a:p>
          <a:p>
            <a:pPr marL="533400" indent="-533400">
              <a:buFont typeface="Wingdings" pitchFamily="2" charset="2"/>
              <a:buNone/>
            </a:pPr>
            <a:endParaRPr lang="ru-RU" dirty="0"/>
          </a:p>
        </p:txBody>
      </p:sp>
      <p:pic>
        <p:nvPicPr>
          <p:cNvPr id="236548" name="Picture 4" descr="спорт 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5400" y="2051050"/>
            <a:ext cx="2995613" cy="2247900"/>
          </a:xfrm>
          <a:prstGeom prst="rect">
            <a:avLst/>
          </a:prstGeom>
          <a:noFill/>
        </p:spPr>
      </p:pic>
      <p:pic>
        <p:nvPicPr>
          <p:cNvPr id="236549" name="Picture 5" descr="спорт 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7200" y="5580063"/>
            <a:ext cx="2320925" cy="309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9888"/>
            <a:ext cx="5829300" cy="601662"/>
          </a:xfrm>
        </p:spPr>
        <p:txBody>
          <a:bodyPr/>
          <a:lstStyle/>
          <a:p>
            <a:pPr algn="ctr"/>
            <a:r>
              <a:rPr lang="ru-RU" sz="3800" b="1"/>
              <a:t>«Классы»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71550"/>
            <a:ext cx="5829300" cy="7632700"/>
          </a:xfrm>
        </p:spPr>
        <p:txBody>
          <a:bodyPr/>
          <a:lstStyle/>
          <a:p>
            <a:pPr marL="533400" indent="-533400">
              <a:buFont typeface="Wingdings" pitchFamily="2" charset="2"/>
              <a:buNone/>
            </a:pPr>
            <a:endParaRPr lang="ru-RU" sz="1800" b="1"/>
          </a:p>
          <a:p>
            <a:pPr marL="533400" indent="-533400">
              <a:buFont typeface="Wingdings" pitchFamily="2" charset="2"/>
              <a:buNone/>
            </a:pPr>
            <a:r>
              <a:rPr lang="ru-RU" sz="1800" b="1"/>
              <a:t>Цель:</a:t>
            </a:r>
          </a:p>
          <a:p>
            <a:pPr marL="533400" indent="-533400" algn="just">
              <a:buFont typeface="Wingdings" pitchFamily="2" charset="2"/>
              <a:buChar char="²"/>
            </a:pPr>
            <a:r>
              <a:rPr lang="ru-RU" sz="1800"/>
              <a:t>развивать у детей умение прыгать на одной-двух ногах в определённом направлении;</a:t>
            </a:r>
          </a:p>
          <a:p>
            <a:pPr marL="533400" indent="-533400" algn="just">
              <a:buFont typeface="Wingdings" pitchFamily="2" charset="2"/>
              <a:buChar char="²"/>
            </a:pPr>
            <a:r>
              <a:rPr lang="ru-RU" sz="1800"/>
              <a:t>развивать координацию движений;</a:t>
            </a:r>
          </a:p>
          <a:p>
            <a:pPr marL="533400" indent="-533400" algn="just">
              <a:buFont typeface="Wingdings" pitchFamily="2" charset="2"/>
              <a:buChar char="²"/>
            </a:pPr>
            <a:r>
              <a:rPr lang="ru-RU" sz="1800"/>
              <a:t>закреплять навыки порядкового счёта</a:t>
            </a:r>
          </a:p>
          <a:p>
            <a:pPr marL="533400" indent="-533400">
              <a:buFont typeface="Wingdings" pitchFamily="2" charset="2"/>
              <a:buNone/>
            </a:pPr>
            <a:endParaRPr lang="ru-RU" sz="1800"/>
          </a:p>
          <a:p>
            <a:pPr marL="533400" indent="-533400">
              <a:buFont typeface="Wingdings" pitchFamily="2" charset="2"/>
              <a:buNone/>
            </a:pPr>
            <a:endParaRPr lang="ru-RU" sz="1800"/>
          </a:p>
          <a:p>
            <a:pPr marL="533400" indent="-533400">
              <a:buFont typeface="Wingdings" pitchFamily="2" charset="2"/>
              <a:buNone/>
            </a:pPr>
            <a:r>
              <a:rPr lang="ru-RU" sz="1800" b="1"/>
              <a:t>	Варианты использования</a:t>
            </a:r>
          </a:p>
          <a:p>
            <a:pPr marL="533400" indent="-533400" algn="just">
              <a:buFont typeface="Wingdings" pitchFamily="2" charset="2"/>
              <a:buAutoNum type="arabicParenR"/>
            </a:pPr>
            <a:r>
              <a:rPr lang="ru-RU" sz="1800"/>
              <a:t>Ребёнку предлагается встать на «0» на «классе» и прыгать на одной ноге по порядку от «0» до «8»</a:t>
            </a:r>
          </a:p>
          <a:p>
            <a:pPr marL="533400" indent="-533400" algn="just">
              <a:buFont typeface="Wingdings" pitchFamily="2" charset="2"/>
              <a:buAutoNum type="arabicParenR"/>
            </a:pPr>
            <a:endParaRPr lang="ru-RU" sz="1800"/>
          </a:p>
          <a:p>
            <a:pPr marL="533400" indent="-533400" algn="just">
              <a:buFont typeface="Wingdings" pitchFamily="2" charset="2"/>
              <a:buNone/>
            </a:pPr>
            <a:endParaRPr lang="ru-RU" sz="1800"/>
          </a:p>
          <a:p>
            <a:pPr marL="533400" indent="-533400" algn="just">
              <a:buFont typeface="Wingdings" pitchFamily="2" charset="2"/>
              <a:buAutoNum type="arabicParenR"/>
            </a:pPr>
            <a:endParaRPr lang="ru-RU" sz="1800"/>
          </a:p>
          <a:p>
            <a:pPr marL="533400" indent="-533400" algn="just">
              <a:buFont typeface="Wingdings" pitchFamily="2" charset="2"/>
              <a:buAutoNum type="arabicParenR"/>
            </a:pPr>
            <a:endParaRPr lang="ru-RU" sz="1800"/>
          </a:p>
          <a:p>
            <a:pPr marL="533400" indent="-533400" algn="just">
              <a:buFont typeface="Wingdings" pitchFamily="2" charset="2"/>
              <a:buAutoNum type="arabicParenR"/>
            </a:pPr>
            <a:endParaRPr lang="ru-RU" sz="1800"/>
          </a:p>
          <a:p>
            <a:pPr marL="533400" indent="-533400">
              <a:buFont typeface="Wingdings" pitchFamily="2" charset="2"/>
              <a:buNone/>
            </a:pPr>
            <a:endParaRPr lang="ru-RU" sz="1800"/>
          </a:p>
          <a:p>
            <a:pPr marL="533400" indent="-533400">
              <a:buFont typeface="Wingdings" pitchFamily="2" charset="2"/>
              <a:buChar char="²"/>
            </a:pPr>
            <a:endParaRPr lang="ru-RU" sz="1800"/>
          </a:p>
        </p:txBody>
      </p:sp>
      <p:pic>
        <p:nvPicPr>
          <p:cNvPr id="237572" name="Picture 4" descr="спорт 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7200" y="4859338"/>
            <a:ext cx="2917825" cy="388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9888"/>
            <a:ext cx="5829300" cy="98425"/>
          </a:xfrm>
        </p:spPr>
        <p:txBody>
          <a:bodyPr/>
          <a:lstStyle/>
          <a:p>
            <a:endParaRPr lang="ru-RU" sz="3800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95288"/>
            <a:ext cx="5829300" cy="8424862"/>
          </a:xfrm>
        </p:spPr>
        <p:txBody>
          <a:bodyPr/>
          <a:lstStyle/>
          <a:p>
            <a:pPr marL="533400" indent="-533400">
              <a:buFont typeface="Wingdings" pitchFamily="2" charset="2"/>
              <a:buNone/>
            </a:pPr>
            <a:r>
              <a:rPr lang="ru-RU" sz="1800"/>
              <a:t>2)     Ребёнку предлагается встать на «0» на «классе» и прыгать на двух ногах по порядку от «0» до «8»</a:t>
            </a:r>
          </a:p>
          <a:p>
            <a:pPr marL="533400" indent="-533400">
              <a:buFont typeface="Wingdings" pitchFamily="2" charset="2"/>
              <a:buNone/>
            </a:pPr>
            <a:r>
              <a:rPr lang="ru-RU" sz="1800"/>
              <a:t> </a:t>
            </a:r>
          </a:p>
          <a:p>
            <a:pPr marL="533400" indent="-533400">
              <a:buFont typeface="Wingdings" pitchFamily="2" charset="2"/>
              <a:buNone/>
            </a:pPr>
            <a:endParaRPr lang="ru-RU" sz="1800"/>
          </a:p>
          <a:p>
            <a:pPr marL="533400" indent="-533400">
              <a:buFont typeface="Wingdings" pitchFamily="2" charset="2"/>
              <a:buNone/>
            </a:pPr>
            <a:endParaRPr lang="ru-RU" sz="1800"/>
          </a:p>
          <a:p>
            <a:pPr marL="533400" indent="-533400">
              <a:buFont typeface="Wingdings" pitchFamily="2" charset="2"/>
              <a:buNone/>
            </a:pPr>
            <a:endParaRPr lang="ru-RU" sz="1800"/>
          </a:p>
          <a:p>
            <a:pPr marL="533400" indent="-533400">
              <a:buFont typeface="Wingdings" pitchFamily="2" charset="2"/>
              <a:buNone/>
            </a:pPr>
            <a:endParaRPr lang="ru-RU" sz="1800"/>
          </a:p>
          <a:p>
            <a:pPr marL="533400" indent="-533400">
              <a:buFont typeface="Wingdings" pitchFamily="2" charset="2"/>
              <a:buNone/>
            </a:pPr>
            <a:endParaRPr lang="ru-RU" sz="1800"/>
          </a:p>
          <a:p>
            <a:pPr marL="533400" indent="-533400">
              <a:buFont typeface="Wingdings" pitchFamily="2" charset="2"/>
              <a:buNone/>
            </a:pPr>
            <a:endParaRPr lang="ru-RU" sz="1800"/>
          </a:p>
          <a:p>
            <a:pPr marL="533400" indent="-533400">
              <a:buFont typeface="Wingdings" pitchFamily="2" charset="2"/>
              <a:buNone/>
            </a:pPr>
            <a:endParaRPr lang="ru-RU" sz="1800"/>
          </a:p>
          <a:p>
            <a:pPr marL="533400" indent="-533400">
              <a:buFont typeface="Wingdings" pitchFamily="2" charset="2"/>
              <a:buNone/>
            </a:pPr>
            <a:endParaRPr lang="ru-RU" sz="1800"/>
          </a:p>
          <a:p>
            <a:pPr marL="533400" indent="-533400">
              <a:buFont typeface="Wingdings" pitchFamily="2" charset="2"/>
              <a:buNone/>
            </a:pPr>
            <a:r>
              <a:rPr lang="ru-RU" sz="1800"/>
              <a:t>3)  		«Составь двузначное число»</a:t>
            </a:r>
          </a:p>
          <a:p>
            <a:pPr marL="533400" indent="-533400" algn="just">
              <a:buFont typeface="Wingdings" pitchFamily="2" charset="2"/>
              <a:buNone/>
            </a:pPr>
            <a:r>
              <a:rPr lang="ru-RU" sz="1800"/>
              <a:t>        Педагог или ребёнок вслух говорит двузначное число, а другой ребёнок должен его показать прыжком: одна нога становится на первую цифру, а другая – на вторую.</a:t>
            </a:r>
          </a:p>
        </p:txBody>
      </p:sp>
      <p:pic>
        <p:nvPicPr>
          <p:cNvPr id="238596" name="Picture 4" descr="спорт 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9363" y="1042988"/>
            <a:ext cx="2376487" cy="3168650"/>
          </a:xfrm>
          <a:prstGeom prst="rect">
            <a:avLst/>
          </a:prstGeom>
          <a:noFill/>
        </p:spPr>
      </p:pic>
      <p:pic>
        <p:nvPicPr>
          <p:cNvPr id="238597" name="Picture 5" descr="спорт 0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3238" y="5795963"/>
            <a:ext cx="2268537" cy="302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9888"/>
            <a:ext cx="5829300" cy="747712"/>
          </a:xfrm>
        </p:spPr>
        <p:txBody>
          <a:bodyPr/>
          <a:lstStyle/>
          <a:p>
            <a:pPr algn="ctr"/>
            <a:r>
              <a:rPr lang="ru-RU" b="1"/>
              <a:t>«Массажная дорожка»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58888"/>
            <a:ext cx="5829300" cy="73453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800" b="1"/>
              <a:t>Цель:</a:t>
            </a:r>
            <a:endParaRPr lang="ru-RU" sz="1800"/>
          </a:p>
          <a:p>
            <a:r>
              <a:rPr lang="ru-RU" sz="1800"/>
              <a:t>предупреждать развитие плоскостопия у детей;</a:t>
            </a:r>
          </a:p>
          <a:p>
            <a:r>
              <a:rPr lang="ru-RU" sz="1800"/>
              <a:t>активизировать все зоны стопы</a:t>
            </a:r>
          </a:p>
          <a:p>
            <a:endParaRPr lang="ru-RU" sz="1800"/>
          </a:p>
          <a:p>
            <a:pPr>
              <a:buFont typeface="Wingdings" pitchFamily="2" charset="2"/>
              <a:buNone/>
            </a:pPr>
            <a:r>
              <a:rPr lang="ru-RU" sz="1800"/>
              <a:t>		</a:t>
            </a:r>
            <a:r>
              <a:rPr lang="ru-RU" sz="1800" b="1"/>
              <a:t>Использование </a:t>
            </a:r>
          </a:p>
          <a:p>
            <a:pPr algn="just">
              <a:buFont typeface="Wingdings" pitchFamily="2" charset="2"/>
              <a:buNone/>
            </a:pPr>
            <a:r>
              <a:rPr lang="ru-RU" sz="1800"/>
              <a:t>     Дорожка используется при проведении гимнастики после сна.</a:t>
            </a:r>
          </a:p>
          <a:p>
            <a:pPr algn="just">
              <a:buFont typeface="Wingdings" pitchFamily="2" charset="2"/>
              <a:buNone/>
            </a:pPr>
            <a:r>
              <a:rPr lang="ru-RU" sz="1800"/>
              <a:t>	Дети босиком проходят по всем её секторам, разминая тем самым все активные зоны стопы. Хождение по дорожке рекомендуется чередовать с хождением по ровному полу.</a:t>
            </a:r>
          </a:p>
        </p:txBody>
      </p:sp>
      <p:pic>
        <p:nvPicPr>
          <p:cNvPr id="239620" name="Picture 4" descr="спорт 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9138" y="4716463"/>
            <a:ext cx="3055937" cy="407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9888"/>
            <a:ext cx="5829300" cy="673100"/>
          </a:xfrm>
        </p:spPr>
        <p:txBody>
          <a:bodyPr/>
          <a:lstStyle/>
          <a:p>
            <a:pPr algn="ctr"/>
            <a:r>
              <a:rPr lang="ru-RU" sz="3800" b="1"/>
              <a:t>Кольцеброс настольный «Буратино»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77963"/>
            <a:ext cx="5829300" cy="66960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800" b="1"/>
              <a:t>Цель:</a:t>
            </a:r>
          </a:p>
          <a:p>
            <a:pPr>
              <a:buFont typeface="Wingdings" pitchFamily="2" charset="2"/>
              <a:buNone/>
            </a:pPr>
            <a:endParaRPr lang="ru-RU" sz="1800" b="1"/>
          </a:p>
          <a:p>
            <a:pPr>
              <a:buFont typeface="Wingdings" pitchFamily="2" charset="2"/>
              <a:buChar char="²"/>
            </a:pPr>
            <a:r>
              <a:rPr lang="ru-RU" sz="1800"/>
              <a:t>Развивать ловкость, меткость, глазомер;</a:t>
            </a:r>
          </a:p>
          <a:p>
            <a:pPr>
              <a:buFont typeface="Wingdings" pitchFamily="2" charset="2"/>
              <a:buChar char="²"/>
            </a:pPr>
            <a:r>
              <a:rPr lang="ru-RU" sz="1800"/>
              <a:t>Формировать навыки метания</a:t>
            </a:r>
          </a:p>
          <a:p>
            <a:pPr>
              <a:buFont typeface="Wingdings" pitchFamily="2" charset="2"/>
              <a:buChar char="²"/>
            </a:pPr>
            <a:endParaRPr lang="ru-RU" sz="1800"/>
          </a:p>
          <a:p>
            <a:pPr>
              <a:buFont typeface="Wingdings" pitchFamily="2" charset="2"/>
              <a:buNone/>
            </a:pPr>
            <a:r>
              <a:rPr lang="ru-RU" sz="1800"/>
              <a:t>		</a:t>
            </a:r>
            <a:r>
              <a:rPr lang="ru-RU" sz="1800" b="1"/>
              <a:t>Использование</a:t>
            </a:r>
            <a:r>
              <a:rPr lang="ru-RU" sz="1800"/>
              <a:t> </a:t>
            </a:r>
          </a:p>
          <a:p>
            <a:pPr algn="just">
              <a:buFont typeface="Wingdings" pitchFamily="2" charset="2"/>
              <a:buNone/>
            </a:pPr>
            <a:r>
              <a:rPr lang="ru-RU" sz="1800"/>
              <a:t>	Ребёнок встаёт на заданном расстоянии от «Буратино», прицеливается и кидает кольцо так, чтобы оно повисло на носу. За каждое кольцо, повисшее на носу Буратино, игроку даётся 1 балл. В игре могут участвовать от 1 до 5 детей.</a:t>
            </a:r>
          </a:p>
        </p:txBody>
      </p:sp>
      <p:pic>
        <p:nvPicPr>
          <p:cNvPr id="240644" name="Picture 4" descr="спорт 0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2875" y="5078413"/>
            <a:ext cx="4508500" cy="3379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9888"/>
            <a:ext cx="5829300" cy="169862"/>
          </a:xfrm>
        </p:spPr>
        <p:txBody>
          <a:bodyPr/>
          <a:lstStyle/>
          <a:p>
            <a:pPr algn="ctr"/>
            <a:r>
              <a:rPr lang="ru-RU" sz="2800" b="1"/>
              <a:t>«</a:t>
            </a:r>
            <a:r>
              <a:rPr lang="ru-RU" sz="3200" b="1"/>
              <a:t>Цветной</a:t>
            </a:r>
            <a:r>
              <a:rPr lang="ru-RU" sz="2800" b="1"/>
              <a:t> </a:t>
            </a:r>
            <a:r>
              <a:rPr lang="ru-RU" sz="3200" b="1"/>
              <a:t>массажёр</a:t>
            </a:r>
            <a:r>
              <a:rPr lang="ru-RU" sz="2800" b="1"/>
              <a:t>»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55650"/>
            <a:ext cx="5829300" cy="79930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800" b="1"/>
              <a:t>Цель:</a:t>
            </a:r>
          </a:p>
          <a:p>
            <a:pPr algn="just">
              <a:buFont typeface="Wingdings" pitchFamily="2" charset="2"/>
              <a:buNone/>
            </a:pPr>
            <a:r>
              <a:rPr lang="ru-RU" sz="1800"/>
              <a:t>     развивать навыки самомассажа различных частей тела</a:t>
            </a:r>
          </a:p>
          <a:p>
            <a:pPr>
              <a:buFont typeface="Wingdings" pitchFamily="2" charset="2"/>
              <a:buNone/>
            </a:pPr>
            <a:r>
              <a:rPr lang="ru-RU" sz="1800" b="1"/>
              <a:t>		Использование</a:t>
            </a:r>
            <a:r>
              <a:rPr lang="ru-RU" sz="1800"/>
              <a:t> </a:t>
            </a:r>
          </a:p>
          <a:p>
            <a:pPr>
              <a:buFont typeface="Wingdings" pitchFamily="2" charset="2"/>
              <a:buNone/>
            </a:pPr>
            <a:r>
              <a:rPr lang="ru-RU" sz="1800"/>
              <a:t>     Ребёнок берёт массажёр двумя руками. Перетягивающими движениями массирует различные части тела (спину, ноги, шею и т.д.)</a:t>
            </a:r>
          </a:p>
          <a:p>
            <a:pPr>
              <a:buFont typeface="Wingdings" pitchFamily="2" charset="2"/>
              <a:buNone/>
            </a:pPr>
            <a:endParaRPr lang="ru-RU" sz="1800"/>
          </a:p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endParaRPr lang="ru-RU"/>
          </a:p>
          <a:p>
            <a:pPr algn="ctr">
              <a:buFont typeface="Wingdings" pitchFamily="2" charset="2"/>
              <a:buNone/>
            </a:pPr>
            <a:endParaRPr lang="ru-RU" sz="1800" b="1"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endParaRPr lang="ru-RU" sz="4000" b="1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endParaRPr lang="ru-RU"/>
          </a:p>
        </p:txBody>
      </p:sp>
      <p:pic>
        <p:nvPicPr>
          <p:cNvPr id="242692" name="Picture 4" descr="спорт 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513" y="3421063"/>
            <a:ext cx="3600450" cy="2698750"/>
          </a:xfrm>
          <a:prstGeom prst="rect">
            <a:avLst/>
          </a:prstGeom>
          <a:noFill/>
        </p:spPr>
      </p:pic>
      <p:pic>
        <p:nvPicPr>
          <p:cNvPr id="242693" name="Picture 5" descr="спорт 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4900" y="5078413"/>
            <a:ext cx="2592388" cy="345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211</Words>
  <Application>Microsoft PowerPoint</Application>
  <PresentationFormat>Экран (4:3)</PresentationFormat>
  <Paragraphs>78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Слои</vt:lpstr>
      <vt:lpstr>Нестандартное физкультурное  оборудование </vt:lpstr>
      <vt:lpstr>Развивающий мат «Черепаха»</vt:lpstr>
      <vt:lpstr>Слайд 3</vt:lpstr>
      <vt:lpstr>«Классы»</vt:lpstr>
      <vt:lpstr>Слайд 5</vt:lpstr>
      <vt:lpstr>«Массажная дорожка»</vt:lpstr>
      <vt:lpstr>Кольцеброс настольный «Буратино»</vt:lpstr>
      <vt:lpstr>«Цветной массажёр»</vt:lpstr>
    </vt:vector>
  </TitlesOfParts>
  <Company>BARON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Нестандартное физкультурное  оборудование </dc:title>
  <dc:creator>Владелец</dc:creator>
  <cp:lastModifiedBy>1</cp:lastModifiedBy>
  <cp:revision>7</cp:revision>
  <dcterms:created xsi:type="dcterms:W3CDTF">2008-02-22T03:10:28Z</dcterms:created>
  <dcterms:modified xsi:type="dcterms:W3CDTF">2014-12-05T12:15:09Z</dcterms:modified>
</cp:coreProperties>
</file>