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73" r:id="rId8"/>
    <p:sldId id="290" r:id="rId9"/>
    <p:sldId id="300" r:id="rId10"/>
    <p:sldId id="302" r:id="rId11"/>
    <p:sldId id="294" r:id="rId12"/>
    <p:sldId id="284" r:id="rId13"/>
    <p:sldId id="285" r:id="rId14"/>
    <p:sldId id="286" r:id="rId15"/>
    <p:sldId id="295" r:id="rId16"/>
    <p:sldId id="296" r:id="rId17"/>
    <p:sldId id="287" r:id="rId18"/>
    <p:sldId id="297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измерения</a:t>
            </a:r>
            <a:endParaRPr lang="en-US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8622101924759408"/>
          <c:y val="2.380952380952385E-2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47625">
              <a:noFill/>
            </a:ln>
          </c:spPr>
          <c:dLbls>
            <c:dLblPos val="l"/>
            <c:showVal val="1"/>
          </c:dLbls>
          <c:xVal>
            <c:numRef>
              <c:f>Лист1!$A$2:$A$8</c:f>
              <c:numCache>
                <c:formatCode>dd/mm/yyyy</c:formatCode>
                <c:ptCount val="7"/>
                <c:pt idx="0">
                  <c:v>41974</c:v>
                </c:pt>
                <c:pt idx="1">
                  <c:v>41975</c:v>
                </c:pt>
                <c:pt idx="2">
                  <c:v>41976</c:v>
                </c:pt>
                <c:pt idx="3">
                  <c:v>41977</c:v>
                </c:pt>
                <c:pt idx="4">
                  <c:v>41978</c:v>
                </c:pt>
              </c:numCache>
            </c:numRef>
          </c:xVal>
          <c:yVal>
            <c:numRef>
              <c:f>Лист1!$B$2:$B$8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</c:numCache>
            </c:numRef>
          </c:yVal>
        </c:ser>
        <c:dLbls>
          <c:showVal val="1"/>
        </c:dLbls>
        <c:axId val="42412288"/>
        <c:axId val="120938496"/>
      </c:scatterChart>
      <c:valAx>
        <c:axId val="42412288"/>
        <c:scaling>
          <c:orientation val="minMax"/>
        </c:scaling>
        <c:axPos val="b"/>
        <c:numFmt formatCode="dd/mm/yyyy" sourceLinked="1"/>
        <c:tickLblPos val="nextTo"/>
        <c:crossAx val="120938496"/>
        <c:crosses val="autoZero"/>
        <c:crossBetween val="midCat"/>
      </c:valAx>
      <c:valAx>
        <c:axId val="120938496"/>
        <c:scaling>
          <c:orientation val="minMax"/>
        </c:scaling>
        <c:axPos val="l"/>
        <c:majorGridlines/>
        <c:numFmt formatCode="General" sourceLinked="1"/>
        <c:tickLblPos val="nextTo"/>
        <c:crossAx val="42412288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legend>
      <c:legendPos val="r"/>
      <c:layout/>
    </c:legend>
    <c:plotVisOnly val="1"/>
    <c:dispBlanksAs val="gap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Измерения по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GISMETEO.RU</a:t>
            </a:r>
            <a:r>
              <a:rPr lang="ru-RU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023731408573962"/>
          <c:y val="0"/>
        </c:manualLayout>
      </c:layout>
    </c:title>
    <c:plotArea>
      <c:layout/>
      <c:scatterChart>
        <c:scatterStyle val="lineMarker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66675">
              <a:noFill/>
            </a:ln>
          </c:spPr>
          <c:xVal>
            <c:numRef>
              <c:f>Лист1!$A$2:$A$7</c:f>
              <c:numCache>
                <c:formatCode>dd/mm/yyyy</c:formatCode>
                <c:ptCount val="6"/>
                <c:pt idx="0">
                  <c:v>41974</c:v>
                </c:pt>
                <c:pt idx="1">
                  <c:v>41975</c:v>
                </c:pt>
                <c:pt idx="2">
                  <c:v>41976</c:v>
                </c:pt>
                <c:pt idx="3">
                  <c:v>41977</c:v>
                </c:pt>
                <c:pt idx="4">
                  <c:v>41978</c:v>
                </c:pt>
              </c:numCache>
            </c:numRef>
          </c:xVal>
          <c:yVal>
            <c:numRef>
              <c:f>Лист1!$B$2:$B$7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2</c:v>
                </c:pt>
                <c:pt idx="4">
                  <c:v>3</c:v>
                </c:pt>
                <c:pt idx="5">
                  <c:v>0</c:v>
                </c:pt>
              </c:numCache>
            </c:numRef>
          </c:yVal>
        </c:ser>
        <c:axId val="120943360"/>
        <c:axId val="42464768"/>
      </c:scatterChart>
      <c:valAx>
        <c:axId val="120943360"/>
        <c:scaling>
          <c:orientation val="minMax"/>
        </c:scaling>
        <c:axPos val="b"/>
        <c:numFmt formatCode="dd/mm/yyyy" sourceLinked="1"/>
        <c:tickLblPos val="nextTo"/>
        <c:crossAx val="42464768"/>
        <c:crosses val="autoZero"/>
        <c:crossBetween val="midCat"/>
      </c:valAx>
      <c:valAx>
        <c:axId val="42464768"/>
        <c:scaling>
          <c:orientation val="minMax"/>
        </c:scaling>
        <c:axPos val="l"/>
        <c:majorGridlines/>
        <c:numFmt formatCode="General" sourceLinked="1"/>
        <c:tickLblPos val="nextTo"/>
        <c:crossAx val="120943360"/>
        <c:crosses val="autoZero"/>
        <c:crossBetween val="midCat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r"/>
      <c:layout/>
    </c:legend>
    <c:plotVisOnly val="1"/>
    <c:dispBlanksAs val="gap"/>
  </c:chart>
  <c:spPr>
    <a:solidFill>
      <a:schemeClr val="bg1"/>
    </a:solidFill>
  </c:sp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0.18924</cdr:x>
      <cdr:y>0.47321</cdr:y>
    </cdr:from>
    <cdr:to>
      <cdr:x>0.3125</cdr:x>
      <cdr:y>0.68155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038225" y="1514475"/>
          <a:ext cx="676275" cy="6667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0.30903</cdr:x>
      <cdr:y>0.28274</cdr:y>
    </cdr:from>
    <cdr:to>
      <cdr:x>0.41319</cdr:x>
      <cdr:y>0.67857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1695450" y="904875"/>
          <a:ext cx="571500" cy="12668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0.42361</cdr:x>
      <cdr:y>0.28274</cdr:y>
    </cdr:from>
    <cdr:to>
      <cdr:x>0.53646</cdr:x>
      <cdr:y>0.50595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2324100" y="904875"/>
          <a:ext cx="619125" cy="7143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0.54514</cdr:x>
      <cdr:y>0.47917</cdr:y>
    </cdr:from>
    <cdr:to>
      <cdr:x>0.64931</cdr:x>
      <cdr:y>0.4881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V="1">
          <a:off x="2990850" y="1533525"/>
          <a:ext cx="571500" cy="285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0.19097</cdr:x>
      <cdr:y>0.40179</cdr:y>
    </cdr:from>
    <cdr:to>
      <cdr:x>0.3125</cdr:x>
      <cdr:y>0.79167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>
          <a:off x="1047750" y="1285875"/>
          <a:ext cx="666750" cy="12477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0.30903</cdr:x>
      <cdr:y>0.29167</cdr:y>
    </cdr:from>
    <cdr:to>
      <cdr:x>0.42014</cdr:x>
      <cdr:y>0.78869</cdr:y>
    </cdr:to>
    <cdr:cxnSp macro="">
      <cdr:nvCxnSpPr>
        <cdr:cNvPr id="8" name="Прямая соединительная линия 7"/>
        <cdr:cNvCxnSpPr/>
      </cdr:nvCxnSpPr>
      <cdr:spPr>
        <a:xfrm xmlns:a="http://schemas.openxmlformats.org/drawingml/2006/main" flipV="1">
          <a:off x="1695450" y="933450"/>
          <a:ext cx="609600" cy="159067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0.42361</cdr:x>
      <cdr:y>0.29167</cdr:y>
    </cdr:from>
    <cdr:to>
      <cdr:x>0.53472</cdr:x>
      <cdr:y>0.66071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>
          <a:off x="2324100" y="933450"/>
          <a:ext cx="609600" cy="11811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0.53125</cdr:x>
      <cdr:y>0.52679</cdr:y>
    </cdr:from>
    <cdr:to>
      <cdr:x>0.65451</cdr:x>
      <cdr:y>0.66071</cdr:y>
    </cdr:to>
    <cdr:cxnSp macro="">
      <cdr:nvCxnSpPr>
        <cdr:cNvPr id="12" name="Прямая соединительная линия 11"/>
        <cdr:cNvCxnSpPr/>
      </cdr:nvCxnSpPr>
      <cdr:spPr>
        <a:xfrm xmlns:a="http://schemas.openxmlformats.org/drawingml/2006/main" flipV="1">
          <a:off x="2914650" y="1685925"/>
          <a:ext cx="676275" cy="42862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amogo.net/articles.php?id=3537" TargetMode="External"/><Relationship Id="rId2" Type="http://schemas.openxmlformats.org/officeDocument/2006/relationships/hyperlink" Target="http://loveopium.ru/priroda/sila-vetra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eologiazemli.ru/articles/9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8640"/>
            <a:ext cx="74168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sz="3200" dirty="0" smtClean="0"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Исследовательская работа</a:t>
            </a: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области </a:t>
            </a: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естествознания</a:t>
            </a:r>
            <a:endParaRPr lang="ru-RU" sz="1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Анемометр в измерении силы </a:t>
            </a:r>
            <a:r>
              <a:rPr lang="ru-RU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ветра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                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Автор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Григорьев Никита,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11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лет, 6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«Б» класс                                                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240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Руководитель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: Вечерняя Людмила Ивановна,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учитель биологии 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естествознания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            МАУ СОШ №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2 г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Усть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Лабинска,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Краснодарского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края</a:t>
            </a: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2014 г.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9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Практическая работа  №1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71679"/>
            <a:ext cx="6196405" cy="3643338"/>
          </a:xfrm>
        </p:spPr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Изготовление флюгера</a:t>
            </a:r>
            <a:endParaRPr lang="ru-RU" sz="3200" dirty="0"/>
          </a:p>
        </p:txBody>
      </p:sp>
      <p:pic>
        <p:nvPicPr>
          <p:cNvPr id="4" name="Рисунок 3" descr="C:\Users\Константик\Desktop\для исследования\IMG_06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253331"/>
            <a:ext cx="2232247" cy="2830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08012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Приборы, используемые для определения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направления и силы ветра: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5" y="1340768"/>
            <a:ext cx="3168352" cy="79208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	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Флюгер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16016" y="1340769"/>
            <a:ext cx="3139021" cy="86409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Анемометр</a:t>
            </a:r>
          </a:p>
        </p:txBody>
      </p:sp>
      <p:pic>
        <p:nvPicPr>
          <p:cNvPr id="9" name="Объект 8" descr="Архив: Кровельные комплектующие и материалы: 25 грн. - Прочие стройматериалы в Харькове на Slando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384376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Анемометр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3843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92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89" y="0"/>
            <a:ext cx="7803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Измерение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силы </a:t>
            </a: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ветра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(флюгер)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C:\Users\Константик\Desktop\для исследования\IMG_05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4101" y="764704"/>
            <a:ext cx="2003723" cy="22434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4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76470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2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Константик\Desktop\для исследования\IMG_059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64702"/>
            <a:ext cx="2163084" cy="224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Константик\Desktop\для исследования\IMG_059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96235"/>
            <a:ext cx="2232247" cy="22119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654964" y="764702"/>
            <a:ext cx="64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 3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C:\Users\Константик\Desktop\для исследования\IMG_05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813" y="3301502"/>
            <a:ext cx="2060011" cy="27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11560" y="3284984"/>
            <a:ext cx="728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4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C:\Users\Константик\Desktop\для исследования\IMG_059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188" y="3301502"/>
            <a:ext cx="2216775" cy="27820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987824" y="3284984"/>
            <a:ext cx="42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C:\Users\Константик\Desktop\для исследования\IMG_06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253331"/>
            <a:ext cx="2232247" cy="28301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654964" y="3253332"/>
            <a:ext cx="49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6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"/>
            <a:ext cx="6965245" cy="6926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Times New Roman"/>
                <a:ea typeface="Times New Roman"/>
              </a:rPr>
              <a:t>Затем я сделал анемометр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 descr="C:\Users\Константик\Desktop\для исследования\IMG_101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0688"/>
            <a:ext cx="2875314" cy="39816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Для этого мне понадобился картон размером 30х40 см., циркуль, стрелка из картона 6х40 см.,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саморез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, резиновый шарик и грузик (2 гайки).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9" y="817582"/>
            <a:ext cx="7776864" cy="1202485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Практическая часть. Измерение силы ветра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Calibri"/>
                <a:cs typeface="Times New Roman"/>
              </a:rPr>
            </a:b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Свои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наблюдения за силой ветра я проводил с помощью флюгера и анемометра на улице каждый день в 15.00 часов и результаты записывал в тетрадь в течение недели с 01.12.2014г.  по 05.12.2014 г.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3200" dirty="0">
                <a:latin typeface="Times New Roman"/>
                <a:ea typeface="Calibri"/>
                <a:cs typeface="Times New Roman"/>
              </a:rPr>
              <a:t>Вот что получилось.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4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     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01.12.2014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г.- 2м/с Западный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02.12.2014 г.- 1м/с Северный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03.12.2014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г.- 3м/с Восточный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04.12.2014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г.- 2м/с Северо-восточный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05.12.2014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г.- 2м/с Северо-восточный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62585325"/>
              </p:ext>
            </p:extLst>
          </p:nvPr>
        </p:nvGraphicFramePr>
        <p:xfrm>
          <a:off x="1691680" y="2420888"/>
          <a:ext cx="57606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4200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1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        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01.12.2014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г.- 4м/с Западный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        02.12.2014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г.- 1м/с Северный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        03.12.2014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г.- 5м/с Восточный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        04.12.2014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г.- 2м/с Северо-восточный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        05.12.2014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г.- 3м/с Северо-восточный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199899983"/>
              </p:ext>
            </p:extLst>
          </p:nvPr>
        </p:nvGraphicFramePr>
        <p:xfrm>
          <a:off x="1691680" y="2348880"/>
          <a:ext cx="5918448" cy="3856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8408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24744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IV. Вывод.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Теперь я свои наблюдения сверил с прогнозом GISMETEO.RU: Погода в </a:t>
            </a:r>
            <a:r>
              <a:rPr lang="ru-RU" sz="2400" dirty="0" err="1" smtClean="0">
                <a:latin typeface="Times New Roman"/>
                <a:ea typeface="Calibri"/>
                <a:cs typeface="Times New Roman"/>
              </a:rPr>
              <a:t>Усть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 -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Лабинске. Мои значения отличались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незначительно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в среднем на 1 балл.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В результате проделанной работы, я выяснил, что в нашей местности за 1-ю неделю декабря преобладал  ветер   северо-восточного   направления,   силой в среднем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2 м/с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- по моим данным, по данным GISMETEO.RU- </a:t>
            </a:r>
            <a:r>
              <a:rPr lang="ru-RU" sz="24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3 м/с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06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843"/>
            <a:ext cx="76328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VI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Заключение.</a:t>
            </a:r>
            <a:endParaRPr lang="ru-RU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На мой взгляд, я проделал интересную работу, которая позволила мне узнать о свойствах ветра, их видах, о том каким ветер может быть художником, приносить пользу и в то же время  быть разрушителем, о достижениях человечества в и использовании энергии ветра. В результате проделанной работы, я пришёл к выводу, что с помощью самодельного прибора - анемометра можно измерить силу ветра только приблизительно. Может в дальнейшем 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постараюсь придумать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более точный прибор – анемометр. Для этого мне потребуются дополнительные знания в области физики, географии.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520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         </a:t>
            </a:r>
            <a:r>
              <a:rPr lang="en-US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VII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b="1" dirty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Список использованной литературы.</a:t>
            </a:r>
            <a:endParaRPr lang="ru-RU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154361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1)  Интернет- ресурсы: 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        </a:t>
            </a:r>
            <a:r>
              <a:rPr lang="ru-RU" sz="2400" u="sng" dirty="0">
                <a:latin typeface="Times New Roman"/>
                <a:ea typeface="Calibri"/>
                <a:cs typeface="Times New Roman"/>
                <a:hlinkClick r:id="rId2"/>
              </a:rPr>
              <a:t>http://loveopium.ru/priroda/sila-vetra.html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         </a:t>
            </a:r>
            <a:r>
              <a:rPr lang="ru-RU" sz="2400" u="sng" dirty="0">
                <a:latin typeface="Times New Roman"/>
                <a:ea typeface="Calibri"/>
                <a:cs typeface="Times New Roman"/>
                <a:hlinkClick r:id="rId3"/>
              </a:rPr>
              <a:t>http://samogo.net/articles.php?id=3537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</a:t>
            </a:r>
            <a:r>
              <a:rPr lang="ru-RU" sz="2400" u="sng" dirty="0">
                <a:latin typeface="Times New Roman"/>
                <a:ea typeface="Calibri"/>
                <a:cs typeface="Times New Roman"/>
                <a:hlinkClick r:id="rId4"/>
              </a:rPr>
              <a:t>http://www.geologiazemli.ru/articles/99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  GISMETEO.RU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2)  «География в занимательных экспериментах» Москва. РОСМЕН. 2006 г.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3) Иллюстративная энциклопедия школьника «Большая книга экспериментов» издательство РАНОК 2009 г.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920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1124744"/>
            <a:ext cx="76328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Актуальность темы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состоит в том, что в домашних условиях можно измерить силу ветра с помощью анемометра, выполненного своими руками.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Объект 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исследования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явление природы – ветер.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Предмет </a:t>
            </a:r>
            <a:r>
              <a:rPr lang="ru-RU" sz="32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исследования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сила 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ветра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8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6328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Цель </a:t>
            </a:r>
            <a:r>
              <a:rPr lang="ru-RU" sz="28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работы:</a:t>
            </a:r>
            <a:endParaRPr lang="ru-RU" sz="2000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1) получить новые знания о свойствах ветра;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2) узнать о причинах возникновения ветра;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3) ознакомиться с прибором, позволяющим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определять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направление ветра,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-флюгером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прибором,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измеряющим силу ветра -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анемометром;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4)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 результатам моих наблюдений узнать, в </a:t>
            </a: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    каком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направлении дует ветер в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     нашей местности в зимние месяцы. 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4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9" y="620688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endParaRPr lang="ru-RU" sz="24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Изучить теоретический материал по данным вопросам.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Ознакомиться со способами измерения силы ветра.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accent2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Гипотеза</a:t>
            </a: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ru-RU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движение воздушных масс является ветром, силу которого можно измерить с помощью самодельных приборов и использовать полученные сведения для бытовых нужд человека.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2400" b="1" dirty="0" smtClean="0">
              <a:solidFill>
                <a:schemeClr val="accent2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 smtClean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Провести </a:t>
            </a:r>
            <a:r>
              <a:rPr lang="ru-RU" sz="2400" b="1" dirty="0">
                <a:solidFill>
                  <a:schemeClr val="accent2"/>
                </a:solidFill>
                <a:latin typeface="Times New Roman"/>
                <a:ea typeface="Calibri"/>
                <a:cs typeface="Times New Roman"/>
              </a:rPr>
              <a:t>опыты:</a:t>
            </a:r>
            <a:endParaRPr lang="ru-RU" dirty="0">
              <a:solidFill>
                <a:schemeClr val="accent2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 определению направления и скорости ветра;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По определению силы ветра;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7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920880" cy="240749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Что </a:t>
            </a:r>
            <a: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  <a:t>такое ВЕТЕР?</a:t>
            </a:r>
            <a:br>
              <a:rPr lang="ru-RU" sz="3600" b="1" dirty="0">
                <a:solidFill>
                  <a:srgbClr val="FFFF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100" b="1" i="1" dirty="0">
                <a:solidFill>
                  <a:srgbClr val="AA2B1E">
                    <a:lumMod val="75000"/>
                  </a:srgbClr>
                </a:solidFill>
                <a:latin typeface="Times New Roman"/>
                <a:ea typeface="Times New Roman"/>
                <a:cs typeface="+mn-cs"/>
              </a:rPr>
              <a:t>горизонтальное движение воздуха</a:t>
            </a:r>
            <a:r>
              <a:rPr lang="ru-RU" sz="3100" dirty="0">
                <a:solidFill>
                  <a:srgbClr val="AA2B1E">
                    <a:lumMod val="75000"/>
                  </a:srgbClr>
                </a:solidFill>
                <a:latin typeface="Times New Roman"/>
                <a:ea typeface="Times New Roman"/>
                <a:cs typeface="+mn-cs"/>
              </a:rPr>
              <a:t> у земной поверхности, при изменении его направления  меняется погода.</a:t>
            </a:r>
            <a:endParaRPr lang="ru-RU" sz="3100" dirty="0">
              <a:solidFill>
                <a:srgbClr val="AA2B1E">
                  <a:lumMod val="7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122312"/>
            <a:ext cx="3888431" cy="82020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Знаменитые формы выветривания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Ю.Демерджи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(Крым).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Скалы-Палатки. </a:t>
            </a:r>
          </a:p>
        </p:txBody>
      </p:sp>
      <p:pic>
        <p:nvPicPr>
          <p:cNvPr id="7" name="Объект 6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960440" cy="3384376"/>
          </a:xfrm>
          <a:prstGeom prst="rect">
            <a:avLst/>
          </a:prstGeom>
          <a:noFill/>
        </p:spPr>
      </p:pic>
      <p:pic>
        <p:nvPicPr>
          <p:cNvPr id="8" name="Объект 7"/>
          <p:cNvPicPr>
            <a:picLocks noGrp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67240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74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128791" cy="7647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Как возникает ветер?</a:t>
            </a:r>
            <a:r>
              <a:rPr lang="ru-RU" sz="3600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Ветер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288788" cy="360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ила вет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52706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724128" y="2659062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шквал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4007" y="908720"/>
            <a:ext cx="3816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Он возникает в результате неравномерного распределения атмосферного давления. «Дует» всегда от зоны высокого давления к зоне низкого давления.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8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1" y="817563"/>
            <a:ext cx="7776864" cy="120173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Но самые сильные ветры среди планет Солнечной системы</a:t>
            </a:r>
            <a:r>
              <a:rPr lang="ru-RU" sz="2800" dirty="0">
                <a:solidFill>
                  <a:srgbClr val="40404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бушуют в атмосфере Нептуна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,</a:t>
            </a:r>
            <a:br>
              <a:rPr lang="ru-RU" sz="2800" dirty="0" smtClean="0"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их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скорости могут достигать 2 100 км/ч. </a:t>
            </a:r>
            <a:r>
              <a:rPr lang="ru-RU" sz="2000" dirty="0"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latin typeface="Calibri"/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6" name="Объект 5" descr="Нептун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549775" cy="4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infoniac.ru/upload/medialibrary/936/936dab52448e5a73dd1aa8404b5d78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4427984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1720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395394"/>
          </a:xfrm>
        </p:spPr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sz="2800" b="1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br>
              <a:rPr lang="ru-RU" sz="2800" b="1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kern="18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kern="18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800" b="1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800" b="1" kern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Самый </a:t>
            </a:r>
            <a:r>
              <a:rPr lang="ru-RU" sz="2800" b="1" kern="1800" dirty="0">
                <a:solidFill>
                  <a:srgbClr val="C00000"/>
                </a:solidFill>
                <a:latin typeface="Times New Roman"/>
                <a:ea typeface="Times New Roman"/>
              </a:rPr>
              <a:t>сильный ветер на </a:t>
            </a:r>
            <a:r>
              <a:rPr lang="ru-RU" sz="2800" b="1" kern="18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Земле  в Антарктиде</a:t>
            </a:r>
            <a:r>
              <a:rPr lang="ru-RU" sz="2800" b="1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800" b="1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ветра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здесь разгоняются на такие огромные скорости, что их безусловно можно считать самыми быстрыми постоянными ветрами на Земле. Этому способствует то, что </a:t>
            </a:r>
            <a:r>
              <a:rPr lang="ru-RU" sz="27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б́ольшая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часть поверхности Антарктиды-это равнина, и ветру ничто не препятствует.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2700" dirty="0"/>
          </a:p>
        </p:txBody>
      </p:sp>
      <p:pic>
        <p:nvPicPr>
          <p:cNvPr id="5" name="Объект 4" descr="Самый сильный ветер на Земл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67744" y="3789040"/>
            <a:ext cx="4697053" cy="2379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935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upload.wikimedia.org/wikipedia/commons/thumb/0/06/FrancisBeaufort.jpg/640px-FrancisBeaufor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4900" y="928670"/>
            <a:ext cx="199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Френсис Бофорт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500174"/>
            <a:ext cx="35719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Шкала для определения силы ветра по визуальной оценке, основанной на действии ветра на состояние моря или на наземные предметы (деревья, здания и пр.). Используется преимущественно при судовых наблюдениях. Имеет 12 баллов (причем нуль означает штиль, 4 — умеренный ветер, 6 — сильный ветер, 10 — шторм (бурю), 12 — ураган).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795</TotalTime>
  <Words>597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Слайд 1</vt:lpstr>
      <vt:lpstr>Слайд 2</vt:lpstr>
      <vt:lpstr>Слайд 3</vt:lpstr>
      <vt:lpstr>Слайд 4</vt:lpstr>
      <vt:lpstr> Что такое ВЕТЕР?  горизонтальное движение воздуха у земной поверхности, при изменении его направления  меняется погода.</vt:lpstr>
      <vt:lpstr>Как возникает ветер? </vt:lpstr>
      <vt:lpstr>Но самые сильные ветры среди планет Солнечной системы бушуют в атмосфере Нептуна, их скорости могут достигать 2 100 км/ч.  </vt:lpstr>
      <vt:lpstr>      Самый сильный ветер на Земле  в Антарктиде ветра здесь разгоняются на такие огромные скорости, что их безусловно можно считать самыми быстрыми постоянными ветрами на Земле. Этому способствует то, что б́ольшая часть поверхности Антарктиды-это равнина, и ветру ничто не препятствует. </vt:lpstr>
      <vt:lpstr>Слайд 9</vt:lpstr>
      <vt:lpstr>Практическая работа  №1</vt:lpstr>
      <vt:lpstr>Приборы, используемые для определения направления и силы ветра:</vt:lpstr>
      <vt:lpstr>Слайд 12</vt:lpstr>
      <vt:lpstr>Затем я сделал анемометр</vt:lpstr>
      <vt:lpstr>    Практическая часть. Измерение силы ветра Свои наблюдения за силой ветра я проводил с помощью флюгера и анемометра на улице каждый день в 15.00 часов и результаты записывал в тетрадь в течение недели с 01.12.2014г.  по 05.12.2014 г.  Вот что получилось.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</dc:creator>
  <cp:lastModifiedBy>luda</cp:lastModifiedBy>
  <cp:revision>42</cp:revision>
  <dcterms:created xsi:type="dcterms:W3CDTF">2014-12-01T20:22:44Z</dcterms:created>
  <dcterms:modified xsi:type="dcterms:W3CDTF">2015-01-11T13:19:45Z</dcterms:modified>
</cp:coreProperties>
</file>