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77" r:id="rId12"/>
    <p:sldId id="265" r:id="rId13"/>
    <p:sldId id="266" r:id="rId14"/>
    <p:sldId id="278" r:id="rId15"/>
    <p:sldId id="267" r:id="rId16"/>
    <p:sldId id="268" r:id="rId17"/>
    <p:sldId id="279" r:id="rId18"/>
    <p:sldId id="269" r:id="rId19"/>
    <p:sldId id="270" r:id="rId20"/>
    <p:sldId id="280" r:id="rId21"/>
    <p:sldId id="271" r:id="rId22"/>
    <p:sldId id="272" r:id="rId23"/>
    <p:sldId id="281" r:id="rId24"/>
    <p:sldId id="273" r:id="rId25"/>
    <p:sldId id="274" r:id="rId26"/>
    <p:sldId id="282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'African%20Savanna'%20by%20Pim%20Niesten_xvid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55;&#1091;&#1089;&#1090;&#1099;&#1085;&#1103;%20-%20All%20about%20Desert_xvid.av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57;&#1090;&#1077;&#1087;&#1080;_xvid.avi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57;&#1084;&#1077;&#1096;&#1072;&#1085;&#1085;&#1099;&#1077;%20&#1083;&#1077;&#1089;&#1072;_xvid.avi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58;&#1091;&#1085;&#1076;&#1088;&#1072;_xvid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55;&#1088;&#1080;&#1088;&#1086;&#1076;&#1072;%20&#1056;&#1086;&#1089;&#1089;&#1080;&#1080;.%20&#1040;&#1088;&#1082;&#1090;&#1080;&#1082;&#1072;%20&#8226;%20Russian%20nature.The%20Arctic_xvid.avi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Documents%20and%20Settings\&#1089;&#1089;&#1086;&#1096;\&#1056;&#1072;&#1073;&#1086;&#1095;&#1080;&#1081;%20&#1089;&#1090;&#1086;&#1083;\&#1074;&#1080;&#1076;&#1077;&#1086;\&#1079;&#1086;&#1085;&#1072;%20&#1101;&#1082;&#1074;&#1072;&#1090;&#1086;&#1088;&#1080;&#1072;&#1083;&#1100;&#1085;&#1099;&#1093;%20&#1083;&#1077;&#1089;&#1086;&#1074;(1)_xvid.avi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C00000"/>
                </a:solidFill>
                <a:effectLst/>
                <a:latin typeface="GungsuhChe" pitchFamily="49" charset="-127"/>
              </a:rPr>
              <a:t>Природные зоны Земли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103438" y="2047875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692275"/>
            <a:ext cx="8385175" cy="49053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3213" y="-7938"/>
            <a:ext cx="8750300" cy="264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 u="sng"/>
              <a:t>Саванны</a:t>
            </a:r>
            <a:r>
              <a:rPr lang="ru-RU" sz="2400" b="1" i="1"/>
              <a:t> </a:t>
            </a:r>
            <a:r>
              <a:rPr lang="ru-RU" sz="2400" i="1"/>
              <a:t>– это территории с травянистой </a:t>
            </a:r>
          </a:p>
          <a:p>
            <a:pPr eaLnBrk="1" hangingPunct="1"/>
            <a:r>
              <a:rPr lang="ru-RU" sz="2400" i="1"/>
              <a:t>растительностью и отдельными группами деревьев.</a:t>
            </a:r>
          </a:p>
          <a:p>
            <a:pPr eaLnBrk="1" hangingPunct="1"/>
            <a:r>
              <a:rPr lang="ru-RU" sz="2400" i="1"/>
              <a:t>Здесь различают зимний сухой сезон и летний сезон </a:t>
            </a:r>
          </a:p>
          <a:p>
            <a:pPr eaLnBrk="1" hangingPunct="1"/>
            <a:r>
              <a:rPr lang="ru-RU" sz="2400" i="1"/>
              <a:t>дождей. Высокие травы, толстая кора редких деревьев,</a:t>
            </a:r>
          </a:p>
          <a:p>
            <a:pPr eaLnBrk="1" hangingPunct="1"/>
            <a:r>
              <a:rPr lang="ru-RU" sz="2400" i="1"/>
              <a:t>как у африканского баобаба и мелкие листья, как у акации</a:t>
            </a:r>
          </a:p>
          <a:p>
            <a:pPr eaLnBrk="1" hangingPunct="1"/>
            <a:r>
              <a:rPr lang="ru-RU" sz="2400" i="1"/>
              <a:t>помогают запасать воду.</a:t>
            </a:r>
          </a:p>
          <a:p>
            <a:pPr eaLnBrk="1" hangingPunct="1"/>
            <a:endParaRPr lang="ru-RU" sz="2400" i="1"/>
          </a:p>
        </p:txBody>
      </p:sp>
      <p:pic>
        <p:nvPicPr>
          <p:cNvPr id="11269" name="Picture 5" descr="410767bd0f9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2636838"/>
            <a:ext cx="4176713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plains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060575"/>
            <a:ext cx="4643438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'African Savanna' by Pim Niesten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8269340" cy="6202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237288"/>
            <a:ext cx="8385175" cy="287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21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smtClean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1158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92313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Дикие животные (антилопы, зебры) могут пробегать</a:t>
            </a:r>
          </a:p>
          <a:p>
            <a:pPr eaLnBrk="1" hangingPunct="1"/>
            <a:r>
              <a:rPr lang="ru-RU" sz="2400" i="1"/>
              <a:t>большие расстояния в поисках воды и пищи, величественно</a:t>
            </a:r>
          </a:p>
          <a:p>
            <a:pPr eaLnBrk="1" hangingPunct="1"/>
            <a:r>
              <a:rPr lang="ru-RU" sz="2400" i="1"/>
              <a:t>ступают слоны. Самые известные хищники – львы, гепарды.</a:t>
            </a:r>
          </a:p>
        </p:txBody>
      </p:sp>
      <p:pic>
        <p:nvPicPr>
          <p:cNvPr id="12294" name="Picture 6" descr="aslan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800"/>
            <a:ext cx="388778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0_57cd2_3b94812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860800"/>
            <a:ext cx="37798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1b34d1903aec1b56be9103c0295c65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975"/>
            <a:ext cx="35115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zebry_antilopy_foto_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1557338"/>
            <a:ext cx="2843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slon_foto_01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268413"/>
            <a:ext cx="316865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450" y="5300663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021388"/>
            <a:ext cx="8007350" cy="857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7950" y="-100013"/>
            <a:ext cx="9182100" cy="301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Отличительной особенностью </a:t>
            </a:r>
            <a:r>
              <a:rPr lang="ru-RU" sz="2400" b="1" i="1" u="sng"/>
              <a:t>пустыни</a:t>
            </a:r>
            <a:r>
              <a:rPr lang="ru-RU" sz="2400" b="1" i="1"/>
              <a:t> </a:t>
            </a:r>
            <a:r>
              <a:rPr lang="ru-RU" sz="2400" i="1"/>
              <a:t>– недостаток </a:t>
            </a:r>
          </a:p>
          <a:p>
            <a:pPr eaLnBrk="1" hangingPunct="1"/>
            <a:r>
              <a:rPr lang="ru-RU" sz="2400" i="1"/>
              <a:t>влаги, высокие температуры в течение всего года и их </a:t>
            </a:r>
          </a:p>
          <a:p>
            <a:pPr eaLnBrk="1" hangingPunct="1"/>
            <a:r>
              <a:rPr lang="ru-RU" sz="2400" i="1"/>
              <a:t>большие суточные амплитуды, скудность растительности </a:t>
            </a:r>
          </a:p>
          <a:p>
            <a:pPr eaLnBrk="1" hangingPunct="1"/>
            <a:r>
              <a:rPr lang="ru-RU" sz="2400" i="1"/>
              <a:t>и животного мира. На материке Африка располагается </a:t>
            </a:r>
          </a:p>
          <a:p>
            <a:pPr eaLnBrk="1" hangingPunct="1"/>
            <a:r>
              <a:rPr lang="ru-RU" sz="2400" i="1"/>
              <a:t>Одна из величайших пустынь планеты – Сахара, на западе</a:t>
            </a:r>
          </a:p>
          <a:p>
            <a:pPr eaLnBrk="1" hangingPunct="1"/>
            <a:r>
              <a:rPr lang="ru-RU" sz="2400" i="1"/>
              <a:t>Южной Америки самая сухая пустыня – Атакама. В оазисах</a:t>
            </a:r>
          </a:p>
          <a:p>
            <a:pPr eaLnBrk="1" hangingPunct="1"/>
            <a:r>
              <a:rPr lang="ru-RU" sz="2400" i="1"/>
              <a:t>                                                 растет царица пустыни –</a:t>
            </a:r>
          </a:p>
          <a:p>
            <a:pPr eaLnBrk="1" hangingPunct="1"/>
            <a:r>
              <a:rPr lang="ru-RU" sz="2400" i="1"/>
              <a:t>                                                 финиковая пальма.</a:t>
            </a:r>
          </a:p>
        </p:txBody>
      </p:sp>
      <p:pic>
        <p:nvPicPr>
          <p:cNvPr id="13317" name="Picture 5" descr="99379ebf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276475"/>
            <a:ext cx="37084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oazis_v_pustyne_foto_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068638"/>
            <a:ext cx="46259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1254305372_peyzazhi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724400"/>
            <a:ext cx="3449637" cy="206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устыня - All about Desert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8316967" cy="6237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742113"/>
            <a:ext cx="8385175" cy="1158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212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900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07950" y="-7938"/>
            <a:ext cx="9070975" cy="191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Животный мир представлен грызунами (тушканчики,</a:t>
            </a:r>
          </a:p>
          <a:p>
            <a:pPr eaLnBrk="1" hangingPunct="1"/>
            <a:r>
              <a:rPr lang="ru-RU" sz="2400" i="1"/>
              <a:t>песчанки),копытными животными (антилопами,</a:t>
            </a:r>
          </a:p>
          <a:p>
            <a:pPr eaLnBrk="1" hangingPunct="1"/>
            <a:r>
              <a:rPr lang="ru-RU" sz="2400" i="1"/>
              <a:t>верблюдами). Водятся змеи, ящерицы. Много насекомых – </a:t>
            </a:r>
          </a:p>
          <a:p>
            <a:pPr eaLnBrk="1" hangingPunct="1"/>
            <a:r>
              <a:rPr lang="ru-RU" sz="2400" i="1"/>
              <a:t>скорпионов, пауков, муравьев.</a:t>
            </a:r>
          </a:p>
          <a:p>
            <a:pPr eaLnBrk="1" hangingPunct="1"/>
            <a:endParaRPr lang="ru-RU" sz="2400" i="1"/>
          </a:p>
        </p:txBody>
      </p:sp>
      <p:pic>
        <p:nvPicPr>
          <p:cNvPr id="14341" name="Picture 6" descr="gerbo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x_bfe20a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1412875"/>
            <a:ext cx="32416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komodocrop-78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28559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9" descr="skorp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4437063"/>
            <a:ext cx="2841625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0" descr="74757825_1259869_ants_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292600"/>
            <a:ext cx="2735263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1" descr="post-946-123272578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2133600"/>
            <a:ext cx="2447925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597650"/>
            <a:ext cx="8385175" cy="714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ж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33375"/>
            <a:ext cx="83534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</a:t>
            </a:r>
            <a:r>
              <a:rPr lang="ru-RU" sz="2400" b="1" i="1" u="sng"/>
              <a:t>степях </a:t>
            </a:r>
            <a:r>
              <a:rPr lang="ru-RU" sz="2400" i="1"/>
              <a:t>жаркое. Относительно сухое лето и суровая</a:t>
            </a:r>
          </a:p>
          <a:p>
            <a:pPr eaLnBrk="1" hangingPunct="1"/>
            <a:r>
              <a:rPr lang="ru-RU" sz="2400" i="1"/>
              <a:t>зима, плодородные почвы и богатая травянистая</a:t>
            </a:r>
          </a:p>
          <a:p>
            <a:pPr eaLnBrk="1" hangingPunct="1"/>
            <a:r>
              <a:rPr lang="ru-RU" sz="2400" i="1"/>
              <a:t>растительность. Степи сильно изменены человеком </a:t>
            </a:r>
          </a:p>
          <a:p>
            <a:pPr eaLnBrk="1" hangingPunct="1"/>
            <a:r>
              <a:rPr lang="ru-RU" sz="2400" i="1"/>
              <a:t>(в основном распаханы и густо заселены ).</a:t>
            </a:r>
            <a:r>
              <a:rPr lang="ru-RU" sz="2400" b="1" i="1" u="sng"/>
              <a:t> </a:t>
            </a:r>
            <a:endParaRPr lang="ru-RU" sz="2400" i="1"/>
          </a:p>
        </p:txBody>
      </p:sp>
      <p:pic>
        <p:nvPicPr>
          <p:cNvPr id="15365" name="Picture 5" descr="krasivaya_priroda_stepi_foto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024188" cy="261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1214899239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916113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999_995_99_71_00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365625"/>
            <a:ext cx="338455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2341571_t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4365625"/>
            <a:ext cx="32400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тепи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197904" cy="6148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6453188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134938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В степной зоне большое разнообразие птиц. Много птиц</a:t>
            </a:r>
          </a:p>
          <a:p>
            <a:pPr eaLnBrk="1" hangingPunct="1"/>
            <a:r>
              <a:rPr lang="ru-RU" sz="2400" i="1"/>
              <a:t>гнездятся на земле. Одни питаются растениями, другие и растениями и насекомыми (дрофа, стрепет, жаворонок),</a:t>
            </a:r>
          </a:p>
          <a:p>
            <a:pPr eaLnBrk="1" hangingPunct="1"/>
            <a:r>
              <a:rPr lang="ru-RU" sz="2400" i="1"/>
              <a:t>третьи  -хищники (степной орел). Здесь водятся грызуны,</a:t>
            </a:r>
          </a:p>
          <a:p>
            <a:pPr eaLnBrk="1" hangingPunct="1"/>
            <a:r>
              <a:rPr lang="ru-RU" sz="2400" i="1"/>
              <a:t>                                                                        хищники.</a:t>
            </a:r>
          </a:p>
          <a:p>
            <a:pPr eaLnBrk="1" hangingPunct="1"/>
            <a:endParaRPr lang="ru-RU" sz="2400" i="1"/>
          </a:p>
          <a:p>
            <a:pPr eaLnBrk="1" hangingPunct="1"/>
            <a:endParaRPr lang="ru-RU" sz="2400" i="1"/>
          </a:p>
        </p:txBody>
      </p:sp>
      <p:pic>
        <p:nvPicPr>
          <p:cNvPr id="16389" name="Picture 5" descr="1265029776_195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700213"/>
            <a:ext cx="208915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slide0016_image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724400"/>
            <a:ext cx="26701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7" descr="1ac22a185ca952555ae306ee1652c450_90c9a6a9ce56d7b5cb65275b23166e0a_131045281614_800p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724400"/>
            <a:ext cx="2376488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animals_416-320x4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3429000"/>
            <a:ext cx="158432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9" descr="x_455d15e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4652963"/>
            <a:ext cx="2447925" cy="186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000079_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6100" y="1989138"/>
            <a:ext cx="22320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vertebrata_24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875" y="1700213"/>
            <a:ext cx="1685925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 descr="art5505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488" y="2133600"/>
            <a:ext cx="17637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116638"/>
            <a:ext cx="8385175" cy="4079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4286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400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-107950" y="-80963"/>
            <a:ext cx="9444038" cy="1552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Леса умеренных широт – </a:t>
            </a:r>
            <a:r>
              <a:rPr lang="ru-RU" sz="2400" b="1" i="1" u="sng"/>
              <a:t>смешанный и широколиственный</a:t>
            </a:r>
          </a:p>
          <a:p>
            <a:pPr eaLnBrk="1" hangingPunct="1"/>
            <a:r>
              <a:rPr lang="ru-RU" sz="2400" b="1" i="1" u="sng"/>
              <a:t>лес, тайга. </a:t>
            </a:r>
            <a:r>
              <a:rPr lang="ru-RU" sz="2400" i="1"/>
              <a:t>Здесь четко выделяется четыре времени года:</a:t>
            </a:r>
          </a:p>
          <a:p>
            <a:pPr eaLnBrk="1" hangingPunct="1"/>
            <a:r>
              <a:rPr lang="ru-RU" sz="2400" i="1"/>
              <a:t>зима, весна, лето, осень – выпадает достаточное количество осадков. </a:t>
            </a:r>
          </a:p>
        </p:txBody>
      </p:sp>
      <p:pic>
        <p:nvPicPr>
          <p:cNvPr id="17413" name="Picture 6" descr="b08c90da82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12875"/>
            <a:ext cx="4211638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post29003_img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484313"/>
            <a:ext cx="4200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priroda_les_tajga_foto_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294188"/>
            <a:ext cx="3889375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39750" y="1071546"/>
            <a:ext cx="8007350" cy="5237179"/>
          </a:xfrm>
        </p:spPr>
        <p:txBody>
          <a:bodyPr>
            <a:normAutofit fontScale="92500" lnSpcReduction="10000"/>
          </a:bodyPr>
          <a:lstStyle/>
          <a:p>
            <a:pPr marL="381000" indent="-381000" algn="ctr" eaLnBrk="1" hangingPunct="1">
              <a:lnSpc>
                <a:spcPct val="80000"/>
              </a:lnSpc>
              <a:buNone/>
            </a:pPr>
            <a:r>
              <a:rPr lang="ru-RU" sz="4400" b="1" i="1" dirty="0" smtClean="0">
                <a:solidFill>
                  <a:srgbClr val="C00000"/>
                </a:solidFill>
                <a:effectLst/>
              </a:rPr>
              <a:t>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Обучающие: </a:t>
            </a:r>
            <a:r>
              <a:rPr lang="ru-RU" sz="2800" b="1" i="1" dirty="0" smtClean="0">
                <a:effectLst/>
              </a:rPr>
              <a:t>конкретизировать понятия «природная зона», «широтная зональность», «высотная поясность»; сформировать понятие о природных зонах Земли как зональных природных комплексах; выявить закономерность размещения природных зон на Земле.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Развивающие: </a:t>
            </a:r>
            <a:r>
              <a:rPr lang="ru-RU" sz="2800" b="1" i="1" dirty="0" smtClean="0">
                <a:effectLst/>
              </a:rPr>
              <a:t>продолжать формирование  умения работы с географической картой, составлять комплексные характеристики природных зон. </a:t>
            </a:r>
          </a:p>
          <a:p>
            <a:pPr marL="381000" indent="-381000" eaLnBrk="1" hangingPunct="1">
              <a:lnSpc>
                <a:spcPct val="80000"/>
              </a:lnSpc>
            </a:pPr>
            <a:r>
              <a:rPr lang="ru-RU" sz="2800" b="1" i="1" dirty="0" smtClean="0">
                <a:solidFill>
                  <a:srgbClr val="C00000"/>
                </a:solidFill>
                <a:effectLst/>
              </a:rPr>
              <a:t>Воспитательные: </a:t>
            </a:r>
            <a:r>
              <a:rPr lang="ru-RU" sz="2800" b="1" i="1" dirty="0" smtClean="0">
                <a:effectLst/>
              </a:rPr>
              <a:t>воспитывать интерес к изучению географии, показать уникальность  каждой природной зоны, формировать бережное отношение к животному и растительному миру.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Цели урока: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мешанные леса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357166"/>
            <a:ext cx="8096306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6096000"/>
            <a:ext cx="8007350" cy="5730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mtClean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5875" y="-152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0" y="63500"/>
            <a:ext cx="9275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В широколиственных лесах увеличивается число копытных:</a:t>
            </a:r>
          </a:p>
          <a:p>
            <a:pPr eaLnBrk="1" hangingPunct="1"/>
            <a:r>
              <a:rPr lang="ru-RU" sz="2400" i="1"/>
              <a:t>олени, лоси, косули. Гораздо реже, чем раньше  встречаются волки, лисы, медведи. Животный мир тайги богат пушным</a:t>
            </a:r>
          </a:p>
          <a:p>
            <a:pPr eaLnBrk="1" hangingPunct="1"/>
            <a:r>
              <a:rPr lang="ru-RU" sz="2400" i="1"/>
              <a:t>зверем (соболь, куница).</a:t>
            </a:r>
          </a:p>
        </p:txBody>
      </p:sp>
      <p:pic>
        <p:nvPicPr>
          <p:cNvPr id="18438" name="Picture 6" descr="00005PA6CDT1ODT3-C3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700213"/>
            <a:ext cx="2519363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2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20891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017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1557338"/>
            <a:ext cx="2452688" cy="20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9" descr="obyknovennaya_lisica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33825"/>
            <a:ext cx="2990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0" descr="medved-kopiy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4221163"/>
            <a:ext cx="324008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1" descr="068ed5f820d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292600"/>
            <a:ext cx="2992438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2" descr="kunical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060575"/>
            <a:ext cx="259238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-7938"/>
            <a:ext cx="9144000" cy="118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Отличительные особенности </a:t>
            </a:r>
            <a:r>
              <a:rPr lang="ru-RU" sz="2400" b="1" i="1" u="sng"/>
              <a:t>тундры</a:t>
            </a:r>
            <a:r>
              <a:rPr lang="ru-RU" sz="2400" i="1"/>
              <a:t> – недостаток тепла, долгая зима и короткое лето, мерзлотный грунт, скудная, малорослая растительность.</a:t>
            </a:r>
          </a:p>
        </p:txBody>
      </p:sp>
      <p:pic>
        <p:nvPicPr>
          <p:cNvPr id="19461" name="Picture 5" descr="0022-040-Zolotaja-osen-krasiva-v-tund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268413"/>
            <a:ext cx="3868737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 descr="1a5defdd67c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573463"/>
            <a:ext cx="4824412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 descr="tundra_givotnye_rasteniya_foto_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196975"/>
            <a:ext cx="4711700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ундра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191557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92075" y="-7938"/>
            <a:ext cx="184150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 i="1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0" y="115888"/>
            <a:ext cx="86090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тундре количество наземных животных представлено</a:t>
            </a:r>
          </a:p>
          <a:p>
            <a:pPr eaLnBrk="1" hangingPunct="1"/>
            <a:r>
              <a:rPr lang="ru-RU" sz="2400" i="1"/>
              <a:t>небольшим числом их видов: лемминг, заяц-беляк, волк,</a:t>
            </a:r>
          </a:p>
          <a:p>
            <a:pPr eaLnBrk="1" hangingPunct="1"/>
            <a:r>
              <a:rPr lang="ru-RU" sz="2400" i="1"/>
              <a:t>песец, полярная сова, северный олень.</a:t>
            </a:r>
          </a:p>
        </p:txBody>
      </p:sp>
      <p:pic>
        <p:nvPicPr>
          <p:cNvPr id="20486" name="Picture 6" descr="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20161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0_7815_fc0dc7fe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341438"/>
            <a:ext cx="366553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77715_784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484313"/>
            <a:ext cx="29527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9" descr="0023-044-ZHivotnyj-mir-tundry-severnyj-olen-pesets-ovtsebyk-zajats-belja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4292600"/>
            <a:ext cx="28956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0" descr="3069719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860800"/>
            <a:ext cx="2305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11" descr="12132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4005263"/>
            <a:ext cx="3024188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00113" y="68580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096000"/>
            <a:ext cx="8007350" cy="762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-80963"/>
            <a:ext cx="9137650" cy="22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 u="sng"/>
              <a:t>Арктические и антарктические пустыни</a:t>
            </a:r>
            <a:r>
              <a:rPr lang="ru-RU" sz="2400" i="1"/>
              <a:t> – это царство снега и льда. Животный мир в основном связан с морем. Здесь распространены ластоногие -  моржи, тюлени, морские слоны. В Арктике живет белый медведь. В Антарктиде – пингвины.</a:t>
            </a:r>
          </a:p>
          <a:p>
            <a:pPr eaLnBrk="1" hangingPunct="1"/>
            <a:endParaRPr lang="ru-RU" sz="2400" i="1"/>
          </a:p>
        </p:txBody>
      </p:sp>
      <p:pic>
        <p:nvPicPr>
          <p:cNvPr id="21509" name="Picture 5" descr="mor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916113"/>
            <a:ext cx="31432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25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1773238"/>
            <a:ext cx="3284537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morskoi_slo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9138"/>
            <a:ext cx="327660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5fa4ef91dd9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4149725"/>
            <a:ext cx="381635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0" descr="76016873_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4437063"/>
            <a:ext cx="34575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рирода России. Арктика • Russian nature.The Arctic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8072494" cy="6054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858000"/>
            <a:ext cx="8385175" cy="2017713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79388" y="476250"/>
            <a:ext cx="8666162" cy="5619750"/>
          </a:xfrm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/>
              <a:t>   </a:t>
            </a:r>
            <a:r>
              <a:rPr lang="ru-RU" sz="4400" b="1" dirty="0" smtClean="0">
                <a:solidFill>
                  <a:srgbClr val="C00000"/>
                </a:solidFill>
              </a:rPr>
              <a:t>Выводы:</a:t>
            </a:r>
          </a:p>
          <a:p>
            <a:pPr eaLnBrk="1" hangingPunct="1">
              <a:buNone/>
              <a:defRPr/>
            </a:pPr>
            <a:r>
              <a:rPr lang="ru-RU" dirty="0" smtClean="0"/>
              <a:t> </a:t>
            </a:r>
            <a:r>
              <a:rPr lang="ru-RU" b="1" i="1" dirty="0" smtClean="0"/>
              <a:t>На земном шаре обитает огромное число видов растений и животных, распространение которых зависит от многих факторов, но важнейшим из них является распределение тепла и влаги, что создает в разных широтах неодинаковые условия для жизни организмов. Территории, имеющие сходные климатические условия, образуют природные зоны. </a:t>
            </a:r>
          </a:p>
          <a:p>
            <a:pPr eaLnBrk="1" hangingPunct="1">
              <a:defRPr/>
            </a:pPr>
            <a:endParaRPr lang="ru-RU" b="1" i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188913"/>
            <a:ext cx="8964612" cy="33115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i="1" dirty="0" smtClean="0">
                <a:latin typeface="+mn-lt"/>
              </a:rPr>
              <a:t>Размещение большинства природных комплексов на Земле подчинено закону широтной зональности.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Причина зональности – неодинаковое количество тепла, поступающего на разные широты, в связи с шарообразностью Земли.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 этом, на одной и той же широте на суше могут быть влажные прибрежные районы и внутренние сухие, защищенные горами или открытые всем ветрам.</a:t>
            </a:r>
            <a:r>
              <a:rPr lang="ru-RU" sz="2400" b="0" i="1" dirty="0" smtClean="0">
                <a:latin typeface="Bodoni MT Black" pitchFamily="18" charset="0"/>
              </a:rPr>
              <a:t/>
            </a:r>
            <a:br>
              <a:rPr lang="ru-RU" sz="2400" b="0" i="1" dirty="0" smtClean="0">
                <a:latin typeface="Bodoni MT Black" pitchFamily="18" charset="0"/>
              </a:rPr>
            </a:br>
            <a:endParaRPr lang="ru-RU" sz="2400" b="0" i="1" dirty="0" smtClean="0">
              <a:latin typeface="Bodoni MT Black" pitchFamily="18" charset="0"/>
            </a:endParaRPr>
          </a:p>
        </p:txBody>
      </p:sp>
      <p:pic>
        <p:nvPicPr>
          <p:cNvPr id="5124" name="Picture 6" descr="2341571_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365625"/>
            <a:ext cx="295116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 descr="wapos_ru_7590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3213100"/>
            <a:ext cx="2952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0_72916_17fae08c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29000"/>
            <a:ext cx="3024188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842375" cy="35004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Природные зоны</a:t>
            </a:r>
            <a:r>
              <a:rPr lang="ru-RU" sz="2400" b="1" i="1" dirty="0" smtClean="0">
                <a:latin typeface="+mn-lt"/>
              </a:rPr>
              <a:t> – зональные природные комплексы с разным сочетанием тепла и влаги, закономерно сменяющиеся от экватора к полюсам.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Природные комплексы закономерно сменяются и в горах. Смена природных комплексов в горах с высотой называется –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высотной поясностью</a:t>
            </a:r>
            <a:r>
              <a:rPr lang="ru-RU" sz="2400" b="1" i="1" dirty="0" smtClean="0">
                <a:latin typeface="+mn-lt"/>
              </a:rPr>
              <a:t>.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Высотная поясность существует в горах любой 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природной зоны.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4213" y="5805488"/>
            <a:ext cx="8007350" cy="4191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148" name="Picture 7" descr="elb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3573463"/>
            <a:ext cx="4202112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4479925" y="3592513"/>
            <a:ext cx="4533900" cy="28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С высотой в тропосфере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температура падает.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Поднимаясь все выше и выше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в горы, мы попадаем во все</a:t>
            </a:r>
          </a:p>
          <a:p>
            <a:pPr eaLnBrk="1" hangingPunct="1">
              <a:lnSpc>
                <a:spcPct val="150000"/>
              </a:lnSpc>
            </a:pPr>
            <a:r>
              <a:rPr lang="ru-RU" sz="2400" b="1" i="1" dirty="0"/>
              <a:t>более холодные условия.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 descr="0018-01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5003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11" descr="0041-040-Vysotnye-pojasa-Zeml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068638"/>
            <a:ext cx="4427537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4716463" y="3089275"/>
            <a:ext cx="571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000" b="1">
                <a:solidFill>
                  <a:srgbClr val="000000"/>
                </a:solidFill>
              </a:rPr>
              <a:t>5000 –</a:t>
            </a:r>
          </a:p>
          <a:p>
            <a:pPr eaLnBrk="1" hangingPunct="1"/>
            <a:endParaRPr lang="ru-RU" sz="1000" b="1">
              <a:solidFill>
                <a:srgbClr val="000000"/>
              </a:solidFill>
            </a:endParaRPr>
          </a:p>
          <a:p>
            <a:pPr eaLnBrk="1" hangingPunct="1"/>
            <a:endParaRPr lang="ru-RU" sz="1000" b="1">
              <a:solidFill>
                <a:srgbClr val="000000"/>
              </a:solidFill>
            </a:endParaRPr>
          </a:p>
          <a:p>
            <a:pPr eaLnBrk="1" hangingPunct="1"/>
            <a:r>
              <a:rPr lang="ru-RU" sz="10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7175" name="Text Box 15"/>
          <p:cNvSpPr txBox="1">
            <a:spLocks noChangeArrowheads="1"/>
          </p:cNvSpPr>
          <p:nvPr/>
        </p:nvSpPr>
        <p:spPr bwMode="auto">
          <a:xfrm>
            <a:off x="428596" y="0"/>
            <a:ext cx="7881937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 dirty="0"/>
              <a:t>Смена растительности с высотой в умеренных</a:t>
            </a:r>
          </a:p>
          <a:p>
            <a:pPr eaLnBrk="1" hangingPunct="1"/>
            <a:r>
              <a:rPr lang="ru-RU" sz="2400" b="1" i="1" dirty="0"/>
              <a:t>(справа) и тропических (слева) широтах.</a:t>
            </a: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5076825" y="855663"/>
            <a:ext cx="40671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 dirty="0"/>
              <a:t>Смена природных</a:t>
            </a:r>
          </a:p>
          <a:p>
            <a:pPr eaLnBrk="1" hangingPunct="1"/>
            <a:r>
              <a:rPr lang="ru-RU" sz="2400" i="1" dirty="0"/>
              <a:t>комплексах в горах хорошо заметна по </a:t>
            </a:r>
          </a:p>
          <a:p>
            <a:pPr eaLnBrk="1" hangingPunct="1"/>
            <a:r>
              <a:rPr lang="ru-RU" sz="2400" i="1" dirty="0"/>
              <a:t>изменению растительности.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0"/>
            <a:ext cx="8569325" cy="31845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i="1" dirty="0" smtClean="0"/>
              <a:t>Природные зоны – </a:t>
            </a:r>
            <a:r>
              <a:rPr lang="ru-RU" sz="2400" b="0" i="1" u="sng" dirty="0" smtClean="0"/>
              <a:t>зональные комплексы</a:t>
            </a:r>
            <a:r>
              <a:rPr lang="ru-RU" sz="2400" b="0" i="1" dirty="0" smtClean="0"/>
              <a:t>, сочетаются с </a:t>
            </a:r>
            <a:r>
              <a:rPr lang="ru-RU" sz="2400" b="0" i="1" u="sng" dirty="0" err="1" smtClean="0"/>
              <a:t>азональными</a:t>
            </a:r>
            <a:r>
              <a:rPr lang="ru-RU" sz="2400" b="0" i="1" u="sng" dirty="0" smtClean="0"/>
              <a:t>.</a:t>
            </a:r>
            <a:br>
              <a:rPr lang="ru-RU" sz="2400" b="0" i="1" u="sng" dirty="0" smtClean="0"/>
            </a:br>
            <a:r>
              <a:rPr lang="ru-RU" sz="2400" b="0" i="1" dirty="0" err="1" smtClean="0">
                <a:effectLst/>
              </a:rPr>
              <a:t>Азанольные</a:t>
            </a:r>
            <a:r>
              <a:rPr lang="ru-RU" sz="2400" b="0" i="1" u="sng" dirty="0" smtClean="0"/>
              <a:t> </a:t>
            </a:r>
            <a:r>
              <a:rPr lang="ru-RU" sz="2400" b="0" i="1" dirty="0" smtClean="0">
                <a:effectLst/>
              </a:rPr>
              <a:t>природные комплексы бывают</a:t>
            </a:r>
            <a:r>
              <a:rPr lang="ru-RU" sz="2400" i="1" dirty="0" smtClean="0">
                <a:effectLst/>
              </a:rPr>
              <a:t/>
            </a:r>
            <a:br>
              <a:rPr lang="ru-RU" sz="2400" i="1" dirty="0" smtClean="0">
                <a:effectLst/>
              </a:rPr>
            </a:br>
            <a:r>
              <a:rPr lang="ru-RU" sz="2400" b="0" u="sng" dirty="0" smtClean="0"/>
              <a:t> </a:t>
            </a:r>
            <a:br>
              <a:rPr lang="ru-RU" sz="2400" b="0" u="sng" dirty="0" smtClean="0"/>
            </a:br>
            <a:endParaRPr lang="ru-RU" sz="4000" b="0" dirty="0" smtClean="0">
              <a:solidFill>
                <a:srgbClr val="FFCCCC"/>
              </a:solidFill>
              <a:effectLst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38200" y="4797425"/>
            <a:ext cx="8007350" cy="1298575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8196" name="Line 12"/>
          <p:cNvSpPr>
            <a:spLocks noChangeShapeType="1"/>
          </p:cNvSpPr>
          <p:nvPr/>
        </p:nvSpPr>
        <p:spPr bwMode="auto">
          <a:xfrm flipH="1">
            <a:off x="1979613" y="1628775"/>
            <a:ext cx="1444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7" name="Line 13"/>
          <p:cNvSpPr>
            <a:spLocks noChangeShapeType="1"/>
          </p:cNvSpPr>
          <p:nvPr/>
        </p:nvSpPr>
        <p:spPr bwMode="auto">
          <a:xfrm>
            <a:off x="6011863" y="1557338"/>
            <a:ext cx="73025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8" name="Text Box 14"/>
          <p:cNvSpPr txBox="1">
            <a:spLocks noChangeArrowheads="1"/>
          </p:cNvSpPr>
          <p:nvPr/>
        </p:nvSpPr>
        <p:spPr bwMode="auto">
          <a:xfrm>
            <a:off x="4840288" y="2800350"/>
            <a:ext cx="4154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>
                <a:solidFill>
                  <a:srgbClr val="00FFFF"/>
                </a:solidFill>
              </a:rPr>
              <a:t>Мелкие (оазис, высотной</a:t>
            </a:r>
          </a:p>
          <a:p>
            <a:pPr eaLnBrk="1" hangingPunct="1"/>
            <a:r>
              <a:rPr lang="ru-RU" sz="2400" b="1" i="1">
                <a:solidFill>
                  <a:srgbClr val="00FFFF"/>
                </a:solidFill>
              </a:rPr>
              <a:t>пояс).</a:t>
            </a:r>
          </a:p>
        </p:txBody>
      </p:sp>
      <p:sp>
        <p:nvSpPr>
          <p:cNvPr id="8199" name="Oval 16"/>
          <p:cNvSpPr>
            <a:spLocks noChangeArrowheads="1"/>
          </p:cNvSpPr>
          <p:nvPr/>
        </p:nvSpPr>
        <p:spPr bwMode="auto">
          <a:xfrm>
            <a:off x="4716463" y="2276475"/>
            <a:ext cx="4248150" cy="1728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200" name="Text Box 21"/>
          <p:cNvSpPr txBox="1">
            <a:spLocks noChangeArrowheads="1"/>
          </p:cNvSpPr>
          <p:nvPr/>
        </p:nvSpPr>
        <p:spPr bwMode="auto">
          <a:xfrm>
            <a:off x="5595938" y="25542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8201" name="Text Box 22"/>
          <p:cNvSpPr txBox="1">
            <a:spLocks noChangeArrowheads="1"/>
          </p:cNvSpPr>
          <p:nvPr/>
        </p:nvSpPr>
        <p:spPr bwMode="auto">
          <a:xfrm>
            <a:off x="5292725" y="2636838"/>
            <a:ext cx="2941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(оазис, высотные</a:t>
            </a:r>
          </a:p>
          <a:p>
            <a:pPr eaLnBrk="1" hangingPunct="1"/>
            <a:r>
              <a:rPr lang="ru-RU" sz="2400" i="1"/>
              <a:t>пояса).</a:t>
            </a:r>
          </a:p>
        </p:txBody>
      </p:sp>
      <p:sp>
        <p:nvSpPr>
          <p:cNvPr id="8202" name="Oval 23"/>
          <p:cNvSpPr>
            <a:spLocks noChangeArrowheads="1"/>
          </p:cNvSpPr>
          <p:nvPr/>
        </p:nvSpPr>
        <p:spPr bwMode="auto">
          <a:xfrm>
            <a:off x="684213" y="2349500"/>
            <a:ext cx="2808287" cy="18002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203" name="Text Box 25"/>
          <p:cNvSpPr txBox="1">
            <a:spLocks noChangeArrowheads="1"/>
          </p:cNvSpPr>
          <p:nvPr/>
        </p:nvSpPr>
        <p:spPr bwMode="auto">
          <a:xfrm>
            <a:off x="971550" y="2781300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(материки и </a:t>
            </a:r>
          </a:p>
          <a:p>
            <a:pPr eaLnBrk="1" hangingPunct="1"/>
            <a:r>
              <a:rPr lang="ru-RU" sz="2400" i="1"/>
              <a:t>их части,</a:t>
            </a:r>
          </a:p>
          <a:p>
            <a:pPr eaLnBrk="1" hangingPunct="1"/>
            <a:r>
              <a:rPr lang="ru-RU" sz="2400" i="1"/>
              <a:t>океаны).</a:t>
            </a:r>
          </a:p>
        </p:txBody>
      </p:sp>
      <p:sp>
        <p:nvSpPr>
          <p:cNvPr id="8204" name="Text Box 26"/>
          <p:cNvSpPr txBox="1">
            <a:spLocks noChangeArrowheads="1"/>
          </p:cNvSpPr>
          <p:nvPr/>
        </p:nvSpPr>
        <p:spPr bwMode="auto">
          <a:xfrm>
            <a:off x="1187450" y="2349500"/>
            <a:ext cx="1893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/>
              <a:t>Крупные</a:t>
            </a:r>
          </a:p>
        </p:txBody>
      </p:sp>
      <p:sp>
        <p:nvSpPr>
          <p:cNvPr id="8205" name="Text Box 29"/>
          <p:cNvSpPr txBox="1">
            <a:spLocks noChangeArrowheads="1"/>
          </p:cNvSpPr>
          <p:nvPr/>
        </p:nvSpPr>
        <p:spPr bwMode="auto">
          <a:xfrm>
            <a:off x="6135688" y="2295525"/>
            <a:ext cx="130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i="1"/>
              <a:t>Мелкие</a:t>
            </a:r>
          </a:p>
        </p:txBody>
      </p:sp>
      <p:pic>
        <p:nvPicPr>
          <p:cNvPr id="8206" name="Picture 31" descr="355fe5e8e2d9c77d91b273ee2bbb915c62c32d8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4365625"/>
            <a:ext cx="30591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33" descr="0_8902a_5b3789d0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221163"/>
            <a:ext cx="3240088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34" descr="79707005_1268918600_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933825"/>
            <a:ext cx="33131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827088" y="6669088"/>
            <a:ext cx="8007350" cy="7302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sz="800" smtClean="0"/>
          </a:p>
        </p:txBody>
      </p:sp>
      <p:pic>
        <p:nvPicPr>
          <p:cNvPr id="9220" name="Picture 4" descr="dojdevoy-l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57475"/>
            <a:ext cx="5184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ojdevoy-l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1196975"/>
            <a:ext cx="5148262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79388" y="0"/>
            <a:ext cx="8978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b="1" i="1" u="sng"/>
              <a:t>Экваториальные леса</a:t>
            </a:r>
            <a:r>
              <a:rPr lang="ru-RU" sz="2400"/>
              <a:t> </a:t>
            </a:r>
            <a:r>
              <a:rPr lang="ru-RU" sz="2400" i="1"/>
              <a:t>формируются в условиях жаркого и влажного климата. Растительность образует несколько </a:t>
            </a:r>
          </a:p>
          <a:p>
            <a:pPr eaLnBrk="1" hangingPunct="1"/>
            <a:r>
              <a:rPr lang="ru-RU" sz="2400" i="1"/>
              <a:t>ярусов. Животный мир очень разнообразен.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07950" y="1052513"/>
            <a:ext cx="3708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 i="1"/>
              <a:t>Здесь нет времен года.</a:t>
            </a:r>
          </a:p>
          <a:p>
            <a:pPr eaLnBrk="1" hangingPunct="1"/>
            <a:r>
              <a:rPr lang="ru-RU" sz="2400" i="1"/>
              <a:t>Круглый год тепло и</a:t>
            </a:r>
          </a:p>
          <a:p>
            <a:pPr eaLnBrk="1" hangingPunct="1"/>
            <a:r>
              <a:rPr lang="ru-RU" sz="2400" i="1"/>
              <a:t>влажно.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она экваториальных лесов(1)_xvi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8382058" cy="62865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71550" y="638175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endParaRPr lang="ru-RU" sz="2400" b="0" i="1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4" descr="sacha_monk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341438"/>
            <a:ext cx="30241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250825" y="0"/>
            <a:ext cx="86915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i="1"/>
              <a:t>В кронах деревьев живут обезьяны, множество птиц, </a:t>
            </a:r>
          </a:p>
          <a:p>
            <a:pPr eaLnBrk="1" hangingPunct="1"/>
            <a:r>
              <a:rPr lang="ru-RU" sz="2400" i="1"/>
              <a:t>Ползают змеи и ящерицы. В многоводных реках водятся</a:t>
            </a:r>
          </a:p>
          <a:p>
            <a:pPr eaLnBrk="1" hangingPunct="1"/>
            <a:r>
              <a:rPr lang="ru-RU" sz="2400" i="1"/>
              <a:t>Крокодилы, бегемоты. Самый известный хищник – </a:t>
            </a:r>
          </a:p>
          <a:p>
            <a:pPr eaLnBrk="1" hangingPunct="1"/>
            <a:r>
              <a:rPr lang="ru-RU" sz="2400" i="1"/>
              <a:t>                                                                                      леопард.</a:t>
            </a:r>
          </a:p>
        </p:txBody>
      </p:sp>
      <p:pic>
        <p:nvPicPr>
          <p:cNvPr id="10246" name="Picture 8" descr="2711krokod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860800"/>
            <a:ext cx="36734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i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84313"/>
            <a:ext cx="309721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352718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412875"/>
            <a:ext cx="23145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3" descr="2245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3" y="3833813"/>
            <a:ext cx="4176712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702</Words>
  <Application>Microsoft Office PowerPoint</Application>
  <PresentationFormat>Экран (4:3)</PresentationFormat>
  <Paragraphs>84</Paragraphs>
  <Slides>27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Природные зоны Земли</vt:lpstr>
      <vt:lpstr>Цели урока:</vt:lpstr>
      <vt:lpstr>Размещение большинства природных комплексов на Земле подчинено закону широтной зональности. Причина зональности – неодинаковое количество тепла, поступающего на разные широты, в связи с шарообразностью Земли. При этом, на одной и той же широте на суше могут быть влажные прибрежные районы и внутренние сухие, защищенные горами или открытые всем ветрам. </vt:lpstr>
      <vt:lpstr>Природные зоны – зональные природные комплексы с разным сочетанием тепла и влаги, закономерно сменяющиеся от экватора к полюсам. Природные комплексы закономерно сменяются и в горах. Смена природных комплексов в горах с высотой называется – высотной поясностью. Высотная поясность существует в горах любой  природной зоны.</vt:lpstr>
      <vt:lpstr>Слайд 5</vt:lpstr>
      <vt:lpstr>Природные зоны – зональные комплексы, сочетаются с азональными. Азанольные природные комплексы бывают 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ж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Земли</dc:title>
  <dc:creator>User</dc:creator>
  <cp:lastModifiedBy>samsung</cp:lastModifiedBy>
  <cp:revision>11</cp:revision>
  <dcterms:created xsi:type="dcterms:W3CDTF">2012-12-05T17:19:38Z</dcterms:created>
  <dcterms:modified xsi:type="dcterms:W3CDTF">2014-04-12T05:58:41Z</dcterms:modified>
</cp:coreProperties>
</file>