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5" r:id="rId12"/>
    <p:sldId id="269" r:id="rId13"/>
    <p:sldId id="270" r:id="rId14"/>
    <p:sldId id="266" r:id="rId15"/>
    <p:sldId id="267" r:id="rId16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89;&#1080;&#1083;&#1072;%20&#1091;&#1087;&#1088;&#1091;&#1075;&#1086;&#1089;&#1090;&#1080;.pptx" TargetMode="External"/><Relationship Id="rId2" Type="http://schemas.openxmlformats.org/officeDocument/2006/relationships/hyperlink" Target="&#1074;&#1089;&#1077;&#1084;&#1080;&#1088;&#1085;&#1086;&#1077;%20&#1090;&#1103;&#1075;&#1086;&#1090;&#1077;&#1085;&#1080;&#1077;.ppt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85184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002060"/>
                </a:solidFill>
                <a:latin typeface="Arial Black" pitchFamily="34" charset="0"/>
              </a:rPr>
              <a:t>СИЛА</a:t>
            </a:r>
            <a:endParaRPr lang="ru-RU" sz="8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548680"/>
            <a:ext cx="7632848" cy="439248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200" dirty="0" smtClean="0">
              <a:latin typeface="Arial Black" pitchFamily="34" charset="0"/>
            </a:endParaRPr>
          </a:p>
          <a:p>
            <a:pPr marL="0" indent="0" algn="ctr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Это физическая величина,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Имеет направление, 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Точку приложения,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Имеет модуль,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Существует несколько видов,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Измеряется в Ньютонах</a:t>
            </a:r>
            <a:endParaRPr lang="ru-RU" sz="32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72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Сообщения: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hlinkClick r:id="rId2" action="ppaction://hlinkpres?slideindex=1&amp;slidetitle="/>
              </a:rPr>
              <a:t>Всемирное тяготение и сила тяжести в природе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>
                <a:hlinkClick r:id="rId3" action="ppaction://hlinkpres?slideindex=1&amp;slidetitle="/>
              </a:rPr>
              <a:t>Сила упругости в природе</a:t>
            </a:r>
            <a:endParaRPr lang="ru-RU" dirty="0"/>
          </a:p>
        </p:txBody>
      </p:sp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>
            <a:off x="755576" y="5373216"/>
            <a:ext cx="3528392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736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Карточка №2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2121406"/>
            <a:ext cx="3743272" cy="418791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Группа 1</a:t>
            </a:r>
          </a:p>
          <a:p>
            <a:pPr marL="0" lvl="0" indent="0" algn="ctr">
              <a:buNone/>
            </a:pPr>
            <a:r>
              <a:rPr lang="ru-RU" b="1" dirty="0">
                <a:solidFill>
                  <a:srgbClr val="0070C0"/>
                </a:solidFill>
              </a:rPr>
              <a:t>При перевозке животных цирка «Шапито» на поезде в одном вагоне оказались заяц, волк, медведь, носорог и слон с общим весом 63,2 </a:t>
            </a:r>
            <a:r>
              <a:rPr lang="ru-RU" b="1" dirty="0" err="1">
                <a:solidFill>
                  <a:srgbClr val="0070C0"/>
                </a:solidFill>
              </a:rPr>
              <a:t>кН.</a:t>
            </a:r>
            <a:r>
              <a:rPr lang="ru-RU" b="1" dirty="0">
                <a:solidFill>
                  <a:srgbClr val="0070C0"/>
                </a:solidFill>
              </a:rPr>
              <a:t> Определите массу всех вместе взятых животных.  Выдержит ли животных вагон грузоподъемностью 22 т?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724984" cy="360521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Группа 2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70C0"/>
                </a:solidFill>
              </a:rPr>
              <a:t>Каков коэффициент жесткости берцовой кости, если масса человека 80 кг, а кость сжимается </a:t>
            </a:r>
            <a:r>
              <a:rPr lang="ru-RU" b="1">
                <a:solidFill>
                  <a:srgbClr val="0070C0"/>
                </a:solidFill>
              </a:rPr>
              <a:t>на </a:t>
            </a:r>
            <a:r>
              <a:rPr lang="ru-RU" b="1" smtClean="0">
                <a:solidFill>
                  <a:srgbClr val="0070C0"/>
                </a:solidFill>
              </a:rPr>
              <a:t>0,04 </a:t>
            </a:r>
            <a:r>
              <a:rPr lang="ru-RU" b="1" dirty="0">
                <a:solidFill>
                  <a:srgbClr val="0070C0"/>
                </a:solidFill>
              </a:rPr>
              <a:t>мм?</a:t>
            </a:r>
          </a:p>
        </p:txBody>
      </p:sp>
    </p:spTree>
    <p:extLst>
      <p:ext uri="{BB962C8B-B14F-4D97-AF65-F5344CB8AC3E}">
        <p14:creationId xmlns:p14="http://schemas.microsoft.com/office/powerpoint/2010/main" val="56941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Ответьте на вопросы: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3200" dirty="0" smtClean="0">
                <a:solidFill>
                  <a:srgbClr val="002060"/>
                </a:solidFill>
              </a:rPr>
              <a:t>Как группа работала во время урока?</a:t>
            </a:r>
          </a:p>
          <a:p>
            <a:pPr marL="457200" indent="-457200">
              <a:buAutoNum type="arabicPeriod"/>
            </a:pPr>
            <a:r>
              <a:rPr lang="ru-RU" sz="3200" dirty="0" smtClean="0">
                <a:solidFill>
                  <a:srgbClr val="002060"/>
                </a:solidFill>
              </a:rPr>
              <a:t>Какое задание было самым трудным?</a:t>
            </a:r>
          </a:p>
          <a:p>
            <a:pPr marL="457200" indent="-457200">
              <a:buAutoNum type="arabicPeriod"/>
            </a:pPr>
            <a:r>
              <a:rPr lang="ru-RU" sz="3200" dirty="0" smtClean="0">
                <a:solidFill>
                  <a:srgbClr val="002060"/>
                </a:solidFill>
              </a:rPr>
              <a:t>Над чем заставил задуматься урок?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30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002060"/>
                </a:solidFill>
              </a:rPr>
              <a:t>Решите устно:</a:t>
            </a:r>
            <a:endParaRPr lang="ru-RU" b="1" u="sng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772816"/>
            <a:ext cx="7704856" cy="4536504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dirty="0">
                <a:solidFill>
                  <a:srgbClr val="002060"/>
                </a:solidFill>
              </a:rPr>
              <a:t>Великовозрастный Вася, масса которого 60 кг, сидит на шее у своей престарелой бабушки. Вычислите силу тяжести и вес Васи и объясните - к чему приложены эти вес и сила </a:t>
            </a:r>
            <a:r>
              <a:rPr lang="ru-RU" dirty="0" smtClean="0">
                <a:solidFill>
                  <a:srgbClr val="002060"/>
                </a:solidFill>
              </a:rPr>
              <a:t>тяжести.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 </a:t>
            </a:r>
          </a:p>
          <a:p>
            <a:pPr>
              <a:buFont typeface="Wingdings" pitchFamily="2" charset="2"/>
              <a:buChar char="§"/>
            </a:pPr>
            <a:r>
              <a:rPr lang="ru-RU" dirty="0">
                <a:solidFill>
                  <a:srgbClr val="002060"/>
                </a:solidFill>
              </a:rPr>
              <a:t>Наутро после встречи с друзьями физиками и математиками английский ученый Исаак Ньютон так ослабел, что его сила стала равна всего двум ньютонам. Сможет ли усталый ученый удержать в руках стакан с кефиром массой 200 грамм?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75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1"/>
            <a:ext cx="6965245" cy="792087"/>
          </a:xfrm>
        </p:spPr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96752"/>
            <a:ext cx="7632848" cy="504056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Решить задачи и нарисовать к ним иллюстрации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b="1" u="sng" dirty="0" smtClean="0"/>
              <a:t>Группа 1</a:t>
            </a:r>
          </a:p>
          <a:p>
            <a:pPr marL="0" indent="0">
              <a:buNone/>
            </a:pPr>
            <a:r>
              <a:rPr lang="ru-RU" dirty="0"/>
              <a:t>Пассажир, обладающий массой 95 кг, еще обладает чемоданом, масса которого 47 кг. С какой силой будет давить пассажир на чемодан, если в ожидании поезда ляжет на свой чемодан, чтоб не украли, и заснет, и с какой силой будет давить чемодан на пассажира, если тот, проснувшись, поставит его себе на голову и побежит за уходящим поездом?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440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1"/>
            <a:ext cx="6965245" cy="792087"/>
          </a:xfrm>
        </p:spPr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96752"/>
            <a:ext cx="7632848" cy="504056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Решить задачи и нарисовать к ним иллюстрации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b="1" u="sng" dirty="0" smtClean="0"/>
              <a:t>Группа 2</a:t>
            </a:r>
          </a:p>
          <a:p>
            <a:pPr marL="0" indent="0">
              <a:buNone/>
            </a:pPr>
            <a:r>
              <a:rPr lang="ru-RU" dirty="0"/>
              <a:t>Вороне, масса которой 1 кг, бог послал кусочек вкусного сыра. Ворона сидит на ветке. Ветка дерева под тяжестью вороны и сыра согнулась. Сила упругости, с которой согнувшаяся ветка давит действует снизу на ворону с сыром, равна 10,8 ньютонов. Сможет ли лиса, облизывающаяся внизу и владеющая знаниями по физике на уровне седьмого класса, вычислить массу божественно вкусного сыра?</a:t>
            </a:r>
          </a:p>
        </p:txBody>
      </p:sp>
    </p:spTree>
    <p:extLst>
      <p:ext uri="{BB962C8B-B14F-4D97-AF65-F5344CB8AC3E}">
        <p14:creationId xmlns:p14="http://schemas.microsoft.com/office/powerpoint/2010/main" val="87864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548680"/>
            <a:ext cx="7776864" cy="576064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3200" b="1" dirty="0">
                <a:solidFill>
                  <a:srgbClr val="002060"/>
                </a:solidFill>
              </a:rPr>
              <a:t>Скалярная или векторная величина сила?</a:t>
            </a:r>
          </a:p>
          <a:p>
            <a:pPr marL="0" lvl="0" indent="0" algn="ctr">
              <a:buNone/>
            </a:pPr>
            <a:r>
              <a:rPr lang="ru-RU" sz="3200" b="1" dirty="0">
                <a:solidFill>
                  <a:srgbClr val="0070C0"/>
                </a:solidFill>
              </a:rPr>
              <a:t>В каких единицах измеряется сила?</a:t>
            </a:r>
          </a:p>
          <a:p>
            <a:pPr marL="0" lvl="0" indent="0" algn="ctr">
              <a:buNone/>
            </a:pPr>
            <a:r>
              <a:rPr lang="ru-RU" sz="3200" b="1" dirty="0">
                <a:solidFill>
                  <a:srgbClr val="002060"/>
                </a:solidFill>
              </a:rPr>
              <a:t>Как графически изображается сила?</a:t>
            </a:r>
          </a:p>
          <a:p>
            <a:pPr marL="0" lvl="0" indent="0" algn="ctr">
              <a:buNone/>
            </a:pPr>
            <a:r>
              <a:rPr lang="ru-RU" sz="3200" b="1" dirty="0">
                <a:solidFill>
                  <a:srgbClr val="0070C0"/>
                </a:solidFill>
              </a:rPr>
              <a:t>Какой прибор служит для измерения силы?</a:t>
            </a:r>
          </a:p>
          <a:p>
            <a:pPr marL="0" lvl="0" indent="0" algn="ctr">
              <a:buNone/>
            </a:pPr>
            <a:r>
              <a:rPr lang="ru-RU" sz="3200" b="1" dirty="0">
                <a:solidFill>
                  <a:srgbClr val="002060"/>
                </a:solidFill>
              </a:rPr>
              <a:t>Как называется сила притяжения к земле?</a:t>
            </a:r>
          </a:p>
          <a:p>
            <a:pPr marL="0" lvl="0" indent="0" algn="ctr">
              <a:buNone/>
            </a:pPr>
            <a:r>
              <a:rPr lang="ru-RU" sz="3200" b="1" dirty="0">
                <a:solidFill>
                  <a:srgbClr val="0070C0"/>
                </a:solidFill>
              </a:rPr>
              <a:t>Кто первый установил закон всемирного тяготения?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933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548680"/>
            <a:ext cx="7848872" cy="5760640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ru-RU" sz="3200" b="1" dirty="0">
                <a:solidFill>
                  <a:srgbClr val="002060"/>
                </a:solidFill>
              </a:rPr>
              <a:t>Как называют падение тела, в тех случаях, когда сила сопротивления воздуха пренебрежимо мала по сравнению с силой тяжести?</a:t>
            </a:r>
          </a:p>
          <a:p>
            <a:pPr marL="0" lvl="0" indent="0" algn="ctr">
              <a:buNone/>
            </a:pPr>
            <a:r>
              <a:rPr lang="ru-RU" sz="3200" b="1" dirty="0">
                <a:solidFill>
                  <a:srgbClr val="0070C0"/>
                </a:solidFill>
              </a:rPr>
              <a:t>Чему равно ускорение свободного падения? </a:t>
            </a:r>
          </a:p>
          <a:p>
            <a:pPr marL="0" lvl="0" indent="0" algn="ctr">
              <a:buNone/>
            </a:pPr>
            <a:r>
              <a:rPr lang="ru-RU" sz="3200" b="1" dirty="0">
                <a:solidFill>
                  <a:srgbClr val="002060"/>
                </a:solidFill>
              </a:rPr>
              <a:t>Назовите зависимость силы тяжести от массы?</a:t>
            </a:r>
          </a:p>
          <a:p>
            <a:pPr marL="0" lvl="0" indent="0" algn="ctr">
              <a:buNone/>
            </a:pPr>
            <a:r>
              <a:rPr lang="ru-RU" sz="3200" b="1" dirty="0">
                <a:solidFill>
                  <a:srgbClr val="0070C0"/>
                </a:solidFill>
              </a:rPr>
              <a:t>Как называется сила, с которой тело в результате притяжения Земли действует на опору или подвес? Чему равна эта сила?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34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20688"/>
            <a:ext cx="7632848" cy="5688632"/>
          </a:xfrm>
        </p:spPr>
        <p:txBody>
          <a:bodyPr/>
          <a:lstStyle/>
          <a:p>
            <a:pPr marL="0" lvl="0" indent="0" algn="ctr">
              <a:buNone/>
            </a:pPr>
            <a:endParaRPr lang="ru-RU" sz="3200" b="1" dirty="0" smtClean="0"/>
          </a:p>
          <a:p>
            <a:pPr marL="0" lv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Что </a:t>
            </a:r>
            <a:r>
              <a:rPr lang="ru-RU" sz="3200" b="1" dirty="0">
                <a:solidFill>
                  <a:srgbClr val="002060"/>
                </a:solidFill>
              </a:rPr>
              <a:t>может происходить с телом под действием силы?</a:t>
            </a:r>
          </a:p>
          <a:p>
            <a:pPr marL="0" lvl="0" indent="0" algn="ctr">
              <a:buNone/>
            </a:pPr>
            <a:r>
              <a:rPr lang="ru-RU" sz="3200" b="1" dirty="0">
                <a:solidFill>
                  <a:srgbClr val="0070C0"/>
                </a:solidFill>
              </a:rPr>
              <a:t>Какая сила стремиться вернуть тело в исходное положение после деформации?</a:t>
            </a:r>
          </a:p>
          <a:p>
            <a:pPr marL="0" lvl="0" indent="0" algn="ctr">
              <a:buNone/>
            </a:pPr>
            <a:r>
              <a:rPr lang="ru-RU" sz="3200" b="1" dirty="0">
                <a:solidFill>
                  <a:srgbClr val="002060"/>
                </a:solidFill>
              </a:rPr>
              <a:t>Кто первым выяснил, чему пропорциональна сила упругости? Назовите формулу.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84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9"/>
            <a:ext cx="6965245" cy="936104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Оцените себя: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2472400"/>
              </p:ext>
            </p:extLst>
          </p:nvPr>
        </p:nvGraphicFramePr>
        <p:xfrm>
          <a:off x="755650" y="1268413"/>
          <a:ext cx="7632700" cy="487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908175"/>
                <a:gridCol w="1908175"/>
                <a:gridCol w="1908175"/>
                <a:gridCol w="190817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«5»</a:t>
                      </a:r>
                      <a:endParaRPr lang="ru-RU" sz="2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«4»</a:t>
                      </a:r>
                      <a:endParaRPr lang="ru-RU" sz="2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«3»</a:t>
                      </a:r>
                      <a:endParaRPr lang="ru-RU" sz="2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«2»</a:t>
                      </a:r>
                      <a:endParaRPr lang="ru-RU" sz="2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0" i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Группа работала активно,  ответы были правильны и точны</a:t>
                      </a:r>
                      <a:endParaRPr lang="ru-RU" sz="2800" b="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i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Группа работала активно,  ответы были не всегда правильными и точными</a:t>
                      </a:r>
                      <a:endParaRPr lang="ru-RU" sz="2800" b="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i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Группа работала неактивно,  ответы были редким, не всегда правильными и точными</a:t>
                      </a:r>
                      <a:endParaRPr lang="ru-RU" sz="2800" b="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i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Группа совсем не работала</a:t>
                      </a:r>
                      <a:endParaRPr lang="ru-RU" sz="2800" b="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269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04856" cy="120248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Экспериментальное задание №1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628800"/>
            <a:ext cx="3741814" cy="2880320"/>
          </a:xfrm>
        </p:spPr>
        <p:txBody>
          <a:bodyPr>
            <a:normAutofit/>
          </a:bodyPr>
          <a:lstStyle/>
          <a:p>
            <a:r>
              <a:rPr lang="ru-RU" sz="2300" u="sng" dirty="0" smtClean="0">
                <a:solidFill>
                  <a:srgbClr val="002060"/>
                </a:solidFill>
              </a:rPr>
              <a:t>Группа 1</a:t>
            </a:r>
          </a:p>
          <a:p>
            <a:r>
              <a:rPr lang="ru-RU" sz="2300" dirty="0" smtClean="0"/>
              <a:t>С </a:t>
            </a:r>
            <a:r>
              <a:rPr lang="ru-RU" sz="2300" dirty="0"/>
              <a:t>помощью динамометра и линейки определите удлинение резинки и коэффициент жесткости под действием </a:t>
            </a:r>
            <a:r>
              <a:rPr lang="ru-RU" sz="2300" dirty="0" smtClean="0"/>
              <a:t>1</a:t>
            </a:r>
            <a:r>
              <a:rPr lang="ru-RU" sz="2300" dirty="0"/>
              <a:t> </a:t>
            </a:r>
            <a:r>
              <a:rPr lang="ru-RU" sz="2300" dirty="0" smtClean="0"/>
              <a:t>и 3 Н</a:t>
            </a:r>
            <a:r>
              <a:rPr lang="ru-RU" sz="2300" dirty="0"/>
              <a:t>.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572000" y="1772816"/>
            <a:ext cx="3816424" cy="2736304"/>
          </a:xfrm>
        </p:spPr>
        <p:txBody>
          <a:bodyPr>
            <a:normAutofit/>
          </a:bodyPr>
          <a:lstStyle/>
          <a:p>
            <a:r>
              <a:rPr lang="ru-RU" sz="2300" u="sng" dirty="0" smtClean="0">
                <a:solidFill>
                  <a:srgbClr val="002060"/>
                </a:solidFill>
              </a:rPr>
              <a:t>Группа 2</a:t>
            </a:r>
          </a:p>
          <a:p>
            <a:r>
              <a:rPr lang="ru-RU" sz="2300" dirty="0" smtClean="0"/>
              <a:t>С </a:t>
            </a:r>
            <a:r>
              <a:rPr lang="ru-RU" sz="2300" dirty="0"/>
              <a:t>помощью динамометра и линейки определите удлинение резинки и коэффициент жесткости под действием 2</a:t>
            </a:r>
            <a:r>
              <a:rPr lang="ru-RU" sz="2300" dirty="0" smtClean="0"/>
              <a:t> и 4 </a:t>
            </a:r>
            <a:r>
              <a:rPr lang="ru-RU" sz="2300" dirty="0"/>
              <a:t>Н.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755576" y="4581128"/>
            <a:ext cx="7632848" cy="172819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tx2"/>
                </a:solidFill>
              </a:rPr>
              <a:t>Результаты запишите в </a:t>
            </a:r>
            <a:r>
              <a:rPr lang="ru-RU" b="1" dirty="0" smtClean="0">
                <a:solidFill>
                  <a:schemeClr val="tx2"/>
                </a:solidFill>
              </a:rPr>
              <a:t>таблицу: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213558"/>
              </p:ext>
            </p:extLst>
          </p:nvPr>
        </p:nvGraphicFramePr>
        <p:xfrm>
          <a:off x="827583" y="5301208"/>
          <a:ext cx="7560840" cy="791464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520280"/>
                <a:gridCol w="2520280"/>
                <a:gridCol w="252028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F</a:t>
                      </a:r>
                      <a:r>
                        <a:rPr lang="ru-RU" sz="2400" baseline="-25000" dirty="0" err="1">
                          <a:effectLst/>
                        </a:rPr>
                        <a:t>упр</a:t>
                      </a:r>
                      <a:r>
                        <a:rPr lang="ru-RU" sz="2400" dirty="0">
                          <a:effectLst/>
                        </a:rPr>
                        <a:t>, Н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Δ</a:t>
                      </a:r>
                      <a:r>
                        <a:rPr lang="en-US" sz="2400" dirty="0">
                          <a:effectLst/>
                        </a:rPr>
                        <a:t>l</a:t>
                      </a:r>
                      <a:r>
                        <a:rPr lang="ru-RU" sz="2400" dirty="0">
                          <a:effectLst/>
                        </a:rPr>
                        <a:t>, м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k, </a:t>
                      </a:r>
                      <a:r>
                        <a:rPr lang="ru-RU" sz="2400" dirty="0">
                          <a:effectLst/>
                        </a:rPr>
                        <a:t>Н/м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052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04856" cy="120248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Экспериментальное задание №2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628800"/>
            <a:ext cx="3741814" cy="2880320"/>
          </a:xfrm>
        </p:spPr>
        <p:txBody>
          <a:bodyPr>
            <a:normAutofit/>
          </a:bodyPr>
          <a:lstStyle/>
          <a:p>
            <a:r>
              <a:rPr lang="ru-RU" sz="2300" u="sng" dirty="0" smtClean="0">
                <a:solidFill>
                  <a:srgbClr val="002060"/>
                </a:solidFill>
              </a:rPr>
              <a:t>Группа 1</a:t>
            </a:r>
          </a:p>
          <a:p>
            <a:r>
              <a:rPr lang="ru-RU" sz="2400" dirty="0"/>
              <a:t>Определите силу тяжести, действующую на алюминиевый цилиндр, используя мензурку и таблицу плотностей.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572000" y="1772816"/>
            <a:ext cx="3816424" cy="2736304"/>
          </a:xfrm>
        </p:spPr>
        <p:txBody>
          <a:bodyPr>
            <a:normAutofit/>
          </a:bodyPr>
          <a:lstStyle/>
          <a:p>
            <a:r>
              <a:rPr lang="ru-RU" sz="2300" u="sng" dirty="0" smtClean="0">
                <a:solidFill>
                  <a:srgbClr val="002060"/>
                </a:solidFill>
              </a:rPr>
              <a:t>Группа 2</a:t>
            </a:r>
          </a:p>
          <a:p>
            <a:r>
              <a:rPr lang="ru-RU" sz="2400" dirty="0"/>
              <a:t>Определите вес алюминиевого цилиндра, используя мензурку и таблицу плотностей</a:t>
            </a:r>
            <a:r>
              <a:rPr lang="ru-RU" sz="2400" dirty="0" smtClean="0"/>
              <a:t>.</a:t>
            </a:r>
          </a:p>
          <a:p>
            <a:endParaRPr lang="ru-RU" sz="23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755576" y="4581128"/>
            <a:ext cx="7632848" cy="172819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tx2"/>
                </a:solidFill>
              </a:rPr>
              <a:t>Результаты запишите в </a:t>
            </a:r>
            <a:r>
              <a:rPr lang="ru-RU" b="1" dirty="0" smtClean="0">
                <a:solidFill>
                  <a:schemeClr val="tx2"/>
                </a:solidFill>
              </a:rPr>
              <a:t>таблицу: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668581"/>
              </p:ext>
            </p:extLst>
          </p:nvPr>
        </p:nvGraphicFramePr>
        <p:xfrm>
          <a:off x="755576" y="5085185"/>
          <a:ext cx="7632850" cy="12834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120"/>
                <a:gridCol w="1973020"/>
                <a:gridCol w="1526570"/>
                <a:gridCol w="1526570"/>
                <a:gridCol w="1526570"/>
              </a:tblGrid>
              <a:tr h="7098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№ опыта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V</a:t>
                      </a:r>
                      <a:r>
                        <a:rPr lang="ru-RU" sz="2400" baseline="-25000" dirty="0">
                          <a:effectLst/>
                        </a:rPr>
                        <a:t>цилиндра</a:t>
                      </a:r>
                      <a:r>
                        <a:rPr lang="ru-RU" sz="2400" dirty="0">
                          <a:effectLst/>
                        </a:rPr>
                        <a:t>, м</a:t>
                      </a:r>
                      <a:r>
                        <a:rPr lang="ru-RU" sz="2400" baseline="30000" dirty="0">
                          <a:effectLst/>
                        </a:rPr>
                        <a:t>3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ρ, кг/м</a:t>
                      </a:r>
                      <a:r>
                        <a:rPr lang="ru-RU" sz="2400" baseline="30000" dirty="0">
                          <a:effectLst/>
                        </a:rPr>
                        <a:t>3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m, </a:t>
                      </a:r>
                      <a:r>
                        <a:rPr lang="ru-RU" sz="2400" dirty="0">
                          <a:effectLst/>
                        </a:rPr>
                        <a:t>кг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Р (</a:t>
                      </a:r>
                      <a:r>
                        <a:rPr lang="en-US" sz="2400" dirty="0" smtClean="0">
                          <a:effectLst/>
                        </a:rPr>
                        <a:t>F</a:t>
                      </a:r>
                      <a:r>
                        <a:rPr lang="ru-RU" sz="2400" baseline="-25000" dirty="0" smtClean="0">
                          <a:effectLst/>
                        </a:rPr>
                        <a:t>тяж</a:t>
                      </a:r>
                      <a:r>
                        <a:rPr lang="ru-RU" sz="2400" dirty="0" smtClean="0">
                          <a:effectLst/>
                        </a:rPr>
                        <a:t> ),Н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422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127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Тестирование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119257"/>
            <a:ext cx="7416824" cy="360381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070C0"/>
                </a:solidFill>
              </a:rPr>
              <a:t>Результаты своих тестирований записать в соответствующую таблицу</a:t>
            </a:r>
            <a:r>
              <a:rPr lang="ru-RU" dirty="0" smtClean="0">
                <a:solidFill>
                  <a:srgbClr val="0070C0"/>
                </a:solidFill>
              </a:rPr>
              <a:t>:</a:t>
            </a:r>
          </a:p>
          <a:p>
            <a:pPr marL="0" indent="0" algn="ctr">
              <a:buNone/>
            </a:pPr>
            <a:endParaRPr lang="ru-RU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</a:rPr>
              <a:t>90%-100% - оценка «5»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</a:rPr>
              <a:t>70%-80% - оценка «4»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</a:rPr>
              <a:t>50%-60% - оценка «3»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</a:rPr>
              <a:t>менее 50% - оценка «2»</a:t>
            </a:r>
          </a:p>
          <a:p>
            <a:pPr marL="0" indent="0" algn="ctr">
              <a:buNone/>
            </a:pP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973643"/>
              </p:ext>
            </p:extLst>
          </p:nvPr>
        </p:nvGraphicFramePr>
        <p:xfrm>
          <a:off x="827584" y="3284984"/>
          <a:ext cx="7560840" cy="648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2484276"/>
                <a:gridCol w="1890210"/>
                <a:gridCol w="1890210"/>
              </a:tblGrid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п/п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 тестируемого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Результат, </a:t>
                      </a:r>
                      <a:r>
                        <a:rPr lang="en-US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Оценка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962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Карточка №1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2121407"/>
            <a:ext cx="3743272" cy="360273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u="sng" dirty="0" smtClean="0">
                <a:solidFill>
                  <a:srgbClr val="002060"/>
                </a:solidFill>
              </a:rPr>
              <a:t>Группа 1</a:t>
            </a:r>
          </a:p>
          <a:p>
            <a:pPr marL="0" lvl="0" indent="0" algn="ctr">
              <a:buNone/>
            </a:pPr>
            <a:endParaRPr lang="ru-RU" b="1" dirty="0" smtClean="0"/>
          </a:p>
          <a:p>
            <a:pPr marL="0" lvl="0" indent="0" algn="ctr">
              <a:buNone/>
            </a:pPr>
            <a:r>
              <a:rPr lang="ru-RU" sz="2800" b="1" dirty="0" smtClean="0">
                <a:solidFill>
                  <a:srgbClr val="0070C0"/>
                </a:solidFill>
              </a:rPr>
              <a:t>Чему </a:t>
            </a:r>
            <a:r>
              <a:rPr lang="ru-RU" sz="2800" b="1" dirty="0">
                <a:solidFill>
                  <a:srgbClr val="0070C0"/>
                </a:solidFill>
              </a:rPr>
              <a:t>равен коэффициент жесткости стержня, если под действием груза 1кН он удлинился на 2,5 см?</a:t>
            </a:r>
            <a:endParaRPr lang="ru-RU" sz="2800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63440" y="2119312"/>
            <a:ext cx="3724984" cy="390197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u="sng" dirty="0" smtClean="0"/>
              <a:t>Группа 2</a:t>
            </a:r>
          </a:p>
          <a:p>
            <a:pPr marL="0" indent="0" algn="ctr">
              <a:buNone/>
            </a:pPr>
            <a:endParaRPr lang="ru-RU" sz="2800" b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70C0"/>
                </a:solidFill>
              </a:rPr>
              <a:t>Масса </a:t>
            </a:r>
            <a:r>
              <a:rPr lang="ru-RU" sz="2800" b="1" dirty="0">
                <a:solidFill>
                  <a:srgbClr val="0070C0"/>
                </a:solidFill>
              </a:rPr>
              <a:t>первого бруска в три раза больше массы второго. На какой брусок действует большая сила тяжести и во сколько раз?</a:t>
            </a:r>
            <a:endParaRPr lang="ru-RU" sz="2800" b="1" u="sn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72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d73796bec63577e4c6dbb2e99152a6246a87e5d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123</TotalTime>
  <Words>757</Words>
  <Application>Microsoft Office PowerPoint</Application>
  <PresentationFormat>Экран (4:3)</PresentationFormat>
  <Paragraphs>96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Кнопка</vt:lpstr>
      <vt:lpstr>СИЛА</vt:lpstr>
      <vt:lpstr>Презентация PowerPoint</vt:lpstr>
      <vt:lpstr>Презентация PowerPoint</vt:lpstr>
      <vt:lpstr>Презентация PowerPoint</vt:lpstr>
      <vt:lpstr>Оцените себя:</vt:lpstr>
      <vt:lpstr>Экспериментальное задание №1</vt:lpstr>
      <vt:lpstr>Экспериментальное задание №2</vt:lpstr>
      <vt:lpstr>Тестирование </vt:lpstr>
      <vt:lpstr>Карточка №1</vt:lpstr>
      <vt:lpstr>Сообщения:</vt:lpstr>
      <vt:lpstr>Карточка №2</vt:lpstr>
      <vt:lpstr>Ответьте на вопросы:</vt:lpstr>
      <vt:lpstr>Решите устно:</vt:lpstr>
      <vt:lpstr>Домашнее задание: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СИЛА</dc:title>
  <dc:creator>1</dc:creator>
  <cp:lastModifiedBy>1</cp:lastModifiedBy>
  <cp:revision>17</cp:revision>
  <dcterms:created xsi:type="dcterms:W3CDTF">2014-11-30T10:22:21Z</dcterms:created>
  <dcterms:modified xsi:type="dcterms:W3CDTF">2014-12-02T18:01:50Z</dcterms:modified>
</cp:coreProperties>
</file>