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99" r:id="rId3"/>
    <p:sldMasterId id="2147483711" r:id="rId4"/>
  </p:sldMasterIdLst>
  <p:notesMasterIdLst>
    <p:notesMasterId r:id="rId80"/>
  </p:notesMasterIdLst>
  <p:sldIdLst>
    <p:sldId id="322" r:id="rId5"/>
    <p:sldId id="387" r:id="rId6"/>
    <p:sldId id="323" r:id="rId7"/>
    <p:sldId id="381" r:id="rId8"/>
    <p:sldId id="325" r:id="rId9"/>
    <p:sldId id="382" r:id="rId10"/>
    <p:sldId id="327" r:id="rId11"/>
    <p:sldId id="260" r:id="rId12"/>
    <p:sldId id="324" r:id="rId13"/>
    <p:sldId id="262" r:id="rId14"/>
    <p:sldId id="263" r:id="rId15"/>
    <p:sldId id="264" r:id="rId16"/>
    <p:sldId id="337" r:id="rId17"/>
    <p:sldId id="266" r:id="rId18"/>
    <p:sldId id="268" r:id="rId19"/>
    <p:sldId id="269" r:id="rId20"/>
    <p:sldId id="270" r:id="rId21"/>
    <p:sldId id="276" r:id="rId22"/>
    <p:sldId id="272" r:id="rId23"/>
    <p:sldId id="331" r:id="rId24"/>
    <p:sldId id="275" r:id="rId25"/>
    <p:sldId id="273" r:id="rId26"/>
    <p:sldId id="287" r:id="rId27"/>
    <p:sldId id="281" r:id="rId28"/>
    <p:sldId id="336" r:id="rId29"/>
    <p:sldId id="283" r:id="rId30"/>
    <p:sldId id="284" r:id="rId31"/>
    <p:sldId id="285" r:id="rId32"/>
    <p:sldId id="294" r:id="rId33"/>
    <p:sldId id="334" r:id="rId34"/>
    <p:sldId id="335" r:id="rId35"/>
    <p:sldId id="296" r:id="rId36"/>
    <p:sldId id="298" r:id="rId37"/>
    <p:sldId id="377" r:id="rId38"/>
    <p:sldId id="297" r:id="rId39"/>
    <p:sldId id="376" r:id="rId40"/>
    <p:sldId id="308" r:id="rId41"/>
    <p:sldId id="309" r:id="rId42"/>
    <p:sldId id="310" r:id="rId43"/>
    <p:sldId id="338" r:id="rId44"/>
    <p:sldId id="339" r:id="rId45"/>
    <p:sldId id="344" r:id="rId46"/>
    <p:sldId id="343" r:id="rId47"/>
    <p:sldId id="342" r:id="rId48"/>
    <p:sldId id="345" r:id="rId49"/>
    <p:sldId id="364" r:id="rId50"/>
    <p:sldId id="349" r:id="rId51"/>
    <p:sldId id="354" r:id="rId52"/>
    <p:sldId id="352" r:id="rId53"/>
    <p:sldId id="368" r:id="rId54"/>
    <p:sldId id="367" r:id="rId55"/>
    <p:sldId id="353" r:id="rId56"/>
    <p:sldId id="366" r:id="rId57"/>
    <p:sldId id="347" r:id="rId58"/>
    <p:sldId id="356" r:id="rId59"/>
    <p:sldId id="348" r:id="rId60"/>
    <p:sldId id="358" r:id="rId61"/>
    <p:sldId id="350" r:id="rId62"/>
    <p:sldId id="351" r:id="rId63"/>
    <p:sldId id="357" r:id="rId64"/>
    <p:sldId id="369" r:id="rId65"/>
    <p:sldId id="370" r:id="rId66"/>
    <p:sldId id="371" r:id="rId67"/>
    <p:sldId id="372" r:id="rId68"/>
    <p:sldId id="373" r:id="rId69"/>
    <p:sldId id="374" r:id="rId70"/>
    <p:sldId id="359" r:id="rId71"/>
    <p:sldId id="379" r:id="rId72"/>
    <p:sldId id="360" r:id="rId73"/>
    <p:sldId id="361" r:id="rId74"/>
    <p:sldId id="362" r:id="rId75"/>
    <p:sldId id="380" r:id="rId76"/>
    <p:sldId id="383" r:id="rId77"/>
    <p:sldId id="385" r:id="rId78"/>
    <p:sldId id="384" r:id="rId79"/>
  </p:sldIdLst>
  <p:sldSz cx="9144000" cy="6858000" type="screen4x3"/>
  <p:notesSz cx="6858000" cy="9144000"/>
  <p:defaultTextStyle>
    <a:defPPr>
      <a:defRPr lang="ru-RU"/>
    </a:defPPr>
    <a:lvl1pPr algn="ctr" rtl="0" fontAlgn="base">
      <a:spcBef>
        <a:spcPct val="0"/>
      </a:spcBef>
      <a:spcAft>
        <a:spcPct val="0"/>
      </a:spcAft>
      <a:defRPr sz="4800" kern="1200">
        <a:solidFill>
          <a:srgbClr val="66FFFF"/>
        </a:solidFill>
        <a:latin typeface="Times New Roman" pitchFamily="18" charset="0"/>
        <a:ea typeface="+mn-ea"/>
        <a:cs typeface="+mn-cs"/>
      </a:defRPr>
    </a:lvl1pPr>
    <a:lvl2pPr marL="457200" algn="ctr" rtl="0" fontAlgn="base">
      <a:spcBef>
        <a:spcPct val="0"/>
      </a:spcBef>
      <a:spcAft>
        <a:spcPct val="0"/>
      </a:spcAft>
      <a:defRPr sz="4800" kern="1200">
        <a:solidFill>
          <a:srgbClr val="66FFFF"/>
        </a:solidFill>
        <a:latin typeface="Times New Roman" pitchFamily="18" charset="0"/>
        <a:ea typeface="+mn-ea"/>
        <a:cs typeface="+mn-cs"/>
      </a:defRPr>
    </a:lvl2pPr>
    <a:lvl3pPr marL="914400" algn="ctr" rtl="0" fontAlgn="base">
      <a:spcBef>
        <a:spcPct val="0"/>
      </a:spcBef>
      <a:spcAft>
        <a:spcPct val="0"/>
      </a:spcAft>
      <a:defRPr sz="4800" kern="1200">
        <a:solidFill>
          <a:srgbClr val="66FFFF"/>
        </a:solidFill>
        <a:latin typeface="Times New Roman" pitchFamily="18" charset="0"/>
        <a:ea typeface="+mn-ea"/>
        <a:cs typeface="+mn-cs"/>
      </a:defRPr>
    </a:lvl3pPr>
    <a:lvl4pPr marL="1371600" algn="ctr" rtl="0" fontAlgn="base">
      <a:spcBef>
        <a:spcPct val="0"/>
      </a:spcBef>
      <a:spcAft>
        <a:spcPct val="0"/>
      </a:spcAft>
      <a:defRPr sz="4800" kern="1200">
        <a:solidFill>
          <a:srgbClr val="66FFFF"/>
        </a:solidFill>
        <a:latin typeface="Times New Roman" pitchFamily="18" charset="0"/>
        <a:ea typeface="+mn-ea"/>
        <a:cs typeface="+mn-cs"/>
      </a:defRPr>
    </a:lvl4pPr>
    <a:lvl5pPr marL="1828800" algn="ctr" rtl="0" fontAlgn="base">
      <a:spcBef>
        <a:spcPct val="0"/>
      </a:spcBef>
      <a:spcAft>
        <a:spcPct val="0"/>
      </a:spcAft>
      <a:defRPr sz="4800" kern="1200">
        <a:solidFill>
          <a:srgbClr val="66FFFF"/>
        </a:solidFill>
        <a:latin typeface="Times New Roman" pitchFamily="18" charset="0"/>
        <a:ea typeface="+mn-ea"/>
        <a:cs typeface="+mn-cs"/>
      </a:defRPr>
    </a:lvl5pPr>
    <a:lvl6pPr marL="2286000" algn="l" defTabSz="914400" rtl="0" eaLnBrk="1" latinLnBrk="0" hangingPunct="1">
      <a:defRPr sz="4800" kern="1200">
        <a:solidFill>
          <a:srgbClr val="66FFFF"/>
        </a:solidFill>
        <a:latin typeface="Times New Roman" pitchFamily="18" charset="0"/>
        <a:ea typeface="+mn-ea"/>
        <a:cs typeface="+mn-cs"/>
      </a:defRPr>
    </a:lvl6pPr>
    <a:lvl7pPr marL="2743200" algn="l" defTabSz="914400" rtl="0" eaLnBrk="1" latinLnBrk="0" hangingPunct="1">
      <a:defRPr sz="4800" kern="1200">
        <a:solidFill>
          <a:srgbClr val="66FFFF"/>
        </a:solidFill>
        <a:latin typeface="Times New Roman" pitchFamily="18" charset="0"/>
        <a:ea typeface="+mn-ea"/>
        <a:cs typeface="+mn-cs"/>
      </a:defRPr>
    </a:lvl7pPr>
    <a:lvl8pPr marL="3200400" algn="l" defTabSz="914400" rtl="0" eaLnBrk="1" latinLnBrk="0" hangingPunct="1">
      <a:defRPr sz="4800" kern="1200">
        <a:solidFill>
          <a:srgbClr val="66FFFF"/>
        </a:solidFill>
        <a:latin typeface="Times New Roman" pitchFamily="18" charset="0"/>
        <a:ea typeface="+mn-ea"/>
        <a:cs typeface="+mn-cs"/>
      </a:defRPr>
    </a:lvl8pPr>
    <a:lvl9pPr marL="3657600" algn="l" defTabSz="914400" rtl="0" eaLnBrk="1" latinLnBrk="0" hangingPunct="1">
      <a:defRPr sz="4800" kern="1200">
        <a:solidFill>
          <a:srgbClr val="66FF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showPr showNarration="1">
    <p:present/>
    <p:sldAll/>
    <p:penClr>
      <a:schemeClr val="tx1"/>
    </p:penClr>
  </p:showPr>
  <p:clrMru>
    <a:srgbClr val="0000FF"/>
    <a:srgbClr val="FFCC00"/>
    <a:srgbClr val="66FF33"/>
    <a:srgbClr val="000000"/>
    <a:srgbClr val="FF33CC"/>
    <a:srgbClr val="FFFF00"/>
    <a:srgbClr val="CCECFF"/>
    <a:srgbClr val="66FFFF"/>
    <a:srgbClr val="99CCFF"/>
  </p:clrMru>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14" autoAdjust="0"/>
  </p:normalViewPr>
  <p:slideViewPr>
    <p:cSldViewPr snapToGrid="0">
      <p:cViewPr>
        <p:scale>
          <a:sx n="66" d="100"/>
          <a:sy n="66" d="100"/>
        </p:scale>
        <p:origin x="-6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5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89D32-4C03-4663-AF40-327680898085}" type="datetimeFigureOut">
              <a:rPr lang="ru-RU" smtClean="0"/>
              <a:pPr/>
              <a:t>19.04.2011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A9FCC-2A71-432C-B913-207AA3A26DD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ECA9FCC-2A71-432C-B913-207AA3A26DD0}"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8F3F118-2D2B-40C6-87D1-D2D8FF687AE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CA5F22-42CD-4E6A-B2F4-14565EB1C9E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C65F6-2C2C-4BAD-BC50-074247D0ED7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81200"/>
            <a:ext cx="77724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3E783D-3DD7-43D4-9017-E340DAE8448F}" type="slidenum">
              <a:rPr lang="ru-RU"/>
              <a:pPr>
                <a:defRPr/>
              </a:pPr>
              <a:t>‹#›</a:t>
            </a:fld>
            <a:endParaRPr lang="ru-RU"/>
          </a:p>
        </p:txBody>
      </p:sp>
    </p:spTree>
  </p:cSld>
  <p:clrMapOvr>
    <a:masterClrMapping/>
  </p:clrMapOvr>
  <p:transition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pPr>
              <a:defRPr/>
            </a:pPr>
            <a:fld id="{24A33794-3E93-49CC-88D4-E1C47E17EFF3}"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F8F3F118-2D2B-40C6-87D1-D2D8FF687AE7}"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F60114-8287-4EE4-A823-BA383EEEBEEE}"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B0E12835-30E4-46C2-BEB9-368CBC452530}"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FA799AC-5F6E-43C5-86B8-D459991F8923}"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D052B81-F286-4FAB-8C31-4FE749504C92}"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2527A69-700B-4E5E-AFC4-9B9CEB398935}"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F60114-8287-4EE4-A823-BA383EEEBEEE}" type="slidenum">
              <a:rPr lang="ru-RU" smtClean="0"/>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4EC4CD2-04CE-49F4-9965-F49D4F1B592D}"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7E55307-F870-4CE8-90D4-FF611CC498BB}"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0C5529D-6051-49B0-BEF8-1B2C5C794483}"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CA5F22-42CD-4E6A-B2F4-14565EB1C9EB}" type="slidenum">
              <a:rPr lang="ru-RU" smtClean="0"/>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D3C65F6-2C2C-4BAD-BC50-074247D0ED70}"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F3F118-2D2B-40C6-87D1-D2D8FF687AE7}" type="slidenum">
              <a:rPr lang="ru-RU" smtClean="0"/>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F60114-8287-4EE4-A823-BA383EEEBEEE}"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E12835-30E4-46C2-BEB9-368CBC452530}" type="slidenum">
              <a:rPr lang="ru-RU" smtClean="0"/>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0FA799AC-5F6E-43C5-86B8-D459991F8923}" type="slidenum">
              <a:rPr lang="ru-RU" smtClean="0"/>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6D052B81-F286-4FAB-8C31-4FE749504C9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0E12835-30E4-46C2-BEB9-368CBC452530}"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B2527A69-700B-4E5E-AFC4-9B9CEB398935}" type="slidenum">
              <a:rPr lang="ru-RU" smtClean="0"/>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D4EC4CD2-04CE-49F4-9965-F49D4F1B592D}" type="slidenum">
              <a:rPr lang="ru-RU" smtClean="0"/>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E55307-F870-4CE8-90D4-FF611CC498BB}" type="slidenum">
              <a:rPr lang="ru-RU" smtClean="0"/>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E0C5529D-6051-49B0-BEF8-1B2C5C794483}" type="slidenum">
              <a:rPr lang="ru-RU" smtClean="0"/>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CA5F22-42CD-4E6A-B2F4-14565EB1C9EB}" type="slidenum">
              <a:rPr lang="ru-RU" smtClean="0"/>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3C65F6-2C2C-4BAD-BC50-074247D0ED70}" type="slidenum">
              <a:rPr lang="ru-RU" smtClean="0"/>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F3F118-2D2B-40C6-87D1-D2D8FF687AE7}" type="slidenum">
              <a:rPr lang="ru-RU" smtClean="0"/>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F60114-8287-4EE4-A823-BA383EEEBEEE}" type="slidenum">
              <a:rPr lang="ru-RU" smtClean="0"/>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E12835-30E4-46C2-BEB9-368CBC452530}" type="slidenum">
              <a:rPr lang="ru-RU" smtClean="0"/>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0FA799AC-5F6E-43C5-86B8-D459991F8923}"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FA799AC-5F6E-43C5-86B8-D459991F8923}" type="slidenum">
              <a:rPr lang="ru-RU" smtClean="0"/>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6D052B81-F286-4FAB-8C31-4FE749504C92}" type="slidenum">
              <a:rPr lang="ru-RU" smtClean="0"/>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B2527A69-700B-4E5E-AFC4-9B9CEB398935}" type="slidenum">
              <a:rPr lang="ru-RU" smtClean="0"/>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D4EC4CD2-04CE-49F4-9965-F49D4F1B592D}" type="slidenum">
              <a:rPr lang="ru-RU" smtClean="0"/>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E55307-F870-4CE8-90D4-FF611CC498BB}" type="slidenum">
              <a:rPr lang="ru-RU" smtClean="0"/>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E0C5529D-6051-49B0-BEF8-1B2C5C794483}" type="slidenum">
              <a:rPr lang="ru-RU" smtClean="0"/>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CA5F22-42CD-4E6A-B2F4-14565EB1C9EB}" type="slidenum">
              <a:rPr lang="ru-RU" smtClean="0"/>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3C65F6-2C2C-4BAD-BC50-074247D0ED7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6D052B81-F286-4FAB-8C31-4FE749504C92}"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2527A69-700B-4E5E-AFC4-9B9CEB39893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4EC4CD2-04CE-49F4-9965-F49D4F1B592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7E55307-F870-4CE8-90D4-FF611CC498B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0C5529D-6051-49B0-BEF8-1B2C5C79448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88D63B-C62E-4419-B708-DDCE1AA7E62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9888D63B-C62E-4419-B708-DDCE1AA7E62D}"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00CC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88D63B-C62E-4419-B708-DDCE1AA7E62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00CC0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88D63B-C62E-4419-B708-DDCE1AA7E62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2.xml"/><Relationship Id="rId7" Type="http://schemas.openxmlformats.org/officeDocument/2006/relationships/slide" Target="slide67.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slide" Target="slide3.xml"/><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29.xml"/><Relationship Id="rId26" Type="http://schemas.openxmlformats.org/officeDocument/2006/relationships/slide" Target="slide40.xml"/><Relationship Id="rId3" Type="http://schemas.openxmlformats.org/officeDocument/2006/relationships/slide" Target="slide10.xml"/><Relationship Id="rId21" Type="http://schemas.openxmlformats.org/officeDocument/2006/relationships/slide" Target="slide33.xml"/><Relationship Id="rId7" Type="http://schemas.openxmlformats.org/officeDocument/2006/relationships/slide" Target="slide17.xml"/><Relationship Id="rId12" Type="http://schemas.openxmlformats.org/officeDocument/2006/relationships/slide" Target="slide23.xml"/><Relationship Id="rId17" Type="http://schemas.openxmlformats.org/officeDocument/2006/relationships/slide" Target="slide28.xml"/><Relationship Id="rId25" Type="http://schemas.openxmlformats.org/officeDocument/2006/relationships/slide" Target="slide39.xml"/><Relationship Id="rId2" Type="http://schemas.openxmlformats.org/officeDocument/2006/relationships/slide" Target="slide8.xml"/><Relationship Id="rId16" Type="http://schemas.openxmlformats.org/officeDocument/2006/relationships/slide" Target="slide27.xml"/><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slide" Target="slide16.xml"/><Relationship Id="rId11" Type="http://schemas.openxmlformats.org/officeDocument/2006/relationships/slide" Target="slide22.xml"/><Relationship Id="rId24" Type="http://schemas.openxmlformats.org/officeDocument/2006/relationships/slide" Target="slide38.xml"/><Relationship Id="rId5" Type="http://schemas.openxmlformats.org/officeDocument/2006/relationships/slide" Target="slide15.xml"/><Relationship Id="rId15" Type="http://schemas.openxmlformats.org/officeDocument/2006/relationships/slide" Target="slide26.xml"/><Relationship Id="rId23" Type="http://schemas.openxmlformats.org/officeDocument/2006/relationships/slide" Target="slide37.xml"/><Relationship Id="rId10" Type="http://schemas.openxmlformats.org/officeDocument/2006/relationships/slide" Target="slide21.xml"/><Relationship Id="rId19"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5.xml"/><Relationship Id="rId27" Type="http://schemas.openxmlformats.org/officeDocument/2006/relationships/slide" Target="slide3.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slide" Target="slide7.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Тема урока:</a:t>
            </a:r>
            <a:endParaRPr lang="ru-RU" dirty="0"/>
          </a:p>
        </p:txBody>
      </p:sp>
      <p:sp>
        <p:nvSpPr>
          <p:cNvPr id="3" name="Подзаголовок 2"/>
          <p:cNvSpPr>
            <a:spLocks noGrp="1"/>
          </p:cNvSpPr>
          <p:nvPr>
            <p:ph type="subTitle" idx="1"/>
          </p:nvPr>
        </p:nvSpPr>
        <p:spPr>
          <a:xfrm>
            <a:off x="1357289" y="4049486"/>
            <a:ext cx="6843281" cy="1417866"/>
          </a:xfrm>
        </p:spPr>
        <p:txBody>
          <a:bodyPr>
            <a:normAutofit/>
          </a:bodyPr>
          <a:lstStyle/>
          <a:p>
            <a:pPr algn="l"/>
            <a:r>
              <a:rPr lang="ru-RU" sz="4000" dirty="0" smtClean="0">
                <a:solidFill>
                  <a:srgbClr val="FF0000"/>
                </a:solidFill>
              </a:rPr>
              <a:t>«Законы постоянного тока»</a:t>
            </a:r>
            <a:endParaRPr lang="ru-RU" sz="4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ru-RU" dirty="0" smtClean="0"/>
              <a:t>Электрический ток</a:t>
            </a:r>
            <a:br>
              <a:rPr lang="ru-RU" dirty="0" smtClean="0"/>
            </a:br>
            <a:endParaRPr lang="ru-RU" dirty="0" smtClean="0"/>
          </a:p>
        </p:txBody>
      </p:sp>
      <p:sp>
        <p:nvSpPr>
          <p:cNvPr id="9220" name="AutoShape 5">
            <a:hlinkClick r:id="" action="ppaction://noaction" highlightClick="1"/>
          </p:cNvPr>
          <p:cNvSpPr>
            <a:spLocks noChangeArrowheads="1"/>
          </p:cNvSpPr>
          <p:nvPr/>
        </p:nvSpPr>
        <p:spPr bwMode="auto">
          <a:xfrm>
            <a:off x="8198304" y="6406830"/>
            <a:ext cx="681597" cy="276999"/>
          </a:xfrm>
          <a:prstGeom prst="actionButtonBlank">
            <a:avLst/>
          </a:prstGeom>
          <a:noFill/>
          <a:ln w="9525">
            <a:noFill/>
            <a:miter lim="800000"/>
            <a:headEnd/>
            <a:tailEnd/>
          </a:ln>
        </p:spPr>
        <p:txBody>
          <a:bodyPr wrap="none" anchor="ctr">
            <a:spAutoFit/>
          </a:bodyPr>
          <a:lstStyle/>
          <a:p>
            <a:r>
              <a:rPr lang="ru-RU" sz="1200" dirty="0" smtClean="0">
                <a:solidFill>
                  <a:schemeClr val="hlink"/>
                </a:solidFill>
                <a:hlinkClick r:id="rId2" action="ppaction://hlinksldjump"/>
              </a:rPr>
              <a:t>ОТВЕТ</a:t>
            </a:r>
            <a:endParaRPr lang="ru-RU" sz="1200" dirty="0">
              <a:solidFill>
                <a:schemeClr val="hlink"/>
              </a:solidFill>
            </a:endParaRPr>
          </a:p>
        </p:txBody>
      </p:sp>
      <p:sp>
        <p:nvSpPr>
          <p:cNvPr id="5" name="TextBox 4"/>
          <p:cNvSpPr txBox="1"/>
          <p:nvPr/>
        </p:nvSpPr>
        <p:spPr>
          <a:xfrm>
            <a:off x="217713" y="1233714"/>
            <a:ext cx="8577943" cy="1569660"/>
          </a:xfrm>
          <a:prstGeom prst="rect">
            <a:avLst/>
          </a:prstGeom>
          <a:noFill/>
        </p:spPr>
        <p:txBody>
          <a:bodyPr wrap="square" rtlCol="0">
            <a:spAutoFit/>
          </a:bodyPr>
          <a:lstStyle/>
          <a:p>
            <a:pPr algn="l"/>
            <a:r>
              <a:rPr lang="ru-RU" sz="2400" dirty="0" smtClean="0">
                <a:solidFill>
                  <a:schemeClr val="tx1"/>
                </a:solidFill>
              </a:rPr>
              <a:t>1.В чем состоит главное различие  между током,</a:t>
            </a:r>
          </a:p>
          <a:p>
            <a:pPr algn="l"/>
            <a:r>
              <a:rPr lang="ru-RU" sz="2400" dirty="0" smtClean="0">
                <a:solidFill>
                  <a:schemeClr val="tx1"/>
                </a:solidFill>
              </a:rPr>
              <a:t>возникающим в металлическом проводнике с помощью которого разряжают электроскоп, и током, текущем по проводнику, соединяющему полюсы гальванического элемента?</a:t>
            </a:r>
            <a:endParaRPr lang="ru-RU" sz="2400" dirty="0">
              <a:solidFill>
                <a:schemeClr val="tx1"/>
              </a:solidFill>
            </a:endParaRPr>
          </a:p>
        </p:txBody>
      </p:sp>
      <p:sp>
        <p:nvSpPr>
          <p:cNvPr id="6" name="TextBox 5"/>
          <p:cNvSpPr txBox="1"/>
          <p:nvPr/>
        </p:nvSpPr>
        <p:spPr>
          <a:xfrm>
            <a:off x="217713" y="1335315"/>
            <a:ext cx="8490857"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ru-RU" sz="2400" dirty="0" smtClean="0">
                <a:solidFill>
                  <a:schemeClr val="tx1"/>
                </a:solidFill>
              </a:rPr>
              <a:t>Ответ: ток в металлическом проводнике с помощью</a:t>
            </a:r>
          </a:p>
          <a:p>
            <a:pPr algn="l"/>
            <a:r>
              <a:rPr lang="ru-RU" sz="2400" dirty="0" smtClean="0">
                <a:solidFill>
                  <a:schemeClr val="tx1"/>
                </a:solidFill>
              </a:rPr>
              <a:t> которого разряжают электроскоп – кратковременный,</a:t>
            </a:r>
          </a:p>
          <a:p>
            <a:pPr algn="l"/>
            <a:r>
              <a:rPr lang="ru-RU" sz="2400" dirty="0" smtClean="0">
                <a:solidFill>
                  <a:schemeClr val="tx1"/>
                </a:solidFill>
              </a:rPr>
              <a:t> а ток текущей по проводнику – существует дольше.</a:t>
            </a:r>
          </a:p>
          <a:p>
            <a:pPr algn="l"/>
            <a:endParaRPr lang="ru-RU" sz="2400" dirty="0">
              <a:solidFill>
                <a:schemeClr val="tx1"/>
              </a:solidFill>
            </a:endParaRPr>
          </a:p>
        </p:txBody>
      </p:sp>
      <p:sp>
        <p:nvSpPr>
          <p:cNvPr id="7" name="TextBox 6"/>
          <p:cNvSpPr txBox="1"/>
          <p:nvPr/>
        </p:nvSpPr>
        <p:spPr>
          <a:xfrm>
            <a:off x="261256" y="3381829"/>
            <a:ext cx="8447315" cy="1569660"/>
          </a:xfrm>
          <a:prstGeom prst="rect">
            <a:avLst/>
          </a:prstGeom>
          <a:noFill/>
        </p:spPr>
        <p:txBody>
          <a:bodyPr wrap="square" rtlCol="0">
            <a:spAutoFit/>
          </a:bodyPr>
          <a:lstStyle/>
          <a:p>
            <a:pPr algn="l"/>
            <a:r>
              <a:rPr lang="ru-RU" sz="2400" dirty="0" smtClean="0">
                <a:solidFill>
                  <a:schemeClr val="tx1"/>
                </a:solidFill>
              </a:rPr>
              <a:t>2.Скорость направленного движения электронов в металлическом проводнике доли миллиметров в секунду.</a:t>
            </a:r>
          </a:p>
          <a:p>
            <a:pPr algn="l"/>
            <a:r>
              <a:rPr lang="ru-RU" sz="2400" dirty="0" smtClean="0">
                <a:solidFill>
                  <a:schemeClr val="tx1"/>
                </a:solidFill>
              </a:rPr>
              <a:t>Почему же лампа начинает светится практически одновременно с замыканием цепи?</a:t>
            </a:r>
            <a:endParaRPr lang="ru-RU" sz="2400" dirty="0">
              <a:solidFill>
                <a:schemeClr val="tx1"/>
              </a:solidFill>
            </a:endParaRPr>
          </a:p>
        </p:txBody>
      </p:sp>
      <p:sp>
        <p:nvSpPr>
          <p:cNvPr id="8" name="TextBox 7"/>
          <p:cNvSpPr txBox="1"/>
          <p:nvPr/>
        </p:nvSpPr>
        <p:spPr>
          <a:xfrm>
            <a:off x="203200" y="3323773"/>
            <a:ext cx="8503543"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ru-RU" sz="2400" dirty="0" smtClean="0">
                <a:solidFill>
                  <a:schemeClr val="tx1"/>
                </a:solidFill>
              </a:rPr>
              <a:t>Ответ: Электрическое поле распространяется со скоростью, близкой к скорости света с=300 000 км/с.</a:t>
            </a:r>
          </a:p>
          <a:p>
            <a:endParaRPr lang="ru-RU" sz="2400" dirty="0" smtClean="0"/>
          </a:p>
          <a:p>
            <a:endParaRPr lang="ru-RU" sz="2400" dirty="0"/>
          </a:p>
        </p:txBody>
      </p:sp>
      <p:sp>
        <p:nvSpPr>
          <p:cNvPr id="9" name="TextBox 8"/>
          <p:cNvSpPr txBox="1"/>
          <p:nvPr/>
        </p:nvSpPr>
        <p:spPr>
          <a:xfrm>
            <a:off x="246742" y="5283201"/>
            <a:ext cx="8072658" cy="830997"/>
          </a:xfrm>
          <a:prstGeom prst="rect">
            <a:avLst/>
          </a:prstGeom>
          <a:noFill/>
        </p:spPr>
        <p:txBody>
          <a:bodyPr wrap="none" rtlCol="0">
            <a:spAutoFit/>
          </a:bodyPr>
          <a:lstStyle/>
          <a:p>
            <a:r>
              <a:rPr lang="ru-RU" sz="2400" dirty="0" smtClean="0">
                <a:solidFill>
                  <a:schemeClr val="tx1"/>
                </a:solidFill>
              </a:rPr>
              <a:t>3.С каким действием электрического тока мы сталкиваемся,</a:t>
            </a:r>
          </a:p>
          <a:p>
            <a:pPr algn="l"/>
            <a:r>
              <a:rPr lang="ru-RU" sz="2400" dirty="0" smtClean="0">
                <a:solidFill>
                  <a:schemeClr val="tx1"/>
                </a:solidFill>
              </a:rPr>
              <a:t>когда при грозовых разрядах в воздухе образуется озон?</a:t>
            </a:r>
            <a:endParaRPr lang="ru-RU" sz="2400" dirty="0">
              <a:solidFill>
                <a:schemeClr val="tx1"/>
              </a:solidFill>
            </a:endParaRPr>
          </a:p>
        </p:txBody>
      </p:sp>
      <p:sp>
        <p:nvSpPr>
          <p:cNvPr id="10" name="TextBox 9"/>
          <p:cNvSpPr txBox="1"/>
          <p:nvPr/>
        </p:nvSpPr>
        <p:spPr>
          <a:xfrm>
            <a:off x="304799" y="5413829"/>
            <a:ext cx="837474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ru-RU" sz="2400" dirty="0" smtClean="0"/>
              <a:t>Ответ: с  химическим действия тока. </a:t>
            </a:r>
          </a:p>
          <a:p>
            <a:r>
              <a:rPr lang="ru-RU" sz="2400" dirty="0" smtClean="0"/>
              <a:t>                                                     </a:t>
            </a:r>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7895771" y="6295345"/>
            <a:ext cx="864019" cy="338554"/>
          </a:xfrm>
          <a:prstGeom prst="rect">
            <a:avLst/>
          </a:prstGeom>
          <a:noFill/>
          <a:ln w="9525">
            <a:noFill/>
            <a:miter lim="800000"/>
            <a:headEnd/>
            <a:tailEnd/>
          </a:ln>
        </p:spPr>
        <p:txBody>
          <a:bodyPr wrap="none">
            <a:spAutoFit/>
          </a:bodyPr>
          <a:lstStyle/>
          <a:p>
            <a:r>
              <a:rPr lang="ru-RU" sz="1600" dirty="0">
                <a:hlinkClick r:id="rId2" action="ppaction://hlinksldjump"/>
              </a:rPr>
              <a:t>НАЗАД</a:t>
            </a:r>
            <a:endParaRPr lang="ru-RU" sz="1600" dirty="0"/>
          </a:p>
        </p:txBody>
      </p:sp>
      <p:sp>
        <p:nvSpPr>
          <p:cNvPr id="10245" name="Rectangle 7"/>
          <p:cNvSpPr>
            <a:spLocks noChangeArrowheads="1"/>
          </p:cNvSpPr>
          <p:nvPr/>
        </p:nvSpPr>
        <p:spPr bwMode="auto">
          <a:xfrm>
            <a:off x="0" y="228600"/>
            <a:ext cx="6877050" cy="1828800"/>
          </a:xfrm>
          <a:prstGeom prst="rect">
            <a:avLst/>
          </a:prstGeom>
          <a:noFill/>
          <a:ln w="9525">
            <a:noFill/>
            <a:miter lim="800000"/>
            <a:headEnd/>
            <a:tailEnd/>
          </a:ln>
        </p:spPr>
        <p:txBody>
          <a:bodyPr wrap="none" anchor="ctr">
            <a:spAutoFit/>
          </a:bodyPr>
          <a:lstStyle/>
          <a:p>
            <a:endParaRPr lang="ru-RU"/>
          </a:p>
        </p:txBody>
      </p:sp>
      <p:sp>
        <p:nvSpPr>
          <p:cNvPr id="10247" name="Rectangle 9">
            <a:hlinkClick r:id="rId2" action="ppaction://hlinksldjump"/>
          </p:cNvPr>
          <p:cNvSpPr>
            <a:spLocks noChangeArrowheads="1"/>
          </p:cNvSpPr>
          <p:nvPr/>
        </p:nvSpPr>
        <p:spPr bwMode="auto">
          <a:xfrm>
            <a:off x="1371600" y="6477000"/>
            <a:ext cx="6343650" cy="381000"/>
          </a:xfrm>
          <a:prstGeom prst="rect">
            <a:avLst/>
          </a:prstGeom>
          <a:noFill/>
          <a:ln w="9525">
            <a:noFill/>
            <a:miter lim="800000"/>
            <a:headEnd/>
            <a:tailEnd/>
          </a:ln>
        </p:spPr>
        <p:txBody>
          <a:bodyPr wrap="none" anchor="ctr">
            <a:spAutoFit/>
          </a:bodyPr>
          <a:lstStyle/>
          <a:p>
            <a:endParaRPr lang="ru-RU"/>
          </a:p>
        </p:txBody>
      </p:sp>
      <p:sp>
        <p:nvSpPr>
          <p:cNvPr id="8" name="TextBox 7"/>
          <p:cNvSpPr txBox="1"/>
          <p:nvPr/>
        </p:nvSpPr>
        <p:spPr>
          <a:xfrm>
            <a:off x="580571" y="507999"/>
            <a:ext cx="7638694" cy="1200329"/>
          </a:xfrm>
          <a:prstGeom prst="rect">
            <a:avLst/>
          </a:prstGeom>
          <a:noFill/>
        </p:spPr>
        <p:txBody>
          <a:bodyPr wrap="none" rtlCol="0">
            <a:spAutoFit/>
          </a:bodyPr>
          <a:lstStyle/>
          <a:p>
            <a:pPr algn="l"/>
            <a:r>
              <a:rPr lang="ru-RU" sz="2400" dirty="0" smtClean="0">
                <a:solidFill>
                  <a:schemeClr val="tx1"/>
                </a:solidFill>
              </a:rPr>
              <a:t>?   Какие источники тока вам известны?</a:t>
            </a:r>
          </a:p>
          <a:p>
            <a:pPr algn="l"/>
            <a:r>
              <a:rPr lang="ru-RU" sz="2400" dirty="0" smtClean="0">
                <a:solidFill>
                  <a:schemeClr val="tx1"/>
                </a:solidFill>
              </a:rPr>
              <a:t>?   Что нужно создать в проводнике, чтобы в нем возник </a:t>
            </a:r>
          </a:p>
          <a:p>
            <a:pPr algn="l"/>
            <a:r>
              <a:rPr lang="ru-RU" sz="2400" dirty="0" smtClean="0">
                <a:solidFill>
                  <a:schemeClr val="tx1"/>
                </a:solidFill>
              </a:rPr>
              <a:t>и существовал ток?</a:t>
            </a:r>
            <a:endParaRPr lang="ru-RU" sz="2400" dirty="0">
              <a:solidFill>
                <a:schemeClr val="tx1"/>
              </a:solidFill>
            </a:endParaRPr>
          </a:p>
        </p:txBody>
      </p:sp>
      <p:sp>
        <p:nvSpPr>
          <p:cNvPr id="9" name="TextBox 8"/>
          <p:cNvSpPr txBox="1"/>
          <p:nvPr/>
        </p:nvSpPr>
        <p:spPr>
          <a:xfrm>
            <a:off x="391886" y="2075542"/>
            <a:ext cx="7825540" cy="830997"/>
          </a:xfrm>
          <a:prstGeom prst="rect">
            <a:avLst/>
          </a:prstGeom>
          <a:noFill/>
        </p:spPr>
        <p:txBody>
          <a:bodyPr wrap="none" rtlCol="0">
            <a:spAutoFit/>
          </a:bodyPr>
          <a:lstStyle/>
          <a:p>
            <a:r>
              <a:rPr lang="ru-RU" sz="2400" dirty="0" smtClean="0">
                <a:solidFill>
                  <a:schemeClr val="tx1"/>
                </a:solidFill>
              </a:rPr>
              <a:t>4.В чем состоит главное отличие </a:t>
            </a:r>
            <a:r>
              <a:rPr lang="ru-RU" sz="2400" dirty="0" err="1" smtClean="0">
                <a:solidFill>
                  <a:schemeClr val="tx1"/>
                </a:solidFill>
              </a:rPr>
              <a:t>электрофорной</a:t>
            </a:r>
            <a:r>
              <a:rPr lang="ru-RU" sz="2400" dirty="0" smtClean="0">
                <a:solidFill>
                  <a:schemeClr val="tx1"/>
                </a:solidFill>
              </a:rPr>
              <a:t> машины </a:t>
            </a:r>
          </a:p>
          <a:p>
            <a:pPr algn="l"/>
            <a:r>
              <a:rPr lang="ru-RU" sz="2400" dirty="0" smtClean="0">
                <a:solidFill>
                  <a:schemeClr val="tx1"/>
                </a:solidFill>
              </a:rPr>
              <a:t>как генератора тока от гальванического элемента?</a:t>
            </a:r>
            <a:endParaRPr lang="ru-RU" sz="2400" dirty="0">
              <a:solidFill>
                <a:schemeClr val="tx1"/>
              </a:solidFill>
            </a:endParaRPr>
          </a:p>
        </p:txBody>
      </p:sp>
      <p:sp>
        <p:nvSpPr>
          <p:cNvPr id="10" name="TextBox 9"/>
          <p:cNvSpPr txBox="1"/>
          <p:nvPr/>
        </p:nvSpPr>
        <p:spPr>
          <a:xfrm>
            <a:off x="362858" y="2017487"/>
            <a:ext cx="7887672" cy="193899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ru-RU" sz="2400" dirty="0" smtClean="0">
                <a:solidFill>
                  <a:schemeClr val="tx1"/>
                </a:solidFill>
              </a:rPr>
              <a:t>Ответ: В видах энергии, затрачиваемых на группировку </a:t>
            </a:r>
          </a:p>
          <a:p>
            <a:pPr algn="l"/>
            <a:r>
              <a:rPr lang="ru-RU" sz="2400" dirty="0" smtClean="0">
                <a:solidFill>
                  <a:schemeClr val="tx1"/>
                </a:solidFill>
              </a:rPr>
              <a:t>зарядов по знакам и их концентрацию на электродах </a:t>
            </a:r>
          </a:p>
          <a:p>
            <a:pPr algn="l"/>
            <a:r>
              <a:rPr lang="ru-RU" sz="2400" dirty="0" smtClean="0">
                <a:solidFill>
                  <a:schemeClr val="tx1"/>
                </a:solidFill>
              </a:rPr>
              <a:t>генераторов. В </a:t>
            </a:r>
            <a:r>
              <a:rPr lang="ru-RU" sz="2400" dirty="0" err="1" smtClean="0">
                <a:solidFill>
                  <a:schemeClr val="tx1"/>
                </a:solidFill>
              </a:rPr>
              <a:t>электрофорной</a:t>
            </a:r>
            <a:r>
              <a:rPr lang="ru-RU" sz="2400" dirty="0" smtClean="0">
                <a:solidFill>
                  <a:schemeClr val="tx1"/>
                </a:solidFill>
              </a:rPr>
              <a:t> машине в электрическую </a:t>
            </a:r>
          </a:p>
          <a:p>
            <a:pPr algn="l"/>
            <a:r>
              <a:rPr lang="ru-RU" sz="2400" dirty="0" smtClean="0">
                <a:solidFill>
                  <a:schemeClr val="tx1"/>
                </a:solidFill>
              </a:rPr>
              <a:t>энергию превращается механическая, а в гальваническом </a:t>
            </a:r>
          </a:p>
          <a:p>
            <a:pPr algn="l"/>
            <a:r>
              <a:rPr lang="ru-RU" sz="2400" dirty="0" smtClean="0">
                <a:solidFill>
                  <a:schemeClr val="tx1"/>
                </a:solidFill>
              </a:rPr>
              <a:t>элементе – химическая.</a:t>
            </a:r>
            <a:endParaRPr lang="ru-RU" sz="2400" dirty="0">
              <a:solidFill>
                <a:schemeClr val="tx1"/>
              </a:solidFill>
            </a:endParaRPr>
          </a:p>
        </p:txBody>
      </p:sp>
      <p:sp>
        <p:nvSpPr>
          <p:cNvPr id="11" name="TextBox 10"/>
          <p:cNvSpPr txBox="1"/>
          <p:nvPr/>
        </p:nvSpPr>
        <p:spPr>
          <a:xfrm>
            <a:off x="595086" y="4354285"/>
            <a:ext cx="7039429" cy="1569660"/>
          </a:xfrm>
          <a:prstGeom prst="rect">
            <a:avLst/>
          </a:prstGeom>
          <a:noFill/>
        </p:spPr>
        <p:txBody>
          <a:bodyPr wrap="square" rtlCol="0">
            <a:spAutoFit/>
          </a:bodyPr>
          <a:lstStyle/>
          <a:p>
            <a:pPr algn="l"/>
            <a:r>
              <a:rPr lang="ru-RU" sz="2400" dirty="0" smtClean="0">
                <a:solidFill>
                  <a:schemeClr val="tx1"/>
                </a:solidFill>
              </a:rPr>
              <a:t>5. Объясните опыт: Почему гальванометр показывает наличие тока, если зажимы присоединить стальную и алюминиевую проволоки, а вторые концы воткнуть в лимон.</a:t>
            </a:r>
            <a:endParaRPr lang="ru-RU"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normAutofit/>
          </a:bodyPr>
          <a:lstStyle/>
          <a:p>
            <a:r>
              <a:rPr lang="ru-RU" sz="3200" dirty="0" smtClean="0"/>
              <a:t>Электрическая цепь и ее составные части.</a:t>
            </a:r>
            <a:endParaRPr lang="ru-RU" sz="3200" dirty="0" smtClean="0">
              <a:solidFill>
                <a:schemeClr val="bg1"/>
              </a:solidFill>
            </a:endParaRPr>
          </a:p>
        </p:txBody>
      </p:sp>
      <p:sp>
        <p:nvSpPr>
          <p:cNvPr id="10243" name="Text Box 3"/>
          <p:cNvSpPr txBox="1">
            <a:spLocks noChangeArrowheads="1"/>
          </p:cNvSpPr>
          <p:nvPr/>
        </p:nvSpPr>
        <p:spPr bwMode="auto">
          <a:xfrm>
            <a:off x="838200" y="2286000"/>
            <a:ext cx="7848600" cy="823913"/>
          </a:xfrm>
          <a:prstGeom prst="rect">
            <a:avLst/>
          </a:prstGeom>
          <a:noFill/>
          <a:ln w="9525">
            <a:noFill/>
            <a:miter lim="800000"/>
            <a:headEnd/>
            <a:tailEnd/>
          </a:ln>
        </p:spPr>
        <p:txBody>
          <a:bodyPr>
            <a:spAutoFit/>
          </a:bodyPr>
          <a:lstStyle/>
          <a:p>
            <a:endParaRPr lang="ru-RU"/>
          </a:p>
        </p:txBody>
      </p:sp>
      <p:pic>
        <p:nvPicPr>
          <p:cNvPr id="19458" name="Picture 2" descr="D:\Мои документы\ФИЗИКА\8 класс\электрическая цепь\10a-i2.gif"/>
          <p:cNvPicPr>
            <a:picLocks noChangeAspect="1" noChangeArrowheads="1"/>
          </p:cNvPicPr>
          <p:nvPr/>
        </p:nvPicPr>
        <p:blipFill>
          <a:blip r:embed="rId2"/>
          <a:srcRect/>
          <a:stretch>
            <a:fillRect/>
          </a:stretch>
        </p:blipFill>
        <p:spPr bwMode="auto">
          <a:xfrm>
            <a:off x="464457" y="972458"/>
            <a:ext cx="8040914" cy="5558972"/>
          </a:xfrm>
          <a:prstGeom prst="rect">
            <a:avLst/>
          </a:prstGeom>
          <a:noFill/>
        </p:spPr>
      </p:pic>
      <p:sp>
        <p:nvSpPr>
          <p:cNvPr id="11268" name="Text Box 4"/>
          <p:cNvSpPr txBox="1">
            <a:spLocks noChangeArrowheads="1"/>
          </p:cNvSpPr>
          <p:nvPr/>
        </p:nvSpPr>
        <p:spPr bwMode="auto">
          <a:xfrm>
            <a:off x="8253413" y="6376081"/>
            <a:ext cx="681597" cy="276999"/>
          </a:xfrm>
          <a:prstGeom prst="rect">
            <a:avLst/>
          </a:prstGeom>
          <a:noFill/>
          <a:ln w="9525">
            <a:noFill/>
            <a:miter lim="800000"/>
            <a:headEnd/>
            <a:tailEnd/>
          </a:ln>
        </p:spPr>
        <p:txBody>
          <a:bodyPr wrap="none">
            <a:spAutoFit/>
          </a:bodyPr>
          <a:lstStyle/>
          <a:p>
            <a:r>
              <a:rPr lang="ru-RU" sz="1200" dirty="0">
                <a:hlinkClick r:id="rId3" action="ppaction://hlinksldjump"/>
              </a:rPr>
              <a:t>ОТВЕТ</a:t>
            </a:r>
            <a:endParaRPr lang="ru-RU" sz="12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8686800" cy="1143000"/>
          </a:xfrm>
        </p:spPr>
        <p:txBody>
          <a:bodyPr>
            <a:noAutofit/>
          </a:bodyPr>
          <a:lstStyle/>
          <a:p>
            <a:pPr algn="ctr" eaLnBrk="1" hangingPunct="1"/>
            <a:r>
              <a:rPr lang="ru-RU" sz="2000" b="1" dirty="0" smtClean="0">
                <a:solidFill>
                  <a:srgbClr val="220E9A"/>
                </a:solidFill>
                <a:latin typeface="Monotype Corsiva" pitchFamily="66" charset="0"/>
              </a:rPr>
              <a:t>Соедините лампочки так, чтобы они работали одновременно, а их яркость регулировалась реостатом:</a:t>
            </a:r>
            <a:br>
              <a:rPr lang="ru-RU" sz="2000" b="1" dirty="0" smtClean="0">
                <a:solidFill>
                  <a:srgbClr val="220E9A"/>
                </a:solidFill>
                <a:latin typeface="Monotype Corsiva" pitchFamily="66" charset="0"/>
              </a:rPr>
            </a:br>
            <a:r>
              <a:rPr lang="ru-RU" sz="2000" b="1" dirty="0" smtClean="0">
                <a:solidFill>
                  <a:srgbClr val="220E9A"/>
                </a:solidFill>
                <a:latin typeface="Monotype Corsiva" pitchFamily="66" charset="0"/>
              </a:rPr>
              <a:t>измерьте силу тока в цепи и напряжение на источнике тока.</a:t>
            </a:r>
          </a:p>
        </p:txBody>
      </p:sp>
      <p:pic>
        <p:nvPicPr>
          <p:cNvPr id="8195" name="Picture 3" descr="лампа0"/>
          <p:cNvPicPr>
            <a:picLocks noChangeAspect="1" noChangeArrowheads="1"/>
          </p:cNvPicPr>
          <p:nvPr/>
        </p:nvPicPr>
        <p:blipFill>
          <a:blip r:embed="rId2"/>
          <a:srcRect/>
          <a:stretch>
            <a:fillRect/>
          </a:stretch>
        </p:blipFill>
        <p:spPr bwMode="auto">
          <a:xfrm>
            <a:off x="1835150" y="3933825"/>
            <a:ext cx="576263" cy="735013"/>
          </a:xfrm>
          <a:prstGeom prst="rect">
            <a:avLst/>
          </a:prstGeom>
          <a:noFill/>
          <a:ln w="9525">
            <a:noFill/>
            <a:miter lim="800000"/>
            <a:headEnd/>
            <a:tailEnd/>
          </a:ln>
        </p:spPr>
      </p:pic>
      <p:pic>
        <p:nvPicPr>
          <p:cNvPr id="8196" name="Picture 4" descr="лампа0"/>
          <p:cNvPicPr>
            <a:picLocks noChangeAspect="1" noChangeArrowheads="1"/>
          </p:cNvPicPr>
          <p:nvPr/>
        </p:nvPicPr>
        <p:blipFill>
          <a:blip r:embed="rId2"/>
          <a:srcRect/>
          <a:stretch>
            <a:fillRect/>
          </a:stretch>
        </p:blipFill>
        <p:spPr bwMode="auto">
          <a:xfrm>
            <a:off x="3492500" y="3933825"/>
            <a:ext cx="576263" cy="735013"/>
          </a:xfrm>
          <a:prstGeom prst="rect">
            <a:avLst/>
          </a:prstGeom>
          <a:noFill/>
          <a:ln w="9525" algn="ctr">
            <a:noFill/>
            <a:miter lim="800000"/>
            <a:headEnd/>
            <a:tailEnd/>
          </a:ln>
        </p:spPr>
      </p:pic>
      <p:pic>
        <p:nvPicPr>
          <p:cNvPr id="8197" name="Picture 6" descr="гальв0"/>
          <p:cNvPicPr>
            <a:picLocks noChangeAspect="1" noChangeArrowheads="1"/>
          </p:cNvPicPr>
          <p:nvPr/>
        </p:nvPicPr>
        <p:blipFill>
          <a:blip r:embed="rId3"/>
          <a:srcRect l="9657" r="22746" b="13942"/>
          <a:stretch>
            <a:fillRect/>
          </a:stretch>
        </p:blipFill>
        <p:spPr bwMode="auto">
          <a:xfrm>
            <a:off x="4572000" y="2133600"/>
            <a:ext cx="500066" cy="509582"/>
          </a:xfrm>
          <a:prstGeom prst="rect">
            <a:avLst/>
          </a:prstGeom>
          <a:noFill/>
          <a:ln w="9525">
            <a:noFill/>
            <a:miter lim="800000"/>
            <a:headEnd/>
            <a:tailEnd/>
          </a:ln>
        </p:spPr>
      </p:pic>
      <p:pic>
        <p:nvPicPr>
          <p:cNvPr id="8198" name="Picture 7" descr="лампа0"/>
          <p:cNvPicPr>
            <a:picLocks noChangeAspect="1" noChangeArrowheads="1"/>
          </p:cNvPicPr>
          <p:nvPr/>
        </p:nvPicPr>
        <p:blipFill>
          <a:blip r:embed="rId2"/>
          <a:srcRect/>
          <a:stretch>
            <a:fillRect/>
          </a:stretch>
        </p:blipFill>
        <p:spPr bwMode="auto">
          <a:xfrm>
            <a:off x="5076825" y="3933825"/>
            <a:ext cx="576263" cy="735013"/>
          </a:xfrm>
          <a:prstGeom prst="rect">
            <a:avLst/>
          </a:prstGeom>
          <a:noFill/>
          <a:ln w="9525" algn="ctr">
            <a:noFill/>
            <a:miter lim="800000"/>
            <a:headEnd/>
            <a:tailEnd/>
          </a:ln>
        </p:spPr>
      </p:pic>
      <p:pic>
        <p:nvPicPr>
          <p:cNvPr id="8199" name="Picture 8" descr="ключ"/>
          <p:cNvPicPr>
            <a:picLocks noChangeAspect="1" noChangeArrowheads="1"/>
          </p:cNvPicPr>
          <p:nvPr/>
        </p:nvPicPr>
        <p:blipFill>
          <a:blip r:embed="rId4"/>
          <a:srcRect/>
          <a:stretch>
            <a:fillRect/>
          </a:stretch>
        </p:blipFill>
        <p:spPr bwMode="auto">
          <a:xfrm>
            <a:off x="6732588" y="3933825"/>
            <a:ext cx="647700" cy="762000"/>
          </a:xfrm>
          <a:prstGeom prst="rect">
            <a:avLst/>
          </a:prstGeom>
          <a:noFill/>
          <a:ln w="9525">
            <a:noFill/>
            <a:miter lim="800000"/>
            <a:headEnd/>
            <a:tailEnd/>
          </a:ln>
        </p:spPr>
      </p:pic>
      <p:pic>
        <p:nvPicPr>
          <p:cNvPr id="8" name="Picture 27" descr="амперметр0"/>
          <p:cNvPicPr>
            <a:picLocks noChangeAspect="1" noChangeArrowheads="1"/>
          </p:cNvPicPr>
          <p:nvPr/>
        </p:nvPicPr>
        <p:blipFill>
          <a:blip r:embed="rId5"/>
          <a:srcRect/>
          <a:stretch>
            <a:fillRect/>
          </a:stretch>
        </p:blipFill>
        <p:spPr bwMode="auto">
          <a:xfrm>
            <a:off x="1714480" y="2071678"/>
            <a:ext cx="844550" cy="703262"/>
          </a:xfrm>
          <a:prstGeom prst="rect">
            <a:avLst/>
          </a:prstGeom>
          <a:noFill/>
          <a:ln w="9525">
            <a:noFill/>
            <a:miter lim="800000"/>
            <a:headEnd/>
            <a:tailEnd/>
          </a:ln>
        </p:spPr>
      </p:pic>
      <p:pic>
        <p:nvPicPr>
          <p:cNvPr id="9" name="Picture 8" descr="вольметр0"/>
          <p:cNvPicPr>
            <a:picLocks noChangeAspect="1" noChangeArrowheads="1"/>
          </p:cNvPicPr>
          <p:nvPr/>
        </p:nvPicPr>
        <p:blipFill>
          <a:blip r:embed="rId6"/>
          <a:srcRect/>
          <a:stretch>
            <a:fillRect/>
          </a:stretch>
        </p:blipFill>
        <p:spPr bwMode="auto">
          <a:xfrm>
            <a:off x="3857620" y="5143512"/>
            <a:ext cx="900113" cy="733425"/>
          </a:xfrm>
          <a:prstGeom prst="rect">
            <a:avLst/>
          </a:prstGeom>
          <a:noFill/>
          <a:ln w="9525">
            <a:noFill/>
            <a:miter lim="800000"/>
            <a:headEnd/>
            <a:tailEnd/>
          </a:ln>
        </p:spPr>
      </p:pic>
      <p:pic>
        <p:nvPicPr>
          <p:cNvPr id="1026" name="Picture 2" descr="D:\Мои документы\электрическая цепь\10a-i2.gif"/>
          <p:cNvPicPr>
            <a:picLocks noChangeAspect="1" noChangeArrowheads="1"/>
          </p:cNvPicPr>
          <p:nvPr/>
        </p:nvPicPr>
        <p:blipFill>
          <a:blip r:embed="rId7"/>
          <a:srcRect l="78334" b="77439"/>
          <a:stretch>
            <a:fillRect/>
          </a:stretch>
        </p:blipFill>
        <p:spPr bwMode="auto">
          <a:xfrm>
            <a:off x="5786446" y="2257425"/>
            <a:ext cx="928679" cy="52863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7968342" y="6309859"/>
            <a:ext cx="951543" cy="369332"/>
          </a:xfrm>
          <a:prstGeom prst="rect">
            <a:avLst/>
          </a:prstGeom>
          <a:noFill/>
          <a:ln w="9525">
            <a:noFill/>
            <a:miter lim="800000"/>
            <a:headEnd/>
            <a:tailEnd/>
          </a:ln>
        </p:spPr>
        <p:txBody>
          <a:bodyPr wrap="none">
            <a:spAutoFit/>
          </a:bodyPr>
          <a:lstStyle/>
          <a:p>
            <a:r>
              <a:rPr lang="ru-RU" sz="1800" dirty="0">
                <a:hlinkClick r:id="rId3" action="ppaction://hlinksldjump"/>
              </a:rPr>
              <a:t>НАЗАД</a:t>
            </a:r>
            <a:endParaRPr lang="ru-RU" sz="1800" dirty="0"/>
          </a:p>
        </p:txBody>
      </p:sp>
      <p:sp>
        <p:nvSpPr>
          <p:cNvPr id="12293" name="Rectangle 7"/>
          <p:cNvSpPr>
            <a:spLocks noChangeArrowheads="1"/>
          </p:cNvSpPr>
          <p:nvPr/>
        </p:nvSpPr>
        <p:spPr bwMode="auto">
          <a:xfrm>
            <a:off x="0" y="228600"/>
            <a:ext cx="4953000" cy="1009650"/>
          </a:xfrm>
          <a:prstGeom prst="rect">
            <a:avLst/>
          </a:prstGeom>
          <a:noFill/>
          <a:ln w="9525">
            <a:noFill/>
            <a:miter lim="800000"/>
            <a:headEnd/>
            <a:tailEnd/>
          </a:ln>
        </p:spPr>
        <p:txBody>
          <a:bodyPr wrap="none" anchor="ctr">
            <a:spAutoFit/>
          </a:bodyPr>
          <a:lstStyle/>
          <a:p>
            <a:endParaRPr lang="ru-RU"/>
          </a:p>
        </p:txBody>
      </p:sp>
      <p:sp>
        <p:nvSpPr>
          <p:cNvPr id="12294" name="Rectangle 9">
            <a:hlinkClick r:id="rId3" action="ppaction://hlinksldjump"/>
          </p:cNvPr>
          <p:cNvSpPr>
            <a:spLocks noChangeArrowheads="1"/>
          </p:cNvSpPr>
          <p:nvPr/>
        </p:nvSpPr>
        <p:spPr bwMode="auto">
          <a:xfrm>
            <a:off x="1276350" y="6515100"/>
            <a:ext cx="6477000" cy="342900"/>
          </a:xfrm>
          <a:prstGeom prst="rect">
            <a:avLst/>
          </a:prstGeom>
          <a:noFill/>
          <a:ln w="9525">
            <a:noFill/>
            <a:miter lim="800000"/>
            <a:headEnd/>
            <a:tailEnd/>
          </a:ln>
        </p:spPr>
        <p:txBody>
          <a:bodyPr wrap="none" anchor="ctr">
            <a:spAutoFit/>
          </a:bodyPr>
          <a:lstStyle/>
          <a:p>
            <a:endParaRPr lang="ru-RU"/>
          </a:p>
        </p:txBody>
      </p:sp>
      <p:sp>
        <p:nvSpPr>
          <p:cNvPr id="7" name="Прямоугольник 6"/>
          <p:cNvSpPr/>
          <p:nvPr/>
        </p:nvSpPr>
        <p:spPr>
          <a:xfrm>
            <a:off x="464457" y="428179"/>
            <a:ext cx="8069943" cy="1569660"/>
          </a:xfrm>
          <a:prstGeom prst="rect">
            <a:avLst/>
          </a:prstGeom>
        </p:spPr>
        <p:txBody>
          <a:bodyPr wrap="square">
            <a:spAutoFit/>
          </a:bodyPr>
          <a:lstStyle/>
          <a:p>
            <a:pPr algn="l"/>
            <a:r>
              <a:rPr lang="ru-RU" sz="2400" dirty="0" smtClean="0">
                <a:solidFill>
                  <a:schemeClr val="tx1"/>
                </a:solidFill>
              </a:rPr>
              <a:t>1.Начертите цепь в которой соедините звонок  и  лампочку так,  чтобы их можно было включать  отдельно друг от друга. </a:t>
            </a:r>
          </a:p>
          <a:p>
            <a:pPr algn="l"/>
            <a:endParaRPr lang="ru-RU" sz="2400" dirty="0" smtClean="0">
              <a:solidFill>
                <a:schemeClr val="tx1"/>
              </a:solidFill>
            </a:endParaRPr>
          </a:p>
        </p:txBody>
      </p:sp>
      <p:sp>
        <p:nvSpPr>
          <p:cNvPr id="8" name="TextBox 7"/>
          <p:cNvSpPr txBox="1"/>
          <p:nvPr/>
        </p:nvSpPr>
        <p:spPr>
          <a:xfrm>
            <a:off x="203199" y="4717143"/>
            <a:ext cx="8083238" cy="1200329"/>
          </a:xfrm>
          <a:prstGeom prst="rect">
            <a:avLst/>
          </a:prstGeom>
          <a:noFill/>
        </p:spPr>
        <p:txBody>
          <a:bodyPr wrap="none" rtlCol="0">
            <a:spAutoFit/>
          </a:bodyPr>
          <a:lstStyle/>
          <a:p>
            <a:pPr algn="l"/>
            <a:r>
              <a:rPr lang="ru-RU" sz="2400" dirty="0" smtClean="0">
                <a:solidFill>
                  <a:schemeClr val="tx1"/>
                </a:solidFill>
              </a:rPr>
              <a:t>2.Составьте схему включения двух розеток и</a:t>
            </a:r>
          </a:p>
          <a:p>
            <a:pPr algn="l"/>
            <a:r>
              <a:rPr lang="ru-RU" sz="2400" dirty="0" smtClean="0">
                <a:solidFill>
                  <a:schemeClr val="tx1"/>
                </a:solidFill>
              </a:rPr>
              <a:t> двух предохранителей так, чтобы при коротком замыкании </a:t>
            </a:r>
          </a:p>
          <a:p>
            <a:pPr algn="l"/>
            <a:r>
              <a:rPr lang="ru-RU" sz="2400" dirty="0" smtClean="0">
                <a:solidFill>
                  <a:schemeClr val="tx1"/>
                </a:solidFill>
              </a:rPr>
              <a:t> в какой-либо из розеток вторая не выбивала из строя.</a:t>
            </a:r>
            <a:endParaRPr lang="ru-RU" sz="2400" dirty="0">
              <a:solidFill>
                <a:schemeClr val="tx1"/>
              </a:solidFill>
            </a:endParaRPr>
          </a:p>
        </p:txBody>
      </p:sp>
      <p:pic>
        <p:nvPicPr>
          <p:cNvPr id="84994" name="Picture 2" descr="D:\Мои документы\ФИЗИКА\8 класс\электрическая цепь\slide0053_image005.jpg"/>
          <p:cNvPicPr>
            <a:picLocks noChangeAspect="1" noChangeArrowheads="1"/>
          </p:cNvPicPr>
          <p:nvPr/>
        </p:nvPicPr>
        <p:blipFill>
          <a:blip r:embed="rId4"/>
          <a:srcRect/>
          <a:stretch>
            <a:fillRect/>
          </a:stretch>
        </p:blipFill>
        <p:spPr bwMode="auto">
          <a:xfrm>
            <a:off x="1487714" y="1423026"/>
            <a:ext cx="5869724" cy="2916746"/>
          </a:xfrm>
          <a:prstGeom prst="rect">
            <a:avLst/>
          </a:prstGeom>
          <a:noFill/>
        </p:spPr>
      </p:pic>
    </p:spTree>
  </p:cSld>
  <p:clrMapOvr>
    <a:masterClrMapping/>
  </p:clrMapOvr>
  <p:transition spd="slow">
    <p:circle/>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6229" y="303667"/>
            <a:ext cx="8229600" cy="1143000"/>
          </a:xfrm>
        </p:spPr>
        <p:txBody>
          <a:bodyPr>
            <a:normAutofit/>
          </a:bodyPr>
          <a:lstStyle/>
          <a:p>
            <a:r>
              <a:rPr lang="ru-RU" dirty="0" smtClean="0"/>
              <a:t>Индивидуальное задание.</a:t>
            </a:r>
            <a:endParaRPr lang="ru-RU" sz="5400" dirty="0" smtClean="0">
              <a:solidFill>
                <a:schemeClr val="bg1"/>
              </a:solidFill>
            </a:endParaRPr>
          </a:p>
        </p:txBody>
      </p:sp>
      <p:sp>
        <p:nvSpPr>
          <p:cNvPr id="5" name="Прямоугольник 4"/>
          <p:cNvSpPr/>
          <p:nvPr/>
        </p:nvSpPr>
        <p:spPr>
          <a:xfrm>
            <a:off x="493485" y="2289136"/>
            <a:ext cx="7924800" cy="1569660"/>
          </a:xfrm>
          <a:prstGeom prst="rect">
            <a:avLst/>
          </a:prstGeom>
        </p:spPr>
        <p:txBody>
          <a:bodyPr wrap="square">
            <a:spAutoFit/>
          </a:bodyPr>
          <a:lstStyle/>
          <a:p>
            <a:pPr algn="l"/>
            <a:r>
              <a:rPr lang="ru-RU" sz="2400" dirty="0" smtClean="0">
                <a:solidFill>
                  <a:schemeClr val="tx1"/>
                </a:solidFill>
                <a:latin typeface="+mn-lt"/>
              </a:rPr>
              <a:t>1.Соедините лампочки так, чтобы они работали одновременно, а их яркость регулировалась реостатом:</a:t>
            </a:r>
            <a:br>
              <a:rPr lang="ru-RU" sz="2400" dirty="0" smtClean="0">
                <a:solidFill>
                  <a:schemeClr val="tx1"/>
                </a:solidFill>
                <a:latin typeface="+mn-lt"/>
              </a:rPr>
            </a:br>
            <a:r>
              <a:rPr lang="ru-RU" sz="2400" dirty="0" smtClean="0">
                <a:solidFill>
                  <a:schemeClr val="tx1"/>
                </a:solidFill>
                <a:latin typeface="+mn-lt"/>
              </a:rPr>
              <a:t>измерьте силу тока в цепи и напряжение на источнике тока.</a:t>
            </a:r>
            <a:endParaRPr lang="ru-RU" sz="2400" dirty="0">
              <a:solidFill>
                <a:schemeClr val="tx1"/>
              </a:solidFill>
              <a:latin typeface="+mn-lt"/>
            </a:endParaRPr>
          </a:p>
        </p:txBody>
      </p:sp>
      <p:sp>
        <p:nvSpPr>
          <p:cNvPr id="6" name="Прямоугольник 5"/>
          <p:cNvSpPr/>
          <p:nvPr/>
        </p:nvSpPr>
        <p:spPr>
          <a:xfrm>
            <a:off x="7942315" y="6264702"/>
            <a:ext cx="951543" cy="369332"/>
          </a:xfrm>
          <a:prstGeom prst="rect">
            <a:avLst/>
          </a:prstGeom>
        </p:spPr>
        <p:txBody>
          <a:bodyPr wrap="none">
            <a:spAutoFit/>
          </a:bodyPr>
          <a:lstStyle/>
          <a:p>
            <a:r>
              <a:rPr lang="ru-RU" sz="1800" dirty="0" smtClean="0">
                <a:hlinkClick r:id="rId2" action="ppaction://hlinksldjump"/>
              </a:rPr>
              <a:t>НАЗАД</a:t>
            </a:r>
            <a:endParaRPr lang="ru-RU"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333828" y="445539"/>
            <a:ext cx="8084458" cy="1631216"/>
          </a:xfrm>
          <a:prstGeom prst="rect">
            <a:avLst/>
          </a:prstGeom>
        </p:spPr>
        <p:txBody>
          <a:bodyPr wrap="square">
            <a:spAutoFit/>
          </a:bodyPr>
          <a:lstStyle/>
          <a:p>
            <a:pPr algn="l"/>
            <a:r>
              <a:rPr lang="ru-RU" sz="2000" b="1" dirty="0" smtClean="0">
                <a:solidFill>
                  <a:schemeClr val="tx1"/>
                </a:solidFill>
              </a:rPr>
              <a:t>А1. Электрическим током называется… </a:t>
            </a:r>
          </a:p>
          <a:p>
            <a:pPr algn="l"/>
            <a:r>
              <a:rPr lang="ru-RU" sz="2000" dirty="0" smtClean="0">
                <a:solidFill>
                  <a:schemeClr val="tx1"/>
                </a:solidFill>
              </a:rPr>
              <a:t>1.  тепловое движение молекул вещества. </a:t>
            </a:r>
          </a:p>
          <a:p>
            <a:pPr algn="l"/>
            <a:r>
              <a:rPr lang="ru-RU" sz="2000" dirty="0" smtClean="0">
                <a:solidFill>
                  <a:schemeClr val="tx1"/>
                </a:solidFill>
              </a:rPr>
              <a:t>2.  хаотичное движение электронов. </a:t>
            </a:r>
          </a:p>
          <a:p>
            <a:pPr algn="l"/>
            <a:r>
              <a:rPr lang="ru-RU" sz="2000" dirty="0" smtClean="0">
                <a:solidFill>
                  <a:schemeClr val="tx1"/>
                </a:solidFill>
              </a:rPr>
              <a:t>3.  упорядоченное движение заряженных частиц. </a:t>
            </a:r>
          </a:p>
          <a:p>
            <a:pPr algn="l"/>
            <a:r>
              <a:rPr lang="ru-RU" sz="2000" dirty="0" smtClean="0">
                <a:solidFill>
                  <a:schemeClr val="tx1"/>
                </a:solidFill>
              </a:rPr>
              <a:t>4.  беспорядочное движение ионов.</a:t>
            </a:r>
            <a:endParaRPr lang="ru-RU" sz="2000" dirty="0" smtClean="0"/>
          </a:p>
        </p:txBody>
      </p:sp>
      <p:sp>
        <p:nvSpPr>
          <p:cNvPr id="81921" name="Rectangle 1"/>
          <p:cNvSpPr>
            <a:spLocks noChangeArrowheads="1"/>
          </p:cNvSpPr>
          <p:nvPr/>
        </p:nvSpPr>
        <p:spPr bwMode="auto">
          <a:xfrm>
            <a:off x="377371" y="2104571"/>
            <a:ext cx="5714641"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rgbClr val="000000"/>
                </a:solidFill>
                <a:effectLst/>
                <a:latin typeface="+mn-lt"/>
                <a:ea typeface="Times New Roman" pitchFamily="18" charset="0"/>
                <a:cs typeface="Arial" pitchFamily="34" charset="0"/>
              </a:rPr>
              <a:t>А2. За направление тока принимают… </a:t>
            </a:r>
            <a:endParaRPr kumimoji="0" lang="ru-RU" sz="2000" b="1" i="0" u="none" strike="noStrike" cap="none" normalizeH="0" baseline="0" dirty="0" smtClean="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000" i="0" u="none" strike="noStrike" cap="none" normalizeH="0" baseline="0" dirty="0" smtClean="0">
                <a:ln>
                  <a:noFill/>
                </a:ln>
                <a:solidFill>
                  <a:srgbClr val="000000"/>
                </a:solidFill>
                <a:effectLst/>
                <a:latin typeface="+mn-lt"/>
                <a:ea typeface="Times New Roman" pitchFamily="18" charset="0"/>
                <a:cs typeface="Arial" pitchFamily="34" charset="0"/>
              </a:rPr>
              <a:t>движение нейтронов. </a:t>
            </a:r>
            <a:endParaRPr kumimoji="0" lang="ru-RU" sz="2000" i="0" u="none" strike="noStrike" cap="none" normalizeH="0" baseline="0" dirty="0" smtClean="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000" i="0" u="none" strike="noStrike" cap="none" normalizeH="0" baseline="0" dirty="0" smtClean="0">
                <a:ln>
                  <a:noFill/>
                </a:ln>
                <a:solidFill>
                  <a:srgbClr val="000000"/>
                </a:solidFill>
                <a:effectLst/>
                <a:latin typeface="+mn-lt"/>
                <a:ea typeface="Times New Roman" pitchFamily="18" charset="0"/>
                <a:cs typeface="Arial" pitchFamily="34" charset="0"/>
              </a:rPr>
              <a:t>движение протонов. </a:t>
            </a:r>
            <a:endParaRPr kumimoji="0" lang="ru-RU" sz="2000" i="0" u="none" strike="noStrike" cap="none" normalizeH="0" baseline="0" dirty="0" smtClean="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000" i="0" u="none" strike="noStrike" cap="none" normalizeH="0" baseline="0" dirty="0" smtClean="0">
                <a:ln>
                  <a:noFill/>
                </a:ln>
                <a:solidFill>
                  <a:srgbClr val="000000"/>
                </a:solidFill>
                <a:effectLst/>
                <a:latin typeface="+mn-lt"/>
                <a:ea typeface="Times New Roman" pitchFamily="18" charset="0"/>
                <a:cs typeface="Arial" pitchFamily="34" charset="0"/>
              </a:rPr>
              <a:t>движение электронов. </a:t>
            </a:r>
            <a:endParaRPr kumimoji="0" lang="ru-RU" sz="2000" i="0" u="none" strike="noStrike" cap="none" normalizeH="0" baseline="0" dirty="0" smtClean="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000" i="0" u="none" strike="noStrike" cap="none" normalizeH="0" baseline="0" dirty="0" smtClean="0">
                <a:ln>
                  <a:noFill/>
                </a:ln>
                <a:solidFill>
                  <a:srgbClr val="000000"/>
                </a:solidFill>
                <a:effectLst/>
                <a:latin typeface="+mn-lt"/>
                <a:ea typeface="Times New Roman" pitchFamily="18" charset="0"/>
                <a:cs typeface="Arial" pitchFamily="34" charset="0"/>
              </a:rPr>
              <a:t>движение положительно заряженных частиц. </a:t>
            </a:r>
            <a:endParaRPr kumimoji="0" lang="ru-RU" sz="2000" i="0" u="none" strike="noStrike" cap="none" normalizeH="0" baseline="0" dirty="0" smtClean="0">
              <a:ln>
                <a:noFill/>
              </a:ln>
              <a:solidFill>
                <a:schemeClr val="tx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ru-RU" sz="2000" i="0" u="none" strike="noStrike" cap="none" normalizeH="0" baseline="0" dirty="0" smtClean="0">
                <a:ln>
                  <a:noFill/>
                </a:ln>
                <a:solidFill>
                  <a:srgbClr val="000000"/>
                </a:solidFill>
                <a:effectLst/>
                <a:latin typeface="+mn-lt"/>
                <a:ea typeface="Times New Roman" pitchFamily="18" charset="0"/>
                <a:cs typeface="Arial" pitchFamily="34" charset="0"/>
              </a:rPr>
              <a:t>движение элементарных частиц. </a:t>
            </a:r>
            <a:endParaRPr kumimoji="0" lang="ru-RU" sz="2000" i="0" u="none" strike="noStrike" cap="none" normalizeH="0" baseline="0" dirty="0" smtClean="0">
              <a:ln>
                <a:noFill/>
              </a:ln>
              <a:solidFill>
                <a:schemeClr val="tx1"/>
              </a:solidFill>
              <a:effectLst/>
              <a:latin typeface="+mn-lt"/>
            </a:endParaRPr>
          </a:p>
        </p:txBody>
      </p:sp>
      <p:sp>
        <p:nvSpPr>
          <p:cNvPr id="9" name="TextBox 8"/>
          <p:cNvSpPr txBox="1"/>
          <p:nvPr/>
        </p:nvSpPr>
        <p:spPr>
          <a:xfrm>
            <a:off x="377372" y="4180114"/>
            <a:ext cx="6697346" cy="2246769"/>
          </a:xfrm>
          <a:prstGeom prst="rect">
            <a:avLst/>
          </a:prstGeom>
          <a:noFill/>
        </p:spPr>
        <p:txBody>
          <a:bodyPr wrap="none" rtlCol="0">
            <a:spAutoFit/>
          </a:bodyPr>
          <a:lstStyle/>
          <a:p>
            <a:r>
              <a:rPr lang="ru-RU" sz="2000" b="1" dirty="0" smtClean="0">
                <a:solidFill>
                  <a:schemeClr val="tx1"/>
                </a:solidFill>
              </a:rPr>
              <a:t>А3. В источниках тока в процессе работы происходит…</a:t>
            </a:r>
          </a:p>
          <a:p>
            <a:pPr marL="457200" indent="-457200" algn="l">
              <a:buAutoNum type="arabicPeriod"/>
            </a:pPr>
            <a:r>
              <a:rPr lang="ru-RU" sz="2000" dirty="0" smtClean="0">
                <a:solidFill>
                  <a:schemeClr val="tx1"/>
                </a:solidFill>
              </a:rPr>
              <a:t>Создание электрических зарядов.</a:t>
            </a:r>
          </a:p>
          <a:p>
            <a:pPr marL="457200" indent="-457200" algn="l">
              <a:buAutoNum type="arabicPeriod"/>
            </a:pPr>
            <a:r>
              <a:rPr lang="ru-RU" sz="2000" dirty="0" smtClean="0">
                <a:solidFill>
                  <a:schemeClr val="tx1"/>
                </a:solidFill>
              </a:rPr>
              <a:t> Создание электрического тока.</a:t>
            </a:r>
          </a:p>
          <a:p>
            <a:pPr marL="457200" indent="-457200" algn="l">
              <a:buAutoNum type="arabicPeriod"/>
            </a:pPr>
            <a:r>
              <a:rPr lang="ru-RU" sz="2000" dirty="0" smtClean="0">
                <a:solidFill>
                  <a:schemeClr val="tx1"/>
                </a:solidFill>
              </a:rPr>
              <a:t> Разделение электрических зарядов.</a:t>
            </a:r>
          </a:p>
          <a:p>
            <a:pPr marL="457200" indent="-457200" algn="l">
              <a:buAutoNum type="arabicPeriod"/>
            </a:pPr>
            <a:endParaRPr lang="ru-RU" sz="2000" dirty="0" smtClean="0">
              <a:solidFill>
                <a:schemeClr val="tx1"/>
              </a:solidFill>
            </a:endParaRPr>
          </a:p>
          <a:p>
            <a:pPr marL="457200" indent="-457200" algn="l"/>
            <a:r>
              <a:rPr lang="ru-RU" sz="2000" b="1" dirty="0" smtClean="0">
                <a:solidFill>
                  <a:schemeClr val="tx1"/>
                </a:solidFill>
              </a:rPr>
              <a:t>А4. Какое действие используется в гальванометрах</a:t>
            </a:r>
          </a:p>
          <a:p>
            <a:pPr marL="457200" indent="-457200" algn="l"/>
            <a:r>
              <a:rPr lang="ru-RU" sz="2000" b="1" dirty="0" smtClean="0">
                <a:solidFill>
                  <a:schemeClr val="tx1"/>
                </a:solidFill>
              </a:rPr>
              <a:t>1.   Тепловое.      2. Магнитное.     3.  Химическое   </a:t>
            </a:r>
            <a:r>
              <a:rPr lang="ru-RU" sz="2000" dirty="0" smtClean="0">
                <a:solidFill>
                  <a:schemeClr val="tx1"/>
                </a:solidFill>
              </a:rPr>
              <a:t> </a:t>
            </a:r>
            <a:endParaRPr lang="ru-RU" sz="2000" dirty="0">
              <a:solidFill>
                <a:schemeClr val="tx1"/>
              </a:solidFill>
            </a:endParaRPr>
          </a:p>
        </p:txBody>
      </p:sp>
      <p:sp>
        <p:nvSpPr>
          <p:cNvPr id="7" name="Text Box 3"/>
          <p:cNvSpPr txBox="1">
            <a:spLocks noChangeArrowheads="1"/>
          </p:cNvSpPr>
          <p:nvPr/>
        </p:nvSpPr>
        <p:spPr bwMode="auto">
          <a:xfrm>
            <a:off x="8055428" y="6295345"/>
            <a:ext cx="864019" cy="338554"/>
          </a:xfrm>
          <a:prstGeom prst="rect">
            <a:avLst/>
          </a:prstGeom>
          <a:noFill/>
          <a:ln w="9525">
            <a:noFill/>
            <a:miter lim="800000"/>
            <a:headEnd/>
            <a:tailEnd/>
          </a:ln>
        </p:spPr>
        <p:txBody>
          <a:bodyPr wrap="none">
            <a:spAutoFit/>
          </a:bodyPr>
          <a:lstStyle/>
          <a:p>
            <a:r>
              <a:rPr lang="ru-RU" sz="1600" dirty="0">
                <a:hlinkClick r:id="rId3" action="ppaction://hlinksldjump"/>
              </a:rPr>
              <a:t>НАЗАД</a:t>
            </a:r>
            <a:endParaRPr lang="ru-RU" sz="1600" dirty="0"/>
          </a:p>
        </p:txBody>
      </p:sp>
    </p:spTree>
  </p:cSld>
  <p:clrMapOvr>
    <a:masterClrMapping/>
  </p:clrMapOvr>
  <p:transition spd="med">
    <p:fad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8229600" cy="1143000"/>
          </a:xfrm>
        </p:spPr>
        <p:txBody>
          <a:bodyPr>
            <a:normAutofit/>
          </a:bodyPr>
          <a:lstStyle/>
          <a:p>
            <a:pPr lvl="0" fontAlgn="base">
              <a:spcBef>
                <a:spcPct val="20000"/>
              </a:spcBef>
              <a:spcAft>
                <a:spcPct val="0"/>
              </a:spcAft>
            </a:pPr>
            <a:r>
              <a:rPr kumimoji="0" lang="ru-RU" sz="3600" b="1" i="0" u="none" strike="noStrike" cap="none" normalizeH="0" baseline="0" dirty="0" smtClean="0">
                <a:ln>
                  <a:noFill/>
                </a:ln>
                <a:effectLst/>
                <a:latin typeface="Times New Roman" pitchFamily="18" charset="0"/>
              </a:rPr>
              <a:t>Сила тока (стр. 290-291)</a:t>
            </a:r>
            <a:endParaRPr kumimoji="0" lang="ru-RU" b="1" i="0" u="none" strike="noStrike" cap="none" normalizeH="0" baseline="0" dirty="0" smtClean="0">
              <a:ln>
                <a:noFill/>
              </a:ln>
              <a:effectLst/>
              <a:latin typeface="Times New Roman" pitchFamily="18" charset="0"/>
            </a:endParaRPr>
          </a:p>
        </p:txBody>
      </p:sp>
      <p:sp>
        <p:nvSpPr>
          <p:cNvPr id="17412" name="Text Box 4"/>
          <p:cNvSpPr txBox="1">
            <a:spLocks noChangeArrowheads="1"/>
          </p:cNvSpPr>
          <p:nvPr/>
        </p:nvSpPr>
        <p:spPr bwMode="auto">
          <a:xfrm>
            <a:off x="8127774" y="6190570"/>
            <a:ext cx="650434" cy="338554"/>
          </a:xfrm>
          <a:prstGeom prst="rect">
            <a:avLst/>
          </a:prstGeom>
          <a:noFill/>
          <a:ln w="9525">
            <a:noFill/>
            <a:miter lim="800000"/>
            <a:headEnd/>
            <a:tailEnd/>
          </a:ln>
        </p:spPr>
        <p:txBody>
          <a:bodyPr wrap="none">
            <a:spAutoFit/>
          </a:bodyPr>
          <a:lstStyle/>
          <a:p>
            <a:r>
              <a:rPr lang="ru-RU" sz="1600" dirty="0">
                <a:hlinkClick r:id="rId3" action="ppaction://hlinksldjump"/>
              </a:rPr>
              <a:t>ответ</a:t>
            </a:r>
            <a:endParaRPr lang="ru-RU" sz="1600" dirty="0"/>
          </a:p>
        </p:txBody>
      </p:sp>
      <p:sp>
        <p:nvSpPr>
          <p:cNvPr id="5" name="Прямоугольник 4"/>
          <p:cNvSpPr/>
          <p:nvPr/>
        </p:nvSpPr>
        <p:spPr>
          <a:xfrm>
            <a:off x="420915" y="847529"/>
            <a:ext cx="7620000" cy="5632311"/>
          </a:xfrm>
          <a:prstGeom prst="rect">
            <a:avLst/>
          </a:prstGeom>
        </p:spPr>
        <p:txBody>
          <a:bodyPr wrap="square">
            <a:spAutoFit/>
          </a:bodyPr>
          <a:lstStyle/>
          <a:p>
            <a:pPr marL="457200" indent="-457200" algn="l">
              <a:buFont typeface="+mj-lt"/>
              <a:buAutoNum type="arabicPeriod"/>
            </a:pPr>
            <a:endParaRPr lang="ru-RU" sz="2400" dirty="0" smtClean="0">
              <a:solidFill>
                <a:schemeClr val="tx1"/>
              </a:solidFill>
              <a:latin typeface="+mn-lt"/>
            </a:endParaRPr>
          </a:p>
          <a:p>
            <a:pPr marL="457200" indent="-457200" algn="l">
              <a:buFont typeface="+mj-lt"/>
              <a:buAutoNum type="arabicPeriod"/>
            </a:pPr>
            <a:r>
              <a:rPr lang="ru-RU" sz="2400" dirty="0" smtClean="0">
                <a:solidFill>
                  <a:schemeClr val="tx1"/>
                </a:solidFill>
                <a:latin typeface="+mn-lt"/>
              </a:rPr>
              <a:t>Какая величина характеризует интенсивность направленного движения заряженных частиц?</a:t>
            </a:r>
          </a:p>
          <a:p>
            <a:pPr marL="457200" indent="-457200" algn="l">
              <a:buFont typeface="+mj-lt"/>
              <a:buAutoNum type="arabicPeriod"/>
            </a:pPr>
            <a:endParaRPr lang="ru-RU" sz="2400" dirty="0" smtClean="0">
              <a:solidFill>
                <a:schemeClr val="tx1"/>
              </a:solidFill>
              <a:latin typeface="+mn-lt"/>
            </a:endParaRPr>
          </a:p>
          <a:p>
            <a:pPr marL="457200" indent="-457200" algn="l">
              <a:buFont typeface="+mj-lt"/>
              <a:buAutoNum type="arabicPeriod"/>
            </a:pPr>
            <a:r>
              <a:rPr lang="ru-RU" sz="2400" dirty="0" smtClean="0">
                <a:solidFill>
                  <a:schemeClr val="tx1"/>
                </a:solidFill>
                <a:latin typeface="+mn-lt"/>
              </a:rPr>
              <a:t>Дайте определение силы тока.</a:t>
            </a:r>
          </a:p>
          <a:p>
            <a:pPr marL="457200" indent="-457200" algn="l"/>
            <a:endParaRPr lang="ru-RU" sz="2400" dirty="0" smtClean="0">
              <a:solidFill>
                <a:schemeClr val="tx1"/>
              </a:solidFill>
              <a:latin typeface="+mn-lt"/>
            </a:endParaRPr>
          </a:p>
          <a:p>
            <a:pPr marL="457200" indent="-457200" algn="l"/>
            <a:r>
              <a:rPr lang="ru-RU" sz="2400" dirty="0" smtClean="0">
                <a:solidFill>
                  <a:schemeClr val="tx1"/>
                </a:solidFill>
                <a:latin typeface="+mn-lt"/>
              </a:rPr>
              <a:t>3.  Как сила тока связанна с зарядом , прошедшим за время </a:t>
            </a:r>
            <a:r>
              <a:rPr lang="en-US" sz="2400" b="1" dirty="0" smtClean="0">
                <a:solidFill>
                  <a:schemeClr val="tx1"/>
                </a:solidFill>
                <a:latin typeface="+mn-lt"/>
              </a:rPr>
              <a:t>t</a:t>
            </a:r>
            <a:r>
              <a:rPr lang="ru-RU" sz="2400" b="1" dirty="0" smtClean="0">
                <a:solidFill>
                  <a:schemeClr val="tx1"/>
                </a:solidFill>
                <a:latin typeface="+mn-lt"/>
              </a:rPr>
              <a:t> </a:t>
            </a:r>
            <a:r>
              <a:rPr lang="ru-RU" sz="2400" dirty="0" smtClean="0">
                <a:solidFill>
                  <a:schemeClr val="tx1"/>
                </a:solidFill>
                <a:latin typeface="+mn-lt"/>
              </a:rPr>
              <a:t>через поперечное сечение проводника?</a:t>
            </a:r>
          </a:p>
          <a:p>
            <a:pPr marL="457200" indent="-457200" algn="l"/>
            <a:endParaRPr lang="ru-RU" sz="2400" b="1" dirty="0" smtClean="0">
              <a:solidFill>
                <a:schemeClr val="tx1"/>
              </a:solidFill>
              <a:latin typeface="+mn-lt"/>
            </a:endParaRPr>
          </a:p>
          <a:p>
            <a:pPr marL="457200" indent="-457200" algn="l">
              <a:buFont typeface="+mj-lt"/>
              <a:buAutoNum type="arabicPeriod"/>
            </a:pPr>
            <a:endParaRPr lang="ru-RU" sz="2400" b="1" dirty="0" smtClean="0">
              <a:solidFill>
                <a:schemeClr val="tx1"/>
              </a:solidFill>
              <a:latin typeface="+mn-lt"/>
            </a:endParaRPr>
          </a:p>
          <a:p>
            <a:pPr marL="457200" indent="-457200" algn="l">
              <a:buFont typeface="+mj-lt"/>
              <a:buAutoNum type="arabicPeriod"/>
            </a:pPr>
            <a:endParaRPr lang="ru-RU" sz="2400" b="1" dirty="0" smtClean="0">
              <a:solidFill>
                <a:schemeClr val="tx1"/>
              </a:solidFill>
              <a:latin typeface="+mn-lt"/>
            </a:endParaRPr>
          </a:p>
          <a:p>
            <a:pPr marL="457200" indent="-457200" algn="l">
              <a:buFont typeface="+mj-lt"/>
              <a:buAutoNum type="arabicPeriod"/>
            </a:pPr>
            <a:endParaRPr lang="ru-RU" sz="2400" b="1" dirty="0" smtClean="0">
              <a:solidFill>
                <a:schemeClr val="tx1"/>
              </a:solidFill>
              <a:latin typeface="+mn-lt"/>
            </a:endParaRPr>
          </a:p>
          <a:p>
            <a:pPr marL="457200" indent="-457200" algn="l">
              <a:buFont typeface="+mj-lt"/>
              <a:buAutoNum type="arabicPeriod"/>
            </a:pPr>
            <a:endParaRPr lang="ru-RU" sz="2400" b="1" dirty="0" smtClean="0">
              <a:solidFill>
                <a:schemeClr val="tx1"/>
              </a:solidFill>
              <a:latin typeface="+mn-lt"/>
            </a:endParaRPr>
          </a:p>
          <a:p>
            <a:pPr marL="457200" indent="-457200" algn="l"/>
            <a:endParaRPr lang="ru-RU" sz="2400" b="1" dirty="0" smtClean="0">
              <a:solidFill>
                <a:schemeClr val="tx1"/>
              </a:solidFill>
              <a:latin typeface="+mn-lt"/>
            </a:endParaRPr>
          </a:p>
          <a:p>
            <a:pPr marL="457200" indent="-457200" algn="l"/>
            <a:endParaRPr lang="ru-RU" sz="2400" b="1" dirty="0" smtClean="0">
              <a:solidFill>
                <a:schemeClr val="tx1"/>
              </a:solidFill>
              <a:latin typeface="+mn-lt"/>
            </a:endParaRPr>
          </a:p>
        </p:txBody>
      </p:sp>
      <p:graphicFrame>
        <p:nvGraphicFramePr>
          <p:cNvPr id="33795" name="Object 3"/>
          <p:cNvGraphicFramePr>
            <a:graphicFrameLocks noChangeAspect="1"/>
          </p:cNvGraphicFramePr>
          <p:nvPr/>
        </p:nvGraphicFramePr>
        <p:xfrm>
          <a:off x="2982006" y="4277632"/>
          <a:ext cx="2054451" cy="2027852"/>
        </p:xfrm>
        <a:graphic>
          <a:graphicData uri="http://schemas.openxmlformats.org/presentationml/2006/ole">
            <p:oleObj spid="_x0000_s33795" name="Формула" r:id="rId4" imgW="380880" imgH="3934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997372" y="6237288"/>
            <a:ext cx="864018" cy="338554"/>
          </a:xfrm>
          <a:prstGeom prst="rect">
            <a:avLst/>
          </a:prstGeom>
          <a:noFill/>
          <a:ln w="9525">
            <a:noFill/>
            <a:miter lim="800000"/>
            <a:headEnd/>
            <a:tailEnd/>
          </a:ln>
        </p:spPr>
        <p:txBody>
          <a:bodyPr wrap="none">
            <a:spAutoFit/>
          </a:bodyPr>
          <a:lstStyle/>
          <a:p>
            <a:pPr algn="l"/>
            <a:r>
              <a:rPr lang="ru-RU" sz="1600" dirty="0">
                <a:hlinkClick r:id="rId3" action="ppaction://hlinksldjump"/>
              </a:rPr>
              <a:t>НАЗАД</a:t>
            </a:r>
            <a:endParaRPr lang="ru-RU" sz="1600" dirty="0"/>
          </a:p>
        </p:txBody>
      </p:sp>
      <p:sp>
        <p:nvSpPr>
          <p:cNvPr id="18438" name="Rectangle 6"/>
          <p:cNvSpPr>
            <a:spLocks noChangeArrowheads="1"/>
          </p:cNvSpPr>
          <p:nvPr/>
        </p:nvSpPr>
        <p:spPr bwMode="auto">
          <a:xfrm>
            <a:off x="0" y="0"/>
            <a:ext cx="9144000" cy="6438900"/>
          </a:xfrm>
          <a:prstGeom prst="rect">
            <a:avLst/>
          </a:prstGeom>
          <a:noFill/>
          <a:ln w="9525">
            <a:noFill/>
            <a:miter lim="800000"/>
            <a:headEnd/>
            <a:tailEnd/>
          </a:ln>
        </p:spPr>
        <p:txBody>
          <a:bodyPr wrap="none" anchor="ctr">
            <a:spAutoFit/>
          </a:bodyPr>
          <a:lstStyle/>
          <a:p>
            <a:endParaRPr lang="ru-RU"/>
          </a:p>
        </p:txBody>
      </p:sp>
      <p:sp>
        <p:nvSpPr>
          <p:cNvPr id="18439" name="Rectangle 8">
            <a:hlinkClick r:id="rId3" action="ppaction://hlinksldjump"/>
          </p:cNvPr>
          <p:cNvSpPr>
            <a:spLocks noChangeArrowheads="1"/>
          </p:cNvSpPr>
          <p:nvPr/>
        </p:nvSpPr>
        <p:spPr bwMode="auto">
          <a:xfrm>
            <a:off x="1276350" y="6515100"/>
            <a:ext cx="6457950" cy="342900"/>
          </a:xfrm>
          <a:prstGeom prst="rect">
            <a:avLst/>
          </a:prstGeom>
          <a:noFill/>
          <a:ln w="9525">
            <a:noFill/>
            <a:miter lim="800000"/>
            <a:headEnd/>
            <a:tailEnd/>
          </a:ln>
        </p:spPr>
        <p:txBody>
          <a:bodyPr wrap="none" anchor="ctr">
            <a:spAutoFit/>
          </a:bodyPr>
          <a:lstStyle/>
          <a:p>
            <a:endParaRPr lang="ru-RU"/>
          </a:p>
        </p:txBody>
      </p:sp>
      <p:sp>
        <p:nvSpPr>
          <p:cNvPr id="6" name="TextBox 5"/>
          <p:cNvSpPr txBox="1"/>
          <p:nvPr/>
        </p:nvSpPr>
        <p:spPr>
          <a:xfrm flipH="1">
            <a:off x="769257" y="2206172"/>
            <a:ext cx="7982857" cy="1569660"/>
          </a:xfrm>
          <a:prstGeom prst="rect">
            <a:avLst/>
          </a:prstGeom>
          <a:noFill/>
        </p:spPr>
        <p:txBody>
          <a:bodyPr wrap="square" rtlCol="0">
            <a:spAutoFit/>
          </a:bodyPr>
          <a:lstStyle/>
          <a:p>
            <a:pPr algn="l"/>
            <a:r>
              <a:rPr lang="ru-RU" sz="2400" dirty="0" smtClean="0">
                <a:solidFill>
                  <a:schemeClr val="tx1"/>
                </a:solidFill>
              </a:rPr>
              <a:t>5. Как называется прибор измеряющий силу тока?</a:t>
            </a:r>
          </a:p>
          <a:p>
            <a:pPr algn="l"/>
            <a:endParaRPr lang="ru-RU" sz="2400" dirty="0" smtClean="0">
              <a:solidFill>
                <a:schemeClr val="tx1"/>
              </a:solidFill>
            </a:endParaRPr>
          </a:p>
          <a:p>
            <a:pPr algn="l"/>
            <a:r>
              <a:rPr lang="ru-RU" sz="2400" dirty="0" smtClean="0">
                <a:solidFill>
                  <a:schemeClr val="tx1"/>
                </a:solidFill>
              </a:rPr>
              <a:t>6. Найти связь силы тока со скоростью направленного движения частиц.</a:t>
            </a:r>
            <a:endParaRPr lang="ru-RU" sz="2400" dirty="0">
              <a:solidFill>
                <a:schemeClr val="tx1"/>
              </a:solidFill>
            </a:endParaRPr>
          </a:p>
        </p:txBody>
      </p:sp>
      <p:sp>
        <p:nvSpPr>
          <p:cNvPr id="9" name="Прямоугольник 8"/>
          <p:cNvSpPr/>
          <p:nvPr/>
        </p:nvSpPr>
        <p:spPr>
          <a:xfrm>
            <a:off x="820056" y="1418494"/>
            <a:ext cx="6683830" cy="461665"/>
          </a:xfrm>
          <a:prstGeom prst="rect">
            <a:avLst/>
          </a:prstGeom>
        </p:spPr>
        <p:txBody>
          <a:bodyPr wrap="square">
            <a:spAutoFit/>
          </a:bodyPr>
          <a:lstStyle/>
          <a:p>
            <a:pPr algn="l"/>
            <a:r>
              <a:rPr lang="ru-RU" sz="2400" dirty="0" smtClean="0">
                <a:solidFill>
                  <a:schemeClr val="tx1"/>
                </a:solidFill>
              </a:rPr>
              <a:t>4. Что принято за единицу силы тока?</a:t>
            </a:r>
            <a:endParaRPr lang="ru-RU" sz="2400" dirty="0"/>
          </a:p>
        </p:txBody>
      </p:sp>
      <p:pic>
        <p:nvPicPr>
          <p:cNvPr id="7" name="Picture 7" descr="амперметр2"/>
          <p:cNvPicPr>
            <a:picLocks noChangeAspect="1" noChangeArrowheads="1"/>
          </p:cNvPicPr>
          <p:nvPr/>
        </p:nvPicPr>
        <p:blipFill>
          <a:blip r:embed="rId4"/>
          <a:srcRect/>
          <a:stretch>
            <a:fillRect/>
          </a:stretch>
        </p:blipFill>
        <p:spPr bwMode="auto">
          <a:xfrm>
            <a:off x="609600" y="4049486"/>
            <a:ext cx="2351313" cy="251097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kumimoji="0" lang="ru-RU" sz="2800" b="1" i="0" u="none" strike="noStrike" cap="none" normalizeH="0" baseline="0" dirty="0" smtClean="0">
                <a:ln>
                  <a:noFill/>
                </a:ln>
                <a:effectLst/>
                <a:latin typeface="Times New Roman" pitchFamily="18" charset="0"/>
              </a:rPr>
              <a:t>Сила тока</a:t>
            </a:r>
            <a:endParaRPr lang="ru-RU" dirty="0" smtClean="0">
              <a:solidFill>
                <a:schemeClr val="bg1"/>
              </a:solidFill>
            </a:endParaRPr>
          </a:p>
        </p:txBody>
      </p:sp>
      <p:sp>
        <p:nvSpPr>
          <p:cNvPr id="8" name="Text Box 3"/>
          <p:cNvSpPr txBox="1">
            <a:spLocks noChangeArrowheads="1"/>
          </p:cNvSpPr>
          <p:nvPr/>
        </p:nvSpPr>
        <p:spPr bwMode="auto">
          <a:xfrm>
            <a:off x="7961313" y="6266316"/>
            <a:ext cx="1007840" cy="369332"/>
          </a:xfrm>
          <a:prstGeom prst="rect">
            <a:avLst/>
          </a:prstGeom>
          <a:noFill/>
          <a:ln w="9525">
            <a:noFill/>
            <a:miter lim="800000"/>
            <a:headEnd/>
            <a:tailEnd/>
          </a:ln>
        </p:spPr>
        <p:txBody>
          <a:bodyPr wrap="none">
            <a:spAutoFit/>
          </a:bodyPr>
          <a:lstStyle/>
          <a:p>
            <a:r>
              <a:rPr lang="ru-RU" sz="1800" dirty="0">
                <a:hlinkClick r:id="rId3" action="ppaction://hlinksldjump"/>
              </a:rPr>
              <a:t>ВЫХОД</a:t>
            </a:r>
            <a:endParaRPr lang="ru-RU" sz="1800" dirty="0"/>
          </a:p>
        </p:txBody>
      </p:sp>
      <p:sp>
        <p:nvSpPr>
          <p:cNvPr id="108545" name="Rectangle 1"/>
          <p:cNvSpPr>
            <a:spLocks noChangeArrowheads="1"/>
          </p:cNvSpPr>
          <p:nvPr/>
        </p:nvSpPr>
        <p:spPr bwMode="auto">
          <a:xfrm>
            <a:off x="217714" y="1756229"/>
            <a:ext cx="83021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3838" algn="l" defTabSz="914400" rtl="0" eaLnBrk="1" fontAlgn="base" latinLnBrk="0" hangingPunct="1">
              <a:lnSpc>
                <a:spcPct val="100000"/>
              </a:lnSpc>
              <a:spcBef>
                <a:spcPct val="0"/>
              </a:spcBef>
              <a:spcAft>
                <a:spcPct val="0"/>
              </a:spcAft>
              <a:buClrTx/>
              <a:buSzTx/>
              <a:buFontTx/>
              <a:buNone/>
              <a:tabLst>
                <a:tab pos="552450"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Одинаковые электроскопы заряжены.Если</a:t>
            </a:r>
            <a:r>
              <a:rPr kumimoji="0" lang="ru-RU"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их шариков поочередно коснуться рукой, то они разрядятся. Одинакова ли будет сила тока в стержнях электроскопов</a:t>
            </a:r>
            <a:b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их разряжении?</a:t>
            </a:r>
            <a:endParaRPr kumimoji="0" lang="ru-RU" sz="2400" b="0" i="0" u="none" strike="noStrike" cap="none" normalizeH="0" baseline="0" dirty="0" smtClean="0">
              <a:ln>
                <a:noFill/>
              </a:ln>
              <a:solidFill>
                <a:schemeClr val="tx1"/>
              </a:solidFill>
              <a:effectLst/>
              <a:latin typeface="Arial" pitchFamily="34" charset="0"/>
            </a:endParaRPr>
          </a:p>
        </p:txBody>
      </p:sp>
      <p:pic>
        <p:nvPicPr>
          <p:cNvPr id="5" name="Picture 14"/>
          <p:cNvPicPr>
            <a:picLocks noChangeAspect="1" noChangeArrowheads="1"/>
          </p:cNvPicPr>
          <p:nvPr/>
        </p:nvPicPr>
        <p:blipFill>
          <a:blip r:embed="rId4"/>
          <a:srcRect/>
          <a:stretch>
            <a:fillRect/>
          </a:stretch>
        </p:blipFill>
        <p:spPr>
          <a:xfrm>
            <a:off x="3497942" y="3323772"/>
            <a:ext cx="1163352" cy="1760991"/>
          </a:xfrm>
          <a:prstGeom prst="rect">
            <a:avLst/>
          </a:prstGeom>
          <a:noFill/>
        </p:spPr>
      </p:pic>
      <p:pic>
        <p:nvPicPr>
          <p:cNvPr id="6" name="Picture 14"/>
          <p:cNvPicPr>
            <a:picLocks noChangeAspect="1" noChangeArrowheads="1"/>
          </p:cNvPicPr>
          <p:nvPr/>
        </p:nvPicPr>
        <p:blipFill>
          <a:blip r:embed="rId4"/>
          <a:srcRect/>
          <a:stretch>
            <a:fillRect/>
          </a:stretch>
        </p:blipFill>
        <p:spPr>
          <a:xfrm>
            <a:off x="6393545" y="3374785"/>
            <a:ext cx="1124856" cy="1702718"/>
          </a:xfrm>
          <a:prstGeom prst="rect">
            <a:avLst/>
          </a:prstGeom>
          <a:noFill/>
        </p:spPr>
      </p:pic>
      <p:sp>
        <p:nvSpPr>
          <p:cNvPr id="7" name="TextBox 6"/>
          <p:cNvSpPr txBox="1"/>
          <p:nvPr/>
        </p:nvSpPr>
        <p:spPr>
          <a:xfrm>
            <a:off x="2162629" y="6008914"/>
            <a:ext cx="458074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ru-RU" sz="2400" dirty="0" smtClean="0">
                <a:solidFill>
                  <a:schemeClr val="tx1"/>
                </a:solidFill>
              </a:rPr>
              <a:t>Ответ: Разная, в правом большая.</a:t>
            </a:r>
            <a:endParaRPr lang="ru-RU" sz="2400" dirty="0">
              <a:solidFill>
                <a:schemeClr val="tx1"/>
              </a:solidFill>
            </a:endParaRPr>
          </a:p>
        </p:txBody>
      </p:sp>
      <p:sp>
        <p:nvSpPr>
          <p:cNvPr id="9" name="TextBox 8"/>
          <p:cNvSpPr txBox="1"/>
          <p:nvPr/>
        </p:nvSpPr>
        <p:spPr>
          <a:xfrm>
            <a:off x="4557486" y="2960914"/>
            <a:ext cx="389851" cy="830997"/>
          </a:xfrm>
          <a:prstGeom prst="rect">
            <a:avLst/>
          </a:prstGeom>
          <a:noFill/>
        </p:spPr>
        <p:txBody>
          <a:bodyPr wrap="none" rtlCol="0">
            <a:spAutoFit/>
          </a:bodyPr>
          <a:lstStyle/>
          <a:p>
            <a:r>
              <a:rPr lang="ru-RU" dirty="0" smtClean="0">
                <a:solidFill>
                  <a:srgbClr val="C00000"/>
                </a:solidFill>
              </a:rPr>
              <a:t>-</a:t>
            </a:r>
            <a:endParaRPr lang="ru-RU" dirty="0">
              <a:solidFill>
                <a:srgbClr val="C00000"/>
              </a:solidFill>
            </a:endParaRPr>
          </a:p>
        </p:txBody>
      </p:sp>
      <p:sp>
        <p:nvSpPr>
          <p:cNvPr id="10" name="TextBox 9"/>
          <p:cNvSpPr txBox="1"/>
          <p:nvPr/>
        </p:nvSpPr>
        <p:spPr>
          <a:xfrm>
            <a:off x="7228115" y="3004457"/>
            <a:ext cx="532518" cy="830997"/>
          </a:xfrm>
          <a:prstGeom prst="rect">
            <a:avLst/>
          </a:prstGeom>
          <a:noFill/>
        </p:spPr>
        <p:txBody>
          <a:bodyPr wrap="none" rtlCol="0">
            <a:spAutoFit/>
          </a:bodyPr>
          <a:lstStyle/>
          <a:p>
            <a:r>
              <a:rPr lang="ru-RU" dirty="0" smtClean="0">
                <a:solidFill>
                  <a:srgbClr val="C00000"/>
                </a:solidFill>
              </a:rPr>
              <a:t>+</a:t>
            </a:r>
            <a:endParaRPr lang="ru-RU" dirty="0">
              <a:solidFill>
                <a:srgbClr val="C00000"/>
              </a:solidFill>
            </a:endParaRPr>
          </a:p>
        </p:txBody>
      </p:sp>
      <p:cxnSp>
        <p:nvCxnSpPr>
          <p:cNvPr id="12" name="Прямая со стрелкой 11"/>
          <p:cNvCxnSpPr/>
          <p:nvPr/>
        </p:nvCxnSpPr>
        <p:spPr>
          <a:xfrm rot="5400000" flipH="1" flipV="1">
            <a:off x="3853544" y="3766456"/>
            <a:ext cx="595086" cy="4644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rot="5400000" flipH="1" flipV="1">
            <a:off x="3766457" y="4027715"/>
            <a:ext cx="754743" cy="145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rot="5400000" flipH="1" flipV="1">
            <a:off x="6770917" y="3810001"/>
            <a:ext cx="537030" cy="4354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rot="5400000" flipH="1" flipV="1">
            <a:off x="6691084" y="4071258"/>
            <a:ext cx="703945" cy="217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blinds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360057" cy="1143000"/>
          </a:xfrm>
        </p:spPr>
        <p:txBody>
          <a:bodyPr/>
          <a:lstStyle/>
          <a:p>
            <a:r>
              <a:rPr lang="ru-RU" sz="2000" b="1" dirty="0" smtClean="0"/>
              <a:t>Задачи урока</a:t>
            </a:r>
            <a:endParaRPr lang="ru-RU" sz="2000" b="1" dirty="0"/>
          </a:p>
        </p:txBody>
      </p:sp>
      <p:sp>
        <p:nvSpPr>
          <p:cNvPr id="3" name="Содержимое 2"/>
          <p:cNvSpPr>
            <a:spLocks noGrp="1"/>
          </p:cNvSpPr>
          <p:nvPr>
            <p:ph idx="1"/>
          </p:nvPr>
        </p:nvSpPr>
        <p:spPr>
          <a:xfrm>
            <a:off x="457200" y="1106714"/>
            <a:ext cx="8469086" cy="4525963"/>
          </a:xfrm>
        </p:spPr>
        <p:txBody>
          <a:bodyPr/>
          <a:lstStyle/>
          <a:p>
            <a:pPr lvl="0"/>
            <a:r>
              <a:rPr lang="ru-RU" sz="1600" dirty="0" smtClean="0"/>
              <a:t>Научить </a:t>
            </a:r>
            <a:r>
              <a:rPr lang="ru-RU" sz="1600" dirty="0" smtClean="0"/>
              <a:t>учащихся самостоятельно </a:t>
            </a:r>
            <a:r>
              <a:rPr lang="ru-RU" sz="1600" dirty="0" smtClean="0"/>
              <a:t>работать.</a:t>
            </a:r>
            <a:endParaRPr lang="ru-RU" sz="1600" dirty="0" smtClean="0"/>
          </a:p>
          <a:p>
            <a:pPr lvl="0"/>
            <a:r>
              <a:rPr lang="ru-RU" sz="1600" dirty="0" smtClean="0"/>
              <a:t>Выработать у учащихся  умение составлять и делать </a:t>
            </a:r>
            <a:r>
              <a:rPr lang="ru-RU" sz="1600" dirty="0" smtClean="0"/>
              <a:t>доклады.</a:t>
            </a:r>
            <a:endParaRPr lang="ru-RU" sz="1600" dirty="0" smtClean="0"/>
          </a:p>
          <a:p>
            <a:pPr lvl="0"/>
            <a:r>
              <a:rPr lang="ru-RU" sz="1600" dirty="0" smtClean="0"/>
              <a:t>Выработать у учащихся умение объяснять наблюдаемые явления. </a:t>
            </a:r>
          </a:p>
          <a:p>
            <a:pPr lvl="0"/>
            <a:r>
              <a:rPr lang="ru-RU" sz="1600" dirty="0" smtClean="0"/>
              <a:t>Развить интерес учащихся к физике. </a:t>
            </a:r>
          </a:p>
          <a:p>
            <a:pPr lvl="0"/>
            <a:r>
              <a:rPr lang="ru-RU" sz="1600" dirty="0" smtClean="0"/>
              <a:t>Познакомить с правилами </a:t>
            </a:r>
            <a:r>
              <a:rPr lang="ru-RU" sz="1600" dirty="0" err="1" smtClean="0"/>
              <a:t>электробезопасности</a:t>
            </a:r>
            <a:r>
              <a:rPr lang="ru-RU" sz="1600" dirty="0" smtClean="0"/>
              <a:t>. </a:t>
            </a:r>
          </a:p>
          <a:p>
            <a:pPr>
              <a:buNone/>
            </a:pPr>
            <a:r>
              <a:rPr lang="ru-RU" sz="2000" b="1" dirty="0" smtClean="0"/>
              <a:t>     Цели </a:t>
            </a:r>
            <a:r>
              <a:rPr lang="ru-RU" sz="2000" b="1" dirty="0" smtClean="0"/>
              <a:t>урока:</a:t>
            </a:r>
          </a:p>
          <a:p>
            <a:pPr lvl="0"/>
            <a:r>
              <a:rPr lang="ru-RU" sz="1600" dirty="0" smtClean="0"/>
              <a:t>Образовательные - научить учащихся выделять главное, делать выводы, применять знания на практике, дать знания о мерах предосторожности при общении с электрическим  током, усвоить знания о действиях электрического тока на человека.  </a:t>
            </a:r>
          </a:p>
          <a:p>
            <a:pPr lvl="0"/>
            <a:r>
              <a:rPr lang="ru-RU" sz="1600" dirty="0" smtClean="0"/>
              <a:t>Воспитательные - воспитание умения слушать и анализировать выступления одноклассников; воспитание у учащихся заботы о своем  здоровье. </a:t>
            </a:r>
          </a:p>
          <a:p>
            <a:pPr lvl="0"/>
            <a:r>
              <a:rPr lang="ru-RU" sz="1600" dirty="0" smtClean="0"/>
              <a:t>Развивающие - развитие логического мышления и познавательной активности, развитие  сотрудничества. </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4638"/>
            <a:ext cx="8229600" cy="1935162"/>
          </a:xfrm>
        </p:spPr>
        <p:txBody>
          <a:bodyPr/>
          <a:lstStyle/>
          <a:p>
            <a:pPr marL="838200" indent="-838200" algn="l" eaLnBrk="1" hangingPunct="1"/>
            <a:r>
              <a:rPr lang="ru-RU" sz="2800" b="1" dirty="0" smtClean="0"/>
              <a:t>          1.</a:t>
            </a:r>
            <a:r>
              <a:rPr lang="ru-RU" sz="2800" b="1" dirty="0" smtClean="0">
                <a:solidFill>
                  <a:srgbClr val="CC0000"/>
                </a:solidFill>
              </a:rPr>
              <a:t>Через поперечное сечение проводника за16с прошло  </a:t>
            </a:r>
            <a:r>
              <a:rPr lang="en-US" sz="2800" b="1" dirty="0" smtClean="0">
                <a:solidFill>
                  <a:srgbClr val="CC0000"/>
                </a:solidFill>
              </a:rPr>
              <a:t>N</a:t>
            </a:r>
            <a:r>
              <a:rPr lang="ru-RU" sz="2800" b="1" dirty="0" smtClean="0">
                <a:solidFill>
                  <a:srgbClr val="CC0000"/>
                </a:solidFill>
              </a:rPr>
              <a:t> = 2</a:t>
            </a:r>
            <a:r>
              <a:rPr lang="en-US" sz="2800" b="1" dirty="0" smtClean="0">
                <a:solidFill>
                  <a:srgbClr val="CC0000"/>
                </a:solidFill>
                <a:cs typeface="Arial" charset="0"/>
              </a:rPr>
              <a:t>·</a:t>
            </a:r>
            <a:r>
              <a:rPr lang="ru-RU" sz="2800" b="1" dirty="0" smtClean="0">
                <a:solidFill>
                  <a:srgbClr val="CC0000"/>
                </a:solidFill>
              </a:rPr>
              <a:t>10</a:t>
            </a:r>
            <a:r>
              <a:rPr lang="ru-RU" sz="2800" b="1" baseline="30000" dirty="0" smtClean="0">
                <a:solidFill>
                  <a:srgbClr val="CC0000"/>
                </a:solidFill>
              </a:rPr>
              <a:t>19</a:t>
            </a:r>
            <a:r>
              <a:rPr lang="ru-RU" sz="2800" b="1" dirty="0" smtClean="0">
                <a:solidFill>
                  <a:srgbClr val="CC0000"/>
                </a:solidFill>
              </a:rPr>
              <a:t> электронов.    Определить силу тока в проводнике.</a:t>
            </a:r>
            <a:br>
              <a:rPr lang="ru-RU" sz="2800" b="1" dirty="0" smtClean="0">
                <a:solidFill>
                  <a:srgbClr val="CC0000"/>
                </a:solidFill>
              </a:rPr>
            </a:br>
            <a:endParaRPr lang="ru-RU" sz="2800" b="1" dirty="0" smtClean="0">
              <a:solidFill>
                <a:srgbClr val="CC0000"/>
              </a:solidFill>
            </a:endParaRPr>
          </a:p>
        </p:txBody>
      </p:sp>
      <p:sp>
        <p:nvSpPr>
          <p:cNvPr id="15364" name="Rectangle 3"/>
          <p:cNvSpPr>
            <a:spLocks noGrp="1" noChangeArrowheads="1"/>
          </p:cNvSpPr>
          <p:nvPr>
            <p:ph idx="1"/>
          </p:nvPr>
        </p:nvSpPr>
        <p:spPr>
          <a:xfrm>
            <a:off x="179388" y="2362200"/>
            <a:ext cx="3554412" cy="4267200"/>
          </a:xfrm>
        </p:spPr>
        <p:txBody>
          <a:bodyPr/>
          <a:lstStyle/>
          <a:p>
            <a:pPr marL="990600" lvl="1" indent="-533400" eaLnBrk="1" hangingPunct="1">
              <a:buFontTx/>
              <a:buNone/>
            </a:pPr>
            <a:r>
              <a:rPr lang="ru-RU" sz="3200" b="1" smtClean="0">
                <a:solidFill>
                  <a:srgbClr val="CC0066"/>
                </a:solidFill>
              </a:rPr>
              <a:t>Дано:                            </a:t>
            </a:r>
            <a:r>
              <a:rPr lang="en-US" sz="3200" b="1" smtClean="0">
                <a:solidFill>
                  <a:srgbClr val="CC0066"/>
                </a:solidFill>
              </a:rPr>
              <a:t>    </a:t>
            </a:r>
            <a:endParaRPr lang="ru-RU" sz="3200" b="1" smtClean="0">
              <a:solidFill>
                <a:srgbClr val="CC0066"/>
              </a:solidFill>
            </a:endParaRPr>
          </a:p>
          <a:p>
            <a:pPr marL="990600" lvl="1" indent="-533400" eaLnBrk="1" hangingPunct="1">
              <a:buFontTx/>
              <a:buNone/>
            </a:pPr>
            <a:r>
              <a:rPr lang="en-US" sz="3200" b="1" smtClean="0">
                <a:solidFill>
                  <a:srgbClr val="CC0066"/>
                </a:solidFill>
              </a:rPr>
              <a:t>N= 2</a:t>
            </a:r>
            <a:r>
              <a:rPr lang="en-US" sz="3200" b="1" smtClean="0">
                <a:solidFill>
                  <a:srgbClr val="CC0066"/>
                </a:solidFill>
                <a:cs typeface="Arial" charset="0"/>
              </a:rPr>
              <a:t>·10</a:t>
            </a:r>
            <a:r>
              <a:rPr lang="en-US" sz="3200" b="1" baseline="30000" smtClean="0">
                <a:solidFill>
                  <a:srgbClr val="CC0066"/>
                </a:solidFill>
                <a:cs typeface="Arial" charset="0"/>
              </a:rPr>
              <a:t>19</a:t>
            </a:r>
          </a:p>
          <a:p>
            <a:pPr marL="990600" lvl="1" indent="-533400" eaLnBrk="1" hangingPunct="1">
              <a:buFontTx/>
              <a:buNone/>
            </a:pPr>
            <a:r>
              <a:rPr lang="en-US" sz="3200" b="1" smtClean="0">
                <a:solidFill>
                  <a:srgbClr val="CC0066"/>
                </a:solidFill>
                <a:cs typeface="Arial" charset="0"/>
              </a:rPr>
              <a:t>t = 16 c</a:t>
            </a:r>
          </a:p>
          <a:p>
            <a:pPr marL="990600" lvl="1" indent="-533400" eaLnBrk="1" hangingPunct="1">
              <a:buFontTx/>
              <a:buNone/>
            </a:pPr>
            <a:r>
              <a:rPr lang="en-US" sz="3200" b="1" smtClean="0">
                <a:solidFill>
                  <a:srgbClr val="CC0066"/>
                </a:solidFill>
                <a:cs typeface="Arial" charset="0"/>
              </a:rPr>
              <a:t>e =1,6·10</a:t>
            </a:r>
            <a:r>
              <a:rPr lang="ru-RU" sz="3200" b="1" baseline="30000" smtClean="0">
                <a:solidFill>
                  <a:srgbClr val="CC0066"/>
                </a:solidFill>
                <a:cs typeface="Arial" charset="0"/>
              </a:rPr>
              <a:t>-</a:t>
            </a:r>
            <a:r>
              <a:rPr lang="en-US" sz="3200" b="1" baseline="30000" smtClean="0">
                <a:solidFill>
                  <a:srgbClr val="CC0066"/>
                </a:solidFill>
                <a:cs typeface="Arial" charset="0"/>
              </a:rPr>
              <a:t>19</a:t>
            </a:r>
            <a:r>
              <a:rPr lang="en-US" sz="3200" b="1" smtClean="0">
                <a:solidFill>
                  <a:srgbClr val="CC0066"/>
                </a:solidFill>
                <a:cs typeface="Arial" charset="0"/>
              </a:rPr>
              <a:t> </a:t>
            </a:r>
            <a:r>
              <a:rPr lang="ru-RU" sz="3200" b="1" smtClean="0">
                <a:solidFill>
                  <a:srgbClr val="CC0066"/>
                </a:solidFill>
                <a:cs typeface="Arial" charset="0"/>
              </a:rPr>
              <a:t>Кл</a:t>
            </a:r>
            <a:endParaRPr lang="en-US" sz="3200" b="1" smtClean="0">
              <a:solidFill>
                <a:srgbClr val="CC0066"/>
              </a:solidFill>
              <a:cs typeface="Arial" charset="0"/>
            </a:endParaRPr>
          </a:p>
        </p:txBody>
      </p:sp>
      <p:sp>
        <p:nvSpPr>
          <p:cNvPr id="15365" name="Line 4"/>
          <p:cNvSpPr>
            <a:spLocks noChangeShapeType="1"/>
          </p:cNvSpPr>
          <p:nvPr/>
        </p:nvSpPr>
        <p:spPr bwMode="auto">
          <a:xfrm>
            <a:off x="3962400" y="2209800"/>
            <a:ext cx="0" cy="2743200"/>
          </a:xfrm>
          <a:prstGeom prst="line">
            <a:avLst/>
          </a:prstGeom>
          <a:noFill/>
          <a:ln w="38100">
            <a:solidFill>
              <a:srgbClr val="660033"/>
            </a:solidFill>
            <a:round/>
            <a:headEnd/>
            <a:tailEnd/>
          </a:ln>
        </p:spPr>
        <p:txBody>
          <a:bodyPr/>
          <a:lstStyle/>
          <a:p>
            <a:endParaRPr lang="ru-RU"/>
          </a:p>
        </p:txBody>
      </p:sp>
      <p:sp>
        <p:nvSpPr>
          <p:cNvPr id="15366" name="Text Box 5"/>
          <p:cNvSpPr txBox="1">
            <a:spLocks noChangeArrowheads="1"/>
          </p:cNvSpPr>
          <p:nvPr/>
        </p:nvSpPr>
        <p:spPr bwMode="auto">
          <a:xfrm>
            <a:off x="838200" y="5105400"/>
            <a:ext cx="2133600" cy="579438"/>
          </a:xfrm>
          <a:prstGeom prst="rect">
            <a:avLst/>
          </a:prstGeom>
          <a:noFill/>
          <a:ln w="9525">
            <a:noFill/>
            <a:miter lim="800000"/>
            <a:headEnd/>
            <a:tailEnd/>
          </a:ln>
        </p:spPr>
        <p:txBody>
          <a:bodyPr>
            <a:spAutoFit/>
          </a:bodyPr>
          <a:lstStyle/>
          <a:p>
            <a:pPr algn="ctr">
              <a:spcBef>
                <a:spcPct val="50000"/>
              </a:spcBef>
            </a:pPr>
            <a:r>
              <a:rPr lang="en-US" sz="3200" b="1">
                <a:solidFill>
                  <a:srgbClr val="CC0066"/>
                </a:solidFill>
              </a:rPr>
              <a:t>I - </a:t>
            </a:r>
            <a:r>
              <a:rPr lang="ru-RU" sz="3200" b="1">
                <a:solidFill>
                  <a:srgbClr val="CC0066"/>
                </a:solidFill>
              </a:rPr>
              <a:t>?</a:t>
            </a:r>
          </a:p>
        </p:txBody>
      </p:sp>
      <p:sp>
        <p:nvSpPr>
          <p:cNvPr id="6150" name="Text Box 6"/>
          <p:cNvSpPr txBox="1">
            <a:spLocks noChangeArrowheads="1"/>
          </p:cNvSpPr>
          <p:nvPr/>
        </p:nvSpPr>
        <p:spPr bwMode="auto">
          <a:xfrm>
            <a:off x="4267200" y="2438400"/>
            <a:ext cx="4267200" cy="2462213"/>
          </a:xfrm>
          <a:prstGeom prst="rect">
            <a:avLst/>
          </a:prstGeom>
          <a:noFill/>
          <a:ln w="9525">
            <a:noFill/>
            <a:miter lim="800000"/>
            <a:headEnd/>
            <a:tailEnd/>
          </a:ln>
        </p:spPr>
        <p:txBody>
          <a:bodyPr>
            <a:spAutoFit/>
          </a:bodyPr>
          <a:lstStyle/>
          <a:p>
            <a:pPr algn="ctr">
              <a:spcBef>
                <a:spcPct val="50000"/>
              </a:spcBef>
            </a:pPr>
            <a:r>
              <a:rPr lang="en-US" sz="4400" b="1" dirty="0">
                <a:solidFill>
                  <a:srgbClr val="FF0000"/>
                </a:solidFill>
              </a:rPr>
              <a:t>I = </a:t>
            </a:r>
            <a:r>
              <a:rPr lang="en-US" sz="4400" b="1" baseline="30000" dirty="0" smtClean="0">
                <a:solidFill>
                  <a:srgbClr val="FF0000"/>
                </a:solidFill>
              </a:rPr>
              <a:t>q</a:t>
            </a:r>
            <a:r>
              <a:rPr lang="en-US" sz="4400" b="1" dirty="0" smtClean="0">
                <a:solidFill>
                  <a:srgbClr val="FF0000"/>
                </a:solidFill>
              </a:rPr>
              <a:t>/</a:t>
            </a:r>
            <a:r>
              <a:rPr lang="en-US" sz="4400" b="1" baseline="-25000" dirty="0" smtClean="0">
                <a:solidFill>
                  <a:srgbClr val="FF0000"/>
                </a:solidFill>
              </a:rPr>
              <a:t>t </a:t>
            </a:r>
            <a:r>
              <a:rPr lang="en-US" sz="4400" b="1" dirty="0" smtClean="0">
                <a:solidFill>
                  <a:srgbClr val="FF0000"/>
                </a:solidFill>
              </a:rPr>
              <a:t> </a:t>
            </a:r>
            <a:r>
              <a:rPr lang="en-US" sz="4400" b="1" dirty="0">
                <a:solidFill>
                  <a:srgbClr val="FF0000"/>
                </a:solidFill>
              </a:rPr>
              <a:t>= </a:t>
            </a:r>
            <a:r>
              <a:rPr lang="en-US" sz="4400" b="1" baseline="30000" dirty="0" err="1">
                <a:solidFill>
                  <a:srgbClr val="FF0000"/>
                </a:solidFill>
              </a:rPr>
              <a:t>N</a:t>
            </a:r>
            <a:r>
              <a:rPr lang="en-US" sz="4400" b="1" baseline="30000" dirty="0" err="1">
                <a:solidFill>
                  <a:srgbClr val="FF0000"/>
                </a:solidFill>
                <a:cs typeface="Arial" charset="0"/>
              </a:rPr>
              <a:t>·e</a:t>
            </a:r>
            <a:r>
              <a:rPr lang="en-US" sz="4400" b="1" dirty="0">
                <a:solidFill>
                  <a:srgbClr val="FF0000"/>
                </a:solidFill>
                <a:cs typeface="Arial" charset="0"/>
              </a:rPr>
              <a:t>/</a:t>
            </a:r>
            <a:r>
              <a:rPr lang="en-US" sz="4400" b="1" baseline="-25000" dirty="0">
                <a:solidFill>
                  <a:srgbClr val="FF0000"/>
                </a:solidFill>
                <a:cs typeface="Arial" charset="0"/>
              </a:rPr>
              <a:t>t</a:t>
            </a:r>
          </a:p>
          <a:p>
            <a:pPr algn="ctr">
              <a:spcBef>
                <a:spcPct val="50000"/>
              </a:spcBef>
            </a:pPr>
            <a:endParaRPr lang="en-US" sz="4400" b="1" baseline="-25000" dirty="0">
              <a:solidFill>
                <a:srgbClr val="FF0000"/>
              </a:solidFill>
              <a:cs typeface="Arial" charset="0"/>
            </a:endParaRPr>
          </a:p>
          <a:p>
            <a:pPr algn="ctr">
              <a:spcBef>
                <a:spcPct val="50000"/>
              </a:spcBef>
            </a:pPr>
            <a:r>
              <a:rPr lang="en-US" sz="4400" b="1" u="sng" dirty="0">
                <a:solidFill>
                  <a:srgbClr val="FF0000"/>
                </a:solidFill>
                <a:cs typeface="Arial" charset="0"/>
              </a:rPr>
              <a:t>I = 0,2 A</a:t>
            </a:r>
          </a:p>
        </p:txBody>
      </p:sp>
      <p:sp>
        <p:nvSpPr>
          <p:cNvPr id="15368" name="Line 7"/>
          <p:cNvSpPr>
            <a:spLocks noChangeShapeType="1"/>
          </p:cNvSpPr>
          <p:nvPr/>
        </p:nvSpPr>
        <p:spPr bwMode="auto">
          <a:xfrm>
            <a:off x="762000" y="5029200"/>
            <a:ext cx="2971800" cy="0"/>
          </a:xfrm>
          <a:prstGeom prst="line">
            <a:avLst/>
          </a:prstGeom>
          <a:noFill/>
          <a:ln w="38100">
            <a:solidFill>
              <a:srgbClr val="660033"/>
            </a:solidFill>
            <a:round/>
            <a:headEnd/>
            <a:tailEnd/>
          </a:ln>
        </p:spPr>
        <p:txBody>
          <a:bodyPr/>
          <a:lstStyle/>
          <a:p>
            <a:endParaRPr lang="ru-RU"/>
          </a:p>
        </p:txBody>
      </p:sp>
      <p:sp>
        <p:nvSpPr>
          <p:cNvPr id="9" name="Text Box 1027"/>
          <p:cNvSpPr txBox="1">
            <a:spLocks noChangeArrowheads="1"/>
          </p:cNvSpPr>
          <p:nvPr/>
        </p:nvSpPr>
        <p:spPr bwMode="auto">
          <a:xfrm>
            <a:off x="7322684" y="6008913"/>
            <a:ext cx="1821316" cy="338554"/>
          </a:xfrm>
          <a:prstGeom prst="rect">
            <a:avLst/>
          </a:prstGeom>
          <a:noFill/>
          <a:ln w="9525">
            <a:noFill/>
            <a:miter lim="800000"/>
            <a:headEnd/>
            <a:tailEnd/>
          </a:ln>
        </p:spPr>
        <p:txBody>
          <a:bodyPr wrap="square">
            <a:spAutoFit/>
          </a:bodyPr>
          <a:lstStyle/>
          <a:p>
            <a:r>
              <a:rPr lang="ru-RU" sz="1600" dirty="0">
                <a:hlinkClick r:id="rId2" action="ppaction://hlinksldjump"/>
              </a:rPr>
              <a:t>ВЫХОД</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p:cTn id="7" dur="1000" fill="hold"/>
                                        <p:tgtEl>
                                          <p:spTgt spid="61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15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150">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150">
                                            <p:txEl>
                                              <p:pRg st="2" end="2"/>
                                            </p:txEl>
                                          </p:spTgt>
                                        </p:tgtEl>
                                        <p:attrNameLst>
                                          <p:attrName>style.visibility</p:attrName>
                                        </p:attrNameLst>
                                      </p:cBhvr>
                                      <p:to>
                                        <p:strVal val="visible"/>
                                      </p:to>
                                    </p:set>
                                    <p:anim calcmode="lin" valueType="num">
                                      <p:cBhvr>
                                        <p:cTn id="13" dur="2000" fill="hold"/>
                                        <p:tgtEl>
                                          <p:spTgt spid="6150">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6150">
                                            <p:txEl>
                                              <p:pRg st="2" end="2"/>
                                            </p:txEl>
                                          </p:spTgt>
                                        </p:tgtEl>
                                        <p:attrNameLst>
                                          <p:attrName>ppt_h</p:attrName>
                                        </p:attrNameLst>
                                      </p:cBhvr>
                                      <p:tavLst>
                                        <p:tav tm="0">
                                          <p:val>
                                            <p:fltVal val="0"/>
                                          </p:val>
                                        </p:tav>
                                        <p:tav tm="100000">
                                          <p:val>
                                            <p:strVal val="#ppt_h"/>
                                          </p:val>
                                        </p:tav>
                                      </p:tavLst>
                                    </p:anim>
                                    <p:animEffect transition="in" filter="fade">
                                      <p:cBhvr>
                                        <p:cTn id="15" dur="2000"/>
                                        <p:tgtEl>
                                          <p:spTgt spid="61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8123"/>
            <a:ext cx="7409543" cy="465591"/>
          </a:xfrm>
        </p:spPr>
        <p:txBody>
          <a:bodyPr>
            <a:noAutofit/>
          </a:bodyPr>
          <a:lstStyle/>
          <a:p>
            <a:r>
              <a:rPr lang="ru-RU" sz="2800" dirty="0" smtClean="0"/>
              <a:t>Индивидуальное задание .</a:t>
            </a:r>
            <a:endParaRPr lang="ru-RU" sz="2800" dirty="0" smtClean="0">
              <a:solidFill>
                <a:schemeClr val="bg1"/>
              </a:solidFill>
            </a:endParaRPr>
          </a:p>
        </p:txBody>
      </p:sp>
      <p:sp>
        <p:nvSpPr>
          <p:cNvPr id="4" name="Text Box 3"/>
          <p:cNvSpPr txBox="1">
            <a:spLocks noChangeArrowheads="1"/>
          </p:cNvSpPr>
          <p:nvPr/>
        </p:nvSpPr>
        <p:spPr bwMode="auto">
          <a:xfrm>
            <a:off x="7438798" y="6135688"/>
            <a:ext cx="1007840" cy="369332"/>
          </a:xfrm>
          <a:prstGeom prst="rect">
            <a:avLst/>
          </a:prstGeom>
          <a:noFill/>
          <a:ln w="9525">
            <a:noFill/>
            <a:miter lim="800000"/>
            <a:headEnd/>
            <a:tailEnd/>
          </a:ln>
        </p:spPr>
        <p:txBody>
          <a:bodyPr wrap="none">
            <a:spAutoFit/>
          </a:bodyPr>
          <a:lstStyle/>
          <a:p>
            <a:r>
              <a:rPr lang="ru-RU" sz="1800" dirty="0">
                <a:hlinkClick r:id="rId2" action="ppaction://hlinksldjump"/>
              </a:rPr>
              <a:t>ВЫХОД</a:t>
            </a:r>
            <a:endParaRPr lang="ru-RU" sz="1800" dirty="0"/>
          </a:p>
        </p:txBody>
      </p:sp>
      <p:sp>
        <p:nvSpPr>
          <p:cNvPr id="5" name="TextBox 4"/>
          <p:cNvSpPr txBox="1"/>
          <p:nvPr/>
        </p:nvSpPr>
        <p:spPr>
          <a:xfrm>
            <a:off x="425403" y="2090058"/>
            <a:ext cx="8421344" cy="1569660"/>
          </a:xfrm>
          <a:prstGeom prst="rect">
            <a:avLst/>
          </a:prstGeom>
          <a:noFill/>
        </p:spPr>
        <p:txBody>
          <a:bodyPr wrap="none" rtlCol="0">
            <a:spAutoFit/>
          </a:bodyPr>
          <a:lstStyle/>
          <a:p>
            <a:pPr algn="l"/>
            <a:r>
              <a:rPr lang="ru-RU" sz="2400" dirty="0" smtClean="0">
                <a:solidFill>
                  <a:schemeClr val="tx1"/>
                </a:solidFill>
              </a:rPr>
              <a:t>2.Что покажет гальванометр, если через него за 10 мин прошел</a:t>
            </a:r>
          </a:p>
          <a:p>
            <a:pPr algn="l"/>
            <a:r>
              <a:rPr lang="ru-RU" sz="2400" dirty="0" smtClean="0">
                <a:solidFill>
                  <a:schemeClr val="tx1"/>
                </a:solidFill>
              </a:rPr>
              <a:t> заряд, равный 18 Кл? сколько электронов должно пройти </a:t>
            </a:r>
          </a:p>
          <a:p>
            <a:pPr algn="l"/>
            <a:r>
              <a:rPr lang="ru-RU" sz="2400" dirty="0" smtClean="0">
                <a:solidFill>
                  <a:schemeClr val="tx1"/>
                </a:solidFill>
              </a:rPr>
              <a:t>в единицу времени через поперечное сечение проводника,</a:t>
            </a:r>
          </a:p>
          <a:p>
            <a:pPr algn="l"/>
            <a:r>
              <a:rPr lang="ru-RU" sz="2400" dirty="0" smtClean="0">
                <a:solidFill>
                  <a:schemeClr val="tx1"/>
                </a:solidFill>
              </a:rPr>
              <a:t>Чтобы включенный в цепь гальванометр показал 1 мА?</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19100" y="1905000"/>
            <a:ext cx="8305800" cy="762000"/>
          </a:xfrm>
          <a:prstGeom prst="rect">
            <a:avLst/>
          </a:prstGeom>
          <a:noFill/>
          <a:ln w="9525">
            <a:noFill/>
            <a:miter lim="800000"/>
            <a:headEnd/>
            <a:tailEnd/>
          </a:ln>
        </p:spPr>
        <p:txBody>
          <a:bodyPr>
            <a:spAutoFit/>
          </a:bodyPr>
          <a:lstStyle/>
          <a:p>
            <a:endParaRPr lang="ru-RU" sz="4400"/>
          </a:p>
        </p:txBody>
      </p:sp>
      <p:sp>
        <p:nvSpPr>
          <p:cNvPr id="6" name="Заголовок 5"/>
          <p:cNvSpPr>
            <a:spLocks noGrp="1"/>
          </p:cNvSpPr>
          <p:nvPr>
            <p:ph type="title"/>
          </p:nvPr>
        </p:nvSpPr>
        <p:spPr>
          <a:xfrm>
            <a:off x="457200" y="274637"/>
            <a:ext cx="8229600" cy="1655763"/>
          </a:xfrm>
        </p:spPr>
        <p:txBody>
          <a:bodyPr>
            <a:normAutofit/>
          </a:bodyPr>
          <a:lstStyle/>
          <a:p>
            <a:pPr algn="l"/>
            <a:r>
              <a:rPr lang="ru-RU" sz="2400" dirty="0" smtClean="0"/>
              <a:t>А5.  Среди приведенных выражений найдите формулу     </a:t>
            </a:r>
            <a:br>
              <a:rPr lang="ru-RU" sz="2400" dirty="0" smtClean="0"/>
            </a:br>
            <a:r>
              <a:rPr lang="ru-RU" sz="2400" dirty="0" smtClean="0"/>
              <a:t>        силы тока</a:t>
            </a:r>
            <a:br>
              <a:rPr lang="ru-RU" sz="2400" dirty="0" smtClean="0"/>
            </a:br>
            <a:r>
              <a:rPr lang="ru-RU" sz="2400" dirty="0" smtClean="0"/>
              <a:t>        1</a:t>
            </a:r>
            <a:r>
              <a:rPr lang="en-US" sz="2400" dirty="0" smtClean="0"/>
              <a:t>) I=q/t </a:t>
            </a:r>
            <a:r>
              <a:rPr lang="ru-RU" sz="2400" dirty="0" smtClean="0"/>
              <a:t>   2</a:t>
            </a:r>
            <a:r>
              <a:rPr lang="en-US" sz="2400" dirty="0" smtClean="0"/>
              <a:t>) I=PU</a:t>
            </a:r>
            <a:r>
              <a:rPr lang="ru-RU" sz="2400" dirty="0" smtClean="0"/>
              <a:t>   3</a:t>
            </a:r>
            <a:r>
              <a:rPr lang="en-US" sz="2400" dirty="0" smtClean="0"/>
              <a:t>) I=qt</a:t>
            </a:r>
            <a:r>
              <a:rPr lang="ru-RU" sz="2400" dirty="0" smtClean="0"/>
              <a:t>      4</a:t>
            </a:r>
            <a:r>
              <a:rPr lang="en-US" sz="2400" dirty="0" smtClean="0"/>
              <a:t>) I=UR</a:t>
            </a:r>
            <a:r>
              <a:rPr lang="ru-RU" sz="2400" dirty="0" smtClean="0"/>
              <a:t/>
            </a:r>
            <a:br>
              <a:rPr lang="ru-RU" sz="2400" dirty="0" smtClean="0"/>
            </a:br>
            <a:endParaRPr lang="ru-RU" sz="2400" dirty="0"/>
          </a:p>
        </p:txBody>
      </p:sp>
      <p:sp>
        <p:nvSpPr>
          <p:cNvPr id="9" name="Прямоугольник 8"/>
          <p:cNvSpPr/>
          <p:nvPr/>
        </p:nvSpPr>
        <p:spPr>
          <a:xfrm>
            <a:off x="566057" y="4372934"/>
            <a:ext cx="7053944" cy="461665"/>
          </a:xfrm>
          <a:prstGeom prst="rect">
            <a:avLst/>
          </a:prstGeom>
        </p:spPr>
        <p:txBody>
          <a:bodyPr wrap="square">
            <a:spAutoFit/>
          </a:bodyPr>
          <a:lstStyle/>
          <a:p>
            <a:pPr algn="l"/>
            <a:r>
              <a:rPr lang="ru-RU" sz="2400" dirty="0" smtClean="0">
                <a:solidFill>
                  <a:schemeClr val="tx1"/>
                </a:solidFill>
              </a:rPr>
              <a:t>А7.    Как следует включать амперметр в цепь?</a:t>
            </a:r>
            <a:endParaRPr lang="ru-RU" sz="2400" dirty="0">
              <a:solidFill>
                <a:schemeClr val="tx1"/>
              </a:solidFill>
            </a:endParaRPr>
          </a:p>
        </p:txBody>
      </p:sp>
      <p:sp>
        <p:nvSpPr>
          <p:cNvPr id="10" name="Прямоугольник 9"/>
          <p:cNvSpPr/>
          <p:nvPr/>
        </p:nvSpPr>
        <p:spPr>
          <a:xfrm>
            <a:off x="718457" y="4787159"/>
            <a:ext cx="6495143" cy="1569660"/>
          </a:xfrm>
          <a:prstGeom prst="rect">
            <a:avLst/>
          </a:prstGeom>
        </p:spPr>
        <p:txBody>
          <a:bodyPr wrap="square">
            <a:spAutoFit/>
          </a:bodyPr>
          <a:lstStyle/>
          <a:p>
            <a:pPr algn="l"/>
            <a:r>
              <a:rPr lang="ru-RU" sz="2400" dirty="0" smtClean="0">
                <a:solidFill>
                  <a:schemeClr val="tx1"/>
                </a:solidFill>
              </a:rPr>
              <a:t>1) последовательно, независимо от полюсов;</a:t>
            </a:r>
            <a:br>
              <a:rPr lang="ru-RU" sz="2400" dirty="0" smtClean="0">
                <a:solidFill>
                  <a:schemeClr val="tx1"/>
                </a:solidFill>
              </a:rPr>
            </a:br>
            <a:r>
              <a:rPr lang="ru-RU" sz="2400" dirty="0" smtClean="0">
                <a:solidFill>
                  <a:schemeClr val="tx1"/>
                </a:solidFill>
              </a:rPr>
              <a:t>2) последовательно, учитывая </a:t>
            </a:r>
            <a:r>
              <a:rPr lang="ru-RU" sz="2400" dirty="0" err="1" smtClean="0">
                <a:solidFill>
                  <a:schemeClr val="tx1"/>
                </a:solidFill>
              </a:rPr>
              <a:t>полюсность</a:t>
            </a:r>
            <a:r>
              <a:rPr lang="ru-RU" sz="2400" dirty="0" smtClean="0">
                <a:solidFill>
                  <a:schemeClr val="tx1"/>
                </a:solidFill>
              </a:rPr>
              <a:t/>
            </a:r>
            <a:br>
              <a:rPr lang="ru-RU" sz="2400" dirty="0" smtClean="0">
                <a:solidFill>
                  <a:schemeClr val="tx1"/>
                </a:solidFill>
              </a:rPr>
            </a:br>
            <a:r>
              <a:rPr lang="ru-RU" sz="2400" dirty="0" smtClean="0">
                <a:solidFill>
                  <a:schemeClr val="tx1"/>
                </a:solidFill>
              </a:rPr>
              <a:t>3) параллельно независимо от полюсов;</a:t>
            </a:r>
            <a:br>
              <a:rPr lang="ru-RU" sz="2400" dirty="0" smtClean="0">
                <a:solidFill>
                  <a:schemeClr val="tx1"/>
                </a:solidFill>
              </a:rPr>
            </a:br>
            <a:r>
              <a:rPr lang="ru-RU" sz="2400" dirty="0" smtClean="0">
                <a:solidFill>
                  <a:schemeClr val="tx1"/>
                </a:solidFill>
              </a:rPr>
              <a:t>4) параллельно, учитывая </a:t>
            </a:r>
            <a:r>
              <a:rPr lang="ru-RU" sz="2400" dirty="0" err="1" smtClean="0">
                <a:solidFill>
                  <a:schemeClr val="tx1"/>
                </a:solidFill>
              </a:rPr>
              <a:t>полюсность</a:t>
            </a:r>
            <a:endParaRPr lang="ru-RU" sz="2400" dirty="0">
              <a:solidFill>
                <a:schemeClr val="tx1"/>
              </a:solidFill>
            </a:endParaRPr>
          </a:p>
        </p:txBody>
      </p:sp>
      <p:sp>
        <p:nvSpPr>
          <p:cNvPr id="77825" name="Rectangle 1"/>
          <p:cNvSpPr>
            <a:spLocks noChangeArrowheads="1"/>
          </p:cNvSpPr>
          <p:nvPr/>
        </p:nvSpPr>
        <p:spPr bwMode="auto">
          <a:xfrm>
            <a:off x="304800" y="1465943"/>
            <a:ext cx="6807199"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    А6</a:t>
            </a:r>
            <a:r>
              <a:rPr lang="ru-RU" sz="2000" dirty="0" smtClean="0">
                <a:solidFill>
                  <a:schemeClr val="tx1"/>
                </a:solidFill>
              </a:rPr>
              <a:t>.  Сила тока показывает, …</a:t>
            </a:r>
          </a:p>
          <a:p>
            <a:pPr algn="l"/>
            <a:r>
              <a:rPr lang="ru-RU" sz="2000" dirty="0" smtClean="0">
                <a:solidFill>
                  <a:schemeClr val="tx1"/>
                </a:solidFill>
              </a:rPr>
              <a:t>          1)   Какой заряд протекает через поперечное сечение    </a:t>
            </a:r>
          </a:p>
          <a:p>
            <a:pPr algn="l"/>
            <a:r>
              <a:rPr lang="ru-RU" sz="2000" dirty="0" smtClean="0">
                <a:solidFill>
                  <a:schemeClr val="tx1"/>
                </a:solidFill>
              </a:rPr>
              <a:t>               проводника за единицу времени.</a:t>
            </a:r>
          </a:p>
          <a:p>
            <a:pPr algn="l"/>
            <a:r>
              <a:rPr lang="ru-RU" sz="2000" dirty="0" smtClean="0">
                <a:solidFill>
                  <a:schemeClr val="tx1"/>
                </a:solidFill>
              </a:rPr>
              <a:t>          2)  Сколько зарядов протекает через поперечное   </a:t>
            </a:r>
          </a:p>
          <a:p>
            <a:pPr algn="l"/>
            <a:r>
              <a:rPr lang="ru-RU" sz="2000" dirty="0" smtClean="0">
                <a:solidFill>
                  <a:schemeClr val="tx1"/>
                </a:solidFill>
              </a:rPr>
              <a:t>                сечение проводника за единицу времени.</a:t>
            </a:r>
          </a:p>
          <a:p>
            <a:pPr algn="l"/>
            <a:r>
              <a:rPr lang="ru-RU" sz="2000" dirty="0" smtClean="0">
                <a:solidFill>
                  <a:schemeClr val="tx1"/>
                </a:solidFill>
              </a:rPr>
              <a:t>          3)  Какой заряд протекает через продольное сечение  </a:t>
            </a:r>
          </a:p>
          <a:p>
            <a:pPr algn="l"/>
            <a:r>
              <a:rPr lang="ru-RU" sz="2000" dirty="0" smtClean="0">
                <a:solidFill>
                  <a:schemeClr val="tx1"/>
                </a:solidFill>
              </a:rPr>
              <a:t>                проводника за единицу времени.</a:t>
            </a:r>
          </a:p>
          <a:p>
            <a:pPr algn="l"/>
            <a:r>
              <a:rPr lang="ru-RU" sz="2000" dirty="0" smtClean="0">
                <a:solidFill>
                  <a:schemeClr val="tx1"/>
                </a:solidFill>
              </a:rPr>
              <a:t>          4)   Какой заряд протекает через поперечное сечение   </a:t>
            </a:r>
          </a:p>
          <a:p>
            <a:pPr algn="l"/>
            <a:r>
              <a:rPr lang="ru-RU" sz="2000" dirty="0" smtClean="0">
                <a:solidFill>
                  <a:schemeClr val="tx1"/>
                </a:solidFill>
              </a:rPr>
              <a:t>                проводника за 1 мс. </a:t>
            </a:r>
            <a:endParaRPr lang="ru-RU" sz="2000" dirty="0">
              <a:solidFill>
                <a:schemeClr val="tx1"/>
              </a:solidFill>
            </a:endParaRPr>
          </a:p>
        </p:txBody>
      </p:sp>
      <p:sp>
        <p:nvSpPr>
          <p:cNvPr id="8" name="Text Box 1026"/>
          <p:cNvSpPr txBox="1">
            <a:spLocks noChangeArrowheads="1"/>
          </p:cNvSpPr>
          <p:nvPr/>
        </p:nvSpPr>
        <p:spPr bwMode="auto">
          <a:xfrm>
            <a:off x="7997372" y="6150201"/>
            <a:ext cx="864019" cy="338554"/>
          </a:xfrm>
          <a:prstGeom prst="rect">
            <a:avLst/>
          </a:prstGeom>
          <a:noFill/>
          <a:ln w="9525">
            <a:noFill/>
            <a:miter lim="800000"/>
            <a:headEnd/>
            <a:tailEnd/>
          </a:ln>
        </p:spPr>
        <p:txBody>
          <a:bodyPr wrap="none">
            <a:spAutoFit/>
          </a:bodyPr>
          <a:lstStyle/>
          <a:p>
            <a:r>
              <a:rPr lang="ru-RU" sz="1600" dirty="0">
                <a:hlinkClick r:id="rId2" action="ppaction://hlinksldjump"/>
              </a:rPr>
              <a:t>НАЗАД</a:t>
            </a:r>
            <a:endParaRPr lang="ru-RU" sz="1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kumimoji="0" lang="ru-RU" sz="3600" b="1" i="0" u="none" strike="noStrike" cap="none" normalizeH="0" baseline="0" dirty="0" smtClean="0">
                <a:ln>
                  <a:noFill/>
                </a:ln>
                <a:effectLst/>
                <a:latin typeface="Times New Roman" pitchFamily="18" charset="0"/>
              </a:rPr>
              <a:t>Напряжение (стр. 272-273) </a:t>
            </a:r>
            <a:endParaRPr lang="ru-RU" sz="3600" dirty="0" smtClean="0"/>
          </a:p>
        </p:txBody>
      </p:sp>
      <p:sp>
        <p:nvSpPr>
          <p:cNvPr id="33795" name="Text Box 3"/>
          <p:cNvSpPr txBox="1">
            <a:spLocks noChangeArrowheads="1"/>
          </p:cNvSpPr>
          <p:nvPr/>
        </p:nvSpPr>
        <p:spPr bwMode="auto">
          <a:xfrm>
            <a:off x="304800" y="2076450"/>
            <a:ext cx="8420100" cy="641350"/>
          </a:xfrm>
          <a:prstGeom prst="rect">
            <a:avLst/>
          </a:prstGeom>
          <a:noFill/>
          <a:ln w="9525">
            <a:noFill/>
            <a:miter lim="800000"/>
            <a:headEnd/>
            <a:tailEnd/>
          </a:ln>
        </p:spPr>
        <p:txBody>
          <a:bodyPr>
            <a:spAutoFit/>
          </a:bodyPr>
          <a:lstStyle/>
          <a:p>
            <a:endParaRPr lang="ru-RU" sz="3600"/>
          </a:p>
        </p:txBody>
      </p:sp>
      <p:sp>
        <p:nvSpPr>
          <p:cNvPr id="5" name="Прямоугольник 4"/>
          <p:cNvSpPr/>
          <p:nvPr/>
        </p:nvSpPr>
        <p:spPr>
          <a:xfrm>
            <a:off x="776512" y="1281345"/>
            <a:ext cx="7815945" cy="3046988"/>
          </a:xfrm>
          <a:prstGeom prst="rect">
            <a:avLst/>
          </a:prstGeom>
        </p:spPr>
        <p:txBody>
          <a:bodyPr wrap="square">
            <a:spAutoFit/>
          </a:bodyPr>
          <a:lstStyle/>
          <a:p>
            <a:pPr marL="457200" indent="-457200" algn="l">
              <a:buAutoNum type="arabicPeriod"/>
              <a:defRPr/>
            </a:pPr>
            <a:r>
              <a:rPr lang="ru-RU" sz="2400" dirty="0" smtClean="0">
                <a:solidFill>
                  <a:schemeClr val="tx1"/>
                </a:solidFill>
                <a:latin typeface="+mn-lt"/>
              </a:rPr>
              <a:t>Что называется электрическим напряжением?</a:t>
            </a:r>
          </a:p>
          <a:p>
            <a:pPr marL="457200" indent="-457200" algn="l">
              <a:defRPr/>
            </a:pPr>
            <a:endParaRPr lang="ru-RU" sz="2400" dirty="0" smtClean="0">
              <a:solidFill>
                <a:schemeClr val="tx1"/>
              </a:solidFill>
              <a:latin typeface="+mn-lt"/>
            </a:endParaRPr>
          </a:p>
          <a:p>
            <a:pPr algn="l">
              <a:defRPr/>
            </a:pPr>
            <a:r>
              <a:rPr lang="ru-RU" sz="2400" dirty="0" smtClean="0">
                <a:solidFill>
                  <a:schemeClr val="tx1"/>
                </a:solidFill>
                <a:latin typeface="+mn-lt"/>
              </a:rPr>
              <a:t>2.  Что принято за единицу электрического  </a:t>
            </a:r>
          </a:p>
          <a:p>
            <a:pPr algn="l">
              <a:defRPr/>
            </a:pPr>
            <a:r>
              <a:rPr lang="ru-RU" sz="2400" dirty="0" smtClean="0">
                <a:solidFill>
                  <a:schemeClr val="tx1"/>
                </a:solidFill>
                <a:latin typeface="+mn-lt"/>
              </a:rPr>
              <a:t>   напряжения?</a:t>
            </a:r>
          </a:p>
          <a:p>
            <a:pPr algn="l">
              <a:defRPr/>
            </a:pPr>
            <a:endParaRPr lang="ru-RU" sz="2400" dirty="0" smtClean="0">
              <a:solidFill>
                <a:schemeClr val="tx1"/>
              </a:solidFill>
              <a:latin typeface="+mn-lt"/>
            </a:endParaRPr>
          </a:p>
          <a:p>
            <a:pPr algn="l">
              <a:defRPr/>
            </a:pPr>
            <a:r>
              <a:rPr lang="ru-RU" sz="2400" dirty="0" smtClean="0">
                <a:solidFill>
                  <a:schemeClr val="tx1"/>
                </a:solidFill>
                <a:latin typeface="+mn-lt"/>
              </a:rPr>
              <a:t>3. Чему численно равен один вольт?</a:t>
            </a:r>
          </a:p>
          <a:p>
            <a:pPr algn="l">
              <a:defRPr/>
            </a:pPr>
            <a:endParaRPr lang="ru-RU" sz="2400" dirty="0" smtClean="0">
              <a:solidFill>
                <a:schemeClr val="tx1"/>
              </a:solidFill>
              <a:latin typeface="+mn-lt"/>
            </a:endParaRPr>
          </a:p>
          <a:p>
            <a:pPr algn="l">
              <a:defRPr/>
            </a:pPr>
            <a:endParaRPr lang="ru-RU" sz="2400" dirty="0">
              <a:solidFill>
                <a:schemeClr val="tx1"/>
              </a:solidFill>
            </a:endParaRPr>
          </a:p>
        </p:txBody>
      </p:sp>
      <p:sp>
        <p:nvSpPr>
          <p:cNvPr id="6" name="Прямоугольник 5"/>
          <p:cNvSpPr/>
          <p:nvPr/>
        </p:nvSpPr>
        <p:spPr>
          <a:xfrm>
            <a:off x="805543" y="3713317"/>
            <a:ext cx="7598229" cy="1200329"/>
          </a:xfrm>
          <a:prstGeom prst="rect">
            <a:avLst/>
          </a:prstGeom>
        </p:spPr>
        <p:txBody>
          <a:bodyPr wrap="square">
            <a:spAutoFit/>
          </a:bodyPr>
          <a:lstStyle/>
          <a:p>
            <a:pPr algn="l"/>
            <a:r>
              <a:rPr lang="ru-RU" sz="2400" dirty="0" smtClean="0">
                <a:solidFill>
                  <a:schemeClr val="tx1"/>
                </a:solidFill>
              </a:rPr>
              <a:t>4. Как называется прибор измеряющий напряжения?</a:t>
            </a:r>
          </a:p>
          <a:p>
            <a:pPr algn="l"/>
            <a:endParaRPr lang="ru-RU" sz="2400" dirty="0" smtClean="0">
              <a:solidFill>
                <a:schemeClr val="tx1"/>
              </a:solidFill>
            </a:endParaRPr>
          </a:p>
          <a:p>
            <a:pPr algn="l"/>
            <a:r>
              <a:rPr lang="ru-RU" sz="2400" dirty="0" smtClean="0">
                <a:solidFill>
                  <a:schemeClr val="tx1"/>
                </a:solidFill>
              </a:rPr>
              <a:t>                           5. Как подключается вольтметр в цепь?</a:t>
            </a:r>
          </a:p>
        </p:txBody>
      </p:sp>
      <p:pic>
        <p:nvPicPr>
          <p:cNvPr id="7" name="Picture 9" descr="вольтметр6"/>
          <p:cNvPicPr>
            <a:picLocks noChangeAspect="1" noChangeArrowheads="1"/>
          </p:cNvPicPr>
          <p:nvPr/>
        </p:nvPicPr>
        <p:blipFill>
          <a:blip r:embed="rId2"/>
          <a:srcRect/>
          <a:stretch>
            <a:fillRect/>
          </a:stretch>
        </p:blipFill>
        <p:spPr bwMode="auto">
          <a:xfrm>
            <a:off x="217715" y="3856265"/>
            <a:ext cx="2365829" cy="2813050"/>
          </a:xfrm>
          <a:prstGeom prst="rect">
            <a:avLst/>
          </a:prstGeom>
          <a:noFill/>
          <a:ln w="9525">
            <a:noFill/>
            <a:miter lim="800000"/>
            <a:headEnd/>
            <a:tailEnd/>
          </a:ln>
        </p:spPr>
      </p:pic>
      <p:sp>
        <p:nvSpPr>
          <p:cNvPr id="8" name="Text Box 5"/>
          <p:cNvSpPr txBox="1">
            <a:spLocks noChangeArrowheads="1"/>
          </p:cNvSpPr>
          <p:nvPr/>
        </p:nvSpPr>
        <p:spPr bwMode="auto">
          <a:xfrm>
            <a:off x="7750629" y="6266317"/>
            <a:ext cx="864019" cy="338554"/>
          </a:xfrm>
          <a:prstGeom prst="rect">
            <a:avLst/>
          </a:prstGeom>
          <a:noFill/>
          <a:ln w="9525">
            <a:noFill/>
            <a:miter lim="800000"/>
            <a:headEnd/>
            <a:tailEnd/>
          </a:ln>
        </p:spPr>
        <p:txBody>
          <a:bodyPr wrap="none">
            <a:spAutoFit/>
          </a:bodyPr>
          <a:lstStyle/>
          <a:p>
            <a:r>
              <a:rPr lang="ru-RU" sz="1600" dirty="0">
                <a:hlinkClick r:id="rId3" action="ppaction://hlinksldjump"/>
              </a:rPr>
              <a:t>НАЗАД</a:t>
            </a:r>
            <a:endParaRPr lang="ru-RU" sz="1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kumimoji="0" lang="ru-RU" sz="3600" b="1" i="0" u="none" strike="noStrike" cap="none" normalizeH="0" baseline="0" dirty="0" smtClean="0">
                <a:ln>
                  <a:noFill/>
                </a:ln>
                <a:effectLst/>
                <a:latin typeface="Times New Roman" pitchFamily="18" charset="0"/>
              </a:rPr>
              <a:t>Напряжение</a:t>
            </a:r>
            <a:endParaRPr lang="ru-RU" sz="3600" dirty="0" smtClean="0">
              <a:solidFill>
                <a:schemeClr val="bg1"/>
              </a:solidFill>
            </a:endParaRPr>
          </a:p>
        </p:txBody>
      </p:sp>
      <p:sp>
        <p:nvSpPr>
          <p:cNvPr id="5" name="Text Box 2"/>
          <p:cNvSpPr txBox="1">
            <a:spLocks noChangeArrowheads="1"/>
          </p:cNvSpPr>
          <p:nvPr/>
        </p:nvSpPr>
        <p:spPr bwMode="auto">
          <a:xfrm>
            <a:off x="7597774" y="6278563"/>
            <a:ext cx="1546226" cy="579437"/>
          </a:xfrm>
          <a:prstGeom prst="rect">
            <a:avLst/>
          </a:prstGeom>
          <a:noFill/>
          <a:ln w="9525">
            <a:noFill/>
            <a:miter lim="800000"/>
            <a:headEnd/>
            <a:tailEnd/>
          </a:ln>
        </p:spPr>
        <p:txBody>
          <a:bodyPr wrap="none">
            <a:spAutoFit/>
          </a:bodyPr>
          <a:lstStyle/>
          <a:p>
            <a:r>
              <a:rPr lang="ru-RU" sz="3200" dirty="0">
                <a:hlinkClick r:id="rId2" action="ppaction://hlinksldjump"/>
              </a:rPr>
              <a:t>НАЗАД</a:t>
            </a:r>
            <a:endParaRPr lang="ru-RU" sz="3200" dirty="0"/>
          </a:p>
        </p:txBody>
      </p:sp>
      <p:sp>
        <p:nvSpPr>
          <p:cNvPr id="103425" name="Rectangle 1"/>
          <p:cNvSpPr>
            <a:spLocks noChangeArrowheads="1"/>
          </p:cNvSpPr>
          <p:nvPr/>
        </p:nvSpPr>
        <p:spPr bwMode="auto">
          <a:xfrm>
            <a:off x="899887" y="1553029"/>
            <a:ext cx="626645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indent="-457200" algn="l">
              <a:buFontTx/>
              <a:buAutoNum type="arabicPeriod"/>
            </a:pPr>
            <a:r>
              <a:rPr lang="ru-RU" sz="2400" dirty="0" smtClean="0">
                <a:solidFill>
                  <a:schemeClr val="tx1"/>
                </a:solidFill>
              </a:rPr>
              <a:t>Как измерить напряжение городской сети, </a:t>
            </a:r>
          </a:p>
          <a:p>
            <a:pPr marL="457200" indent="-457200" algn="l"/>
            <a:r>
              <a:rPr lang="ru-RU" sz="2400" dirty="0" smtClean="0">
                <a:solidFill>
                  <a:schemeClr val="tx1"/>
                </a:solidFill>
              </a:rPr>
              <a:t>превышающее 200 В, если имеются </a:t>
            </a:r>
          </a:p>
          <a:p>
            <a:pPr marL="457200" indent="-457200" algn="l"/>
            <a:r>
              <a:rPr lang="ru-RU" sz="2400" dirty="0" smtClean="0">
                <a:solidFill>
                  <a:schemeClr val="tx1"/>
                </a:solidFill>
              </a:rPr>
              <a:t>вольтметры со шкалами только до 150 </a:t>
            </a:r>
            <a:r>
              <a:rPr lang="ru-RU" sz="2400" i="1" dirty="0" smtClean="0">
                <a:solidFill>
                  <a:schemeClr val="tx1"/>
                </a:solidFill>
              </a:rPr>
              <a:t>В.</a:t>
            </a:r>
            <a:endParaRPr lang="ru-RU" sz="2400" dirty="0" smtClean="0">
              <a:solidFill>
                <a:schemeClr val="tx1"/>
              </a:solidFill>
            </a:endParaRPr>
          </a:p>
        </p:txBody>
      </p:sp>
      <p:sp>
        <p:nvSpPr>
          <p:cNvPr id="6" name="TextBox 5"/>
          <p:cNvSpPr txBox="1"/>
          <p:nvPr/>
        </p:nvSpPr>
        <p:spPr>
          <a:xfrm>
            <a:off x="566057" y="1465942"/>
            <a:ext cx="7982857"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ru-RU" sz="2400" dirty="0" smtClean="0">
              <a:solidFill>
                <a:schemeClr val="tx1"/>
              </a:solidFill>
            </a:endParaRPr>
          </a:p>
          <a:p>
            <a:r>
              <a:rPr lang="ru-RU" sz="2400" dirty="0" smtClean="0">
                <a:solidFill>
                  <a:schemeClr val="tx1"/>
                </a:solidFill>
              </a:rPr>
              <a:t>Ответ: Включить два вольтметра последовательно и </a:t>
            </a:r>
          </a:p>
          <a:p>
            <a:pPr algn="l"/>
            <a:r>
              <a:rPr lang="ru-RU" sz="2400" dirty="0" smtClean="0">
                <a:solidFill>
                  <a:schemeClr val="tx1"/>
                </a:solidFill>
              </a:rPr>
              <a:t>суммировать показания обоих приборов.</a:t>
            </a:r>
          </a:p>
          <a:p>
            <a:pPr algn="l"/>
            <a:endParaRPr lang="ru-RU" sz="2400" dirty="0">
              <a:solidFill>
                <a:schemeClr val="tx1"/>
              </a:solidFill>
            </a:endParaRPr>
          </a:p>
        </p:txBody>
      </p:sp>
      <p:sp>
        <p:nvSpPr>
          <p:cNvPr id="7" name="TextBox 6"/>
          <p:cNvSpPr txBox="1"/>
          <p:nvPr/>
        </p:nvSpPr>
        <p:spPr>
          <a:xfrm>
            <a:off x="580572" y="3947885"/>
            <a:ext cx="6624634" cy="830997"/>
          </a:xfrm>
          <a:prstGeom prst="rect">
            <a:avLst/>
          </a:prstGeom>
          <a:noFill/>
        </p:spPr>
        <p:txBody>
          <a:bodyPr wrap="none" rtlCol="0">
            <a:spAutoFit/>
          </a:bodyPr>
          <a:lstStyle/>
          <a:p>
            <a:pPr algn="l"/>
            <a:r>
              <a:rPr lang="ru-RU" sz="2400" dirty="0" smtClean="0">
                <a:solidFill>
                  <a:schemeClr val="tx1"/>
                </a:solidFill>
              </a:rPr>
              <a:t>2. Как включить вместо вольтметра электрометр </a:t>
            </a:r>
          </a:p>
          <a:p>
            <a:pPr algn="l"/>
            <a:r>
              <a:rPr lang="ru-RU" sz="2400" dirty="0" smtClean="0">
                <a:solidFill>
                  <a:schemeClr val="tx1"/>
                </a:solidFill>
              </a:rPr>
              <a:t>для измерения напряжения?</a:t>
            </a:r>
            <a:endParaRPr lang="ru-RU" sz="2400" dirty="0">
              <a:solidFill>
                <a:schemeClr val="tx1"/>
              </a:solidFill>
            </a:endParaRPr>
          </a:p>
        </p:txBody>
      </p:sp>
      <p:sp>
        <p:nvSpPr>
          <p:cNvPr id="8" name="TextBox 7"/>
          <p:cNvSpPr txBox="1"/>
          <p:nvPr/>
        </p:nvSpPr>
        <p:spPr>
          <a:xfrm>
            <a:off x="464458" y="3730171"/>
            <a:ext cx="8159541" cy="15696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endParaRPr lang="ru-RU" sz="2400" dirty="0" smtClean="0">
              <a:solidFill>
                <a:schemeClr val="tx1"/>
              </a:solidFill>
            </a:endParaRPr>
          </a:p>
          <a:p>
            <a:pPr algn="l"/>
            <a:r>
              <a:rPr lang="ru-RU" sz="2400" dirty="0" smtClean="0">
                <a:solidFill>
                  <a:schemeClr val="tx1"/>
                </a:solidFill>
              </a:rPr>
              <a:t>Ответ: Провода, между которыми измеряют напряжение,</a:t>
            </a:r>
          </a:p>
          <a:p>
            <a:pPr algn="l"/>
            <a:r>
              <a:rPr lang="ru-RU" sz="2400" dirty="0" smtClean="0">
                <a:solidFill>
                  <a:schemeClr val="tx1"/>
                </a:solidFill>
              </a:rPr>
              <a:t>Надо присоединить к зажимам электрометра, соединенным</a:t>
            </a:r>
          </a:p>
          <a:p>
            <a:pPr algn="l"/>
            <a:r>
              <a:rPr lang="ru-RU" sz="2400" dirty="0" smtClean="0">
                <a:solidFill>
                  <a:schemeClr val="tx1"/>
                </a:solidFill>
              </a:rPr>
              <a:t>с его корпусом и листочками. </a:t>
            </a:r>
            <a:endParaRPr lang="ru-RU"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274638"/>
            <a:ext cx="9144000" cy="1935162"/>
          </a:xfrm>
        </p:spPr>
        <p:txBody>
          <a:bodyPr/>
          <a:lstStyle/>
          <a:p>
            <a:pPr marL="838200" indent="-838200" algn="l" eaLnBrk="1" hangingPunct="1"/>
            <a:r>
              <a:rPr lang="ru-RU" sz="2800" b="1" dirty="0" smtClean="0"/>
              <a:t>       </a:t>
            </a:r>
            <a:r>
              <a:rPr lang="ru-RU" sz="2800" b="1" dirty="0" smtClean="0">
                <a:solidFill>
                  <a:srgbClr val="CC0000"/>
                </a:solidFill>
              </a:rPr>
              <a:t>При переносе заряда 240 Кл из одной точки электрической цепи в другую была совершена работа 1200 Дж. Определите напряжение тока в  цепи.</a:t>
            </a:r>
          </a:p>
        </p:txBody>
      </p:sp>
      <p:sp>
        <p:nvSpPr>
          <p:cNvPr id="16388" name="Rectangle 3"/>
          <p:cNvSpPr>
            <a:spLocks noGrp="1" noChangeArrowheads="1"/>
          </p:cNvSpPr>
          <p:nvPr>
            <p:ph idx="1"/>
          </p:nvPr>
        </p:nvSpPr>
        <p:spPr>
          <a:xfrm>
            <a:off x="457200" y="2362200"/>
            <a:ext cx="3276600" cy="3370943"/>
          </a:xfrm>
        </p:spPr>
        <p:txBody>
          <a:bodyPr/>
          <a:lstStyle/>
          <a:p>
            <a:pPr marL="990600" lvl="1" indent="-533400" eaLnBrk="1" hangingPunct="1">
              <a:buFontTx/>
              <a:buNone/>
            </a:pPr>
            <a:r>
              <a:rPr lang="ru-RU" sz="3200" b="1" dirty="0" smtClean="0">
                <a:solidFill>
                  <a:srgbClr val="CC0066"/>
                </a:solidFill>
              </a:rPr>
              <a:t>Дано:                            </a:t>
            </a:r>
            <a:r>
              <a:rPr lang="en-US" sz="3200" b="1" dirty="0" smtClean="0">
                <a:solidFill>
                  <a:srgbClr val="CC0066"/>
                </a:solidFill>
              </a:rPr>
              <a:t>    </a:t>
            </a:r>
            <a:endParaRPr lang="ru-RU" sz="3200" b="1" dirty="0" smtClean="0">
              <a:solidFill>
                <a:srgbClr val="CC0066"/>
              </a:solidFill>
            </a:endParaRPr>
          </a:p>
          <a:p>
            <a:pPr marL="990600" lvl="1" indent="-533400" eaLnBrk="1" hangingPunct="1">
              <a:buFontTx/>
              <a:buNone/>
            </a:pPr>
            <a:r>
              <a:rPr lang="en-US" sz="3200" b="1" dirty="0" smtClean="0">
                <a:solidFill>
                  <a:srgbClr val="CC0066"/>
                </a:solidFill>
              </a:rPr>
              <a:t>q= 2</a:t>
            </a:r>
            <a:r>
              <a:rPr lang="en-US" sz="3200" b="1" dirty="0" smtClean="0">
                <a:solidFill>
                  <a:srgbClr val="CC0066"/>
                </a:solidFill>
                <a:cs typeface="Arial" pitchFamily="34" charset="0"/>
              </a:rPr>
              <a:t>40 </a:t>
            </a:r>
            <a:r>
              <a:rPr lang="ru-RU" sz="3200" b="1" dirty="0" smtClean="0">
                <a:solidFill>
                  <a:srgbClr val="CC0066"/>
                </a:solidFill>
                <a:cs typeface="Arial" pitchFamily="34" charset="0"/>
              </a:rPr>
              <a:t>Кл</a:t>
            </a:r>
            <a:endParaRPr lang="en-US" sz="3200" b="1" baseline="30000" dirty="0" smtClean="0">
              <a:solidFill>
                <a:srgbClr val="CC0066"/>
              </a:solidFill>
              <a:cs typeface="Arial" pitchFamily="34" charset="0"/>
            </a:endParaRPr>
          </a:p>
          <a:p>
            <a:pPr marL="990600" lvl="1" indent="-533400" eaLnBrk="1" hangingPunct="1">
              <a:buFontTx/>
              <a:buNone/>
            </a:pPr>
            <a:r>
              <a:rPr lang="en-US" sz="3200" b="1" dirty="0" smtClean="0">
                <a:solidFill>
                  <a:srgbClr val="CC0066"/>
                </a:solidFill>
                <a:cs typeface="Arial" pitchFamily="34" charset="0"/>
              </a:rPr>
              <a:t>A =1200 </a:t>
            </a:r>
            <a:r>
              <a:rPr lang="ru-RU" sz="3200" b="1" dirty="0" smtClean="0">
                <a:solidFill>
                  <a:srgbClr val="CC0066"/>
                </a:solidFill>
                <a:cs typeface="Arial" pitchFamily="34" charset="0"/>
              </a:rPr>
              <a:t>Дж</a:t>
            </a:r>
            <a:endParaRPr lang="en-US" sz="3200" b="1" dirty="0" smtClean="0">
              <a:solidFill>
                <a:srgbClr val="CC0066"/>
              </a:solidFill>
              <a:cs typeface="Arial" pitchFamily="34" charset="0"/>
            </a:endParaRPr>
          </a:p>
        </p:txBody>
      </p:sp>
      <p:sp>
        <p:nvSpPr>
          <p:cNvPr id="16389" name="Line 4"/>
          <p:cNvSpPr>
            <a:spLocks noChangeShapeType="1"/>
          </p:cNvSpPr>
          <p:nvPr/>
        </p:nvSpPr>
        <p:spPr bwMode="auto">
          <a:xfrm flipH="1">
            <a:off x="3701142" y="2235200"/>
            <a:ext cx="45719" cy="2195286"/>
          </a:xfrm>
          <a:prstGeom prst="line">
            <a:avLst/>
          </a:prstGeom>
          <a:noFill/>
          <a:ln w="38100">
            <a:solidFill>
              <a:srgbClr val="660033"/>
            </a:solidFill>
            <a:round/>
            <a:headEnd/>
            <a:tailEnd/>
          </a:ln>
        </p:spPr>
        <p:txBody>
          <a:bodyPr/>
          <a:lstStyle/>
          <a:p>
            <a:endParaRPr lang="ru-RU"/>
          </a:p>
        </p:txBody>
      </p:sp>
      <p:sp>
        <p:nvSpPr>
          <p:cNvPr id="16390" name="Text Box 5"/>
          <p:cNvSpPr txBox="1">
            <a:spLocks noChangeArrowheads="1"/>
          </p:cNvSpPr>
          <p:nvPr/>
        </p:nvSpPr>
        <p:spPr bwMode="auto">
          <a:xfrm>
            <a:off x="765628" y="4626429"/>
            <a:ext cx="2133600" cy="584775"/>
          </a:xfrm>
          <a:prstGeom prst="rect">
            <a:avLst/>
          </a:prstGeom>
          <a:noFill/>
          <a:ln w="9525">
            <a:noFill/>
            <a:miter lim="800000"/>
            <a:headEnd/>
            <a:tailEnd/>
          </a:ln>
        </p:spPr>
        <p:txBody>
          <a:bodyPr>
            <a:spAutoFit/>
          </a:bodyPr>
          <a:lstStyle/>
          <a:p>
            <a:pPr algn="ctr">
              <a:spcBef>
                <a:spcPct val="50000"/>
              </a:spcBef>
            </a:pPr>
            <a:r>
              <a:rPr lang="en-US" sz="3200" b="1" dirty="0">
                <a:solidFill>
                  <a:srgbClr val="CC0066"/>
                </a:solidFill>
              </a:rPr>
              <a:t>U- </a:t>
            </a:r>
            <a:r>
              <a:rPr lang="ru-RU" sz="3200" b="1" dirty="0" smtClean="0">
                <a:solidFill>
                  <a:srgbClr val="CC0066"/>
                </a:solidFill>
              </a:rPr>
              <a:t>?</a:t>
            </a:r>
            <a:endParaRPr lang="ru-RU" sz="3200" b="1" dirty="0">
              <a:solidFill>
                <a:srgbClr val="CC0066"/>
              </a:solidFill>
            </a:endParaRPr>
          </a:p>
        </p:txBody>
      </p:sp>
      <p:sp>
        <p:nvSpPr>
          <p:cNvPr id="7174" name="Text Box 6"/>
          <p:cNvSpPr txBox="1">
            <a:spLocks noChangeArrowheads="1"/>
          </p:cNvSpPr>
          <p:nvPr/>
        </p:nvSpPr>
        <p:spPr bwMode="auto">
          <a:xfrm>
            <a:off x="4267200" y="2438400"/>
            <a:ext cx="4648200" cy="1785104"/>
          </a:xfrm>
          <a:prstGeom prst="rect">
            <a:avLst/>
          </a:prstGeom>
          <a:noFill/>
          <a:ln w="9525">
            <a:noFill/>
            <a:miter lim="800000"/>
            <a:headEnd/>
            <a:tailEnd/>
          </a:ln>
        </p:spPr>
        <p:txBody>
          <a:bodyPr>
            <a:spAutoFit/>
          </a:bodyPr>
          <a:lstStyle/>
          <a:p>
            <a:pPr algn="ctr">
              <a:spcBef>
                <a:spcPct val="50000"/>
              </a:spcBef>
            </a:pPr>
            <a:r>
              <a:rPr lang="en-US" sz="4400" b="1" dirty="0" smtClean="0">
                <a:solidFill>
                  <a:srgbClr val="FF0000"/>
                </a:solidFill>
              </a:rPr>
              <a:t>U </a:t>
            </a:r>
            <a:r>
              <a:rPr lang="en-US" sz="4400" b="1" dirty="0">
                <a:solidFill>
                  <a:srgbClr val="FF0000"/>
                </a:solidFill>
              </a:rPr>
              <a:t>= </a:t>
            </a:r>
            <a:r>
              <a:rPr lang="en-US" sz="4400" b="1" baseline="30000" dirty="0">
                <a:solidFill>
                  <a:srgbClr val="FF0000"/>
                </a:solidFill>
              </a:rPr>
              <a:t>A</a:t>
            </a:r>
            <a:r>
              <a:rPr lang="en-US" sz="4400" b="1" dirty="0">
                <a:solidFill>
                  <a:srgbClr val="FF0000"/>
                </a:solidFill>
              </a:rPr>
              <a:t>/</a:t>
            </a:r>
            <a:r>
              <a:rPr lang="en-US" sz="4400" b="1" baseline="-25000" dirty="0">
                <a:solidFill>
                  <a:srgbClr val="FF0000"/>
                </a:solidFill>
              </a:rPr>
              <a:t>q</a:t>
            </a:r>
            <a:endParaRPr lang="en-US" sz="4400" b="1" baseline="-25000" dirty="0">
              <a:solidFill>
                <a:srgbClr val="FF0000"/>
              </a:solidFill>
              <a:cs typeface="Arial" pitchFamily="34" charset="0"/>
            </a:endParaRPr>
          </a:p>
          <a:p>
            <a:pPr algn="ctr">
              <a:spcBef>
                <a:spcPct val="50000"/>
              </a:spcBef>
            </a:pPr>
            <a:r>
              <a:rPr lang="en-US" sz="4400" b="1" u="sng" dirty="0" smtClean="0">
                <a:solidFill>
                  <a:srgbClr val="FF0000"/>
                </a:solidFill>
                <a:cs typeface="Arial" pitchFamily="34" charset="0"/>
              </a:rPr>
              <a:t>U </a:t>
            </a:r>
            <a:r>
              <a:rPr lang="en-US" sz="4400" b="1" u="sng" dirty="0">
                <a:solidFill>
                  <a:srgbClr val="FF0000"/>
                </a:solidFill>
                <a:cs typeface="Arial" pitchFamily="34" charset="0"/>
              </a:rPr>
              <a:t>= 5B</a:t>
            </a:r>
            <a:r>
              <a:rPr lang="en-US" sz="4400" b="1" dirty="0">
                <a:solidFill>
                  <a:srgbClr val="CC0066"/>
                </a:solidFill>
                <a:cs typeface="Arial" pitchFamily="34" charset="0"/>
              </a:rPr>
              <a:t> </a:t>
            </a:r>
          </a:p>
        </p:txBody>
      </p:sp>
      <p:sp>
        <p:nvSpPr>
          <p:cNvPr id="16392" name="Line 7"/>
          <p:cNvSpPr>
            <a:spLocks noChangeShapeType="1"/>
          </p:cNvSpPr>
          <p:nvPr/>
        </p:nvSpPr>
        <p:spPr bwMode="auto">
          <a:xfrm>
            <a:off x="776514" y="4361543"/>
            <a:ext cx="2971800" cy="0"/>
          </a:xfrm>
          <a:prstGeom prst="line">
            <a:avLst/>
          </a:prstGeom>
          <a:noFill/>
          <a:ln w="38100">
            <a:solidFill>
              <a:srgbClr val="660033"/>
            </a:solidFill>
            <a:round/>
            <a:headEnd/>
            <a:tailEnd/>
          </a:ln>
        </p:spPr>
        <p:txBody>
          <a:bodyPr/>
          <a:lstStyle/>
          <a:p>
            <a:endParaRPr lang="ru-RU"/>
          </a:p>
        </p:txBody>
      </p:sp>
      <p:sp>
        <p:nvSpPr>
          <p:cNvPr id="9" name="Text Box 2"/>
          <p:cNvSpPr txBox="1">
            <a:spLocks noChangeArrowheads="1"/>
          </p:cNvSpPr>
          <p:nvPr/>
        </p:nvSpPr>
        <p:spPr bwMode="auto">
          <a:xfrm>
            <a:off x="7416799" y="5988277"/>
            <a:ext cx="1509487" cy="369332"/>
          </a:xfrm>
          <a:prstGeom prst="rect">
            <a:avLst/>
          </a:prstGeom>
          <a:noFill/>
          <a:ln w="9525">
            <a:noFill/>
            <a:miter lim="800000"/>
            <a:headEnd/>
            <a:tailEnd/>
          </a:ln>
        </p:spPr>
        <p:txBody>
          <a:bodyPr wrap="square">
            <a:spAutoFit/>
          </a:bodyPr>
          <a:lstStyle/>
          <a:p>
            <a:r>
              <a:rPr lang="ru-RU" sz="1800" dirty="0">
                <a:hlinkClick r:id="rId2" action="ppaction://hlinksldjump"/>
              </a:rPr>
              <a:t>НАЗАД</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p:cTn id="7" dur="1000" fill="hold"/>
                                        <p:tgtEl>
                                          <p:spTgt spid="717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7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174">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p:cTn id="13" dur="2000" fill="hold"/>
                                        <p:tgtEl>
                                          <p:spTgt spid="717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7174">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7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ru-RU" sz="3600" dirty="0" smtClean="0"/>
              <a:t>Индивидуальное задание .</a:t>
            </a:r>
            <a:endParaRPr lang="ru-RU" sz="3600" dirty="0" smtClean="0">
              <a:solidFill>
                <a:schemeClr val="bg1"/>
              </a:solidFill>
            </a:endParaRPr>
          </a:p>
        </p:txBody>
      </p:sp>
      <p:sp>
        <p:nvSpPr>
          <p:cNvPr id="4" name="Text Box 2"/>
          <p:cNvSpPr txBox="1">
            <a:spLocks noChangeArrowheads="1"/>
          </p:cNvSpPr>
          <p:nvPr/>
        </p:nvSpPr>
        <p:spPr bwMode="auto">
          <a:xfrm>
            <a:off x="7112000" y="5990545"/>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kumimoji="0" lang="ru-RU" sz="3600" b="1" i="0" u="none" strike="noStrike" cap="none" normalizeH="0" baseline="0" dirty="0" smtClean="0">
                <a:ln>
                  <a:noFill/>
                </a:ln>
                <a:effectLst/>
                <a:latin typeface="Times New Roman" pitchFamily="18" charset="0"/>
              </a:rPr>
              <a:t>Напряжение </a:t>
            </a:r>
            <a:r>
              <a:rPr lang="ru-RU" sz="3600" dirty="0" smtClean="0"/>
              <a:t>5</a:t>
            </a:r>
            <a:endParaRPr lang="ru-RU" sz="3600" dirty="0" smtClean="0">
              <a:solidFill>
                <a:schemeClr val="bg1"/>
              </a:solidFill>
            </a:endParaRPr>
          </a:p>
        </p:txBody>
      </p:sp>
      <p:sp>
        <p:nvSpPr>
          <p:cNvPr id="4" name="Прямоугольник 3"/>
          <p:cNvSpPr/>
          <p:nvPr/>
        </p:nvSpPr>
        <p:spPr>
          <a:xfrm>
            <a:off x="587829" y="1316895"/>
            <a:ext cx="5943600" cy="461665"/>
          </a:xfrm>
          <a:prstGeom prst="rect">
            <a:avLst/>
          </a:prstGeom>
        </p:spPr>
        <p:txBody>
          <a:bodyPr wrap="square">
            <a:spAutoFit/>
          </a:bodyPr>
          <a:lstStyle/>
          <a:p>
            <a:pPr algn="l"/>
            <a:r>
              <a:rPr lang="ru-RU" sz="2400" dirty="0" smtClean="0">
                <a:solidFill>
                  <a:schemeClr val="tx1"/>
                </a:solidFill>
              </a:rPr>
              <a:t>А8.   Выразите 0,025В в милливольтах</a:t>
            </a:r>
            <a:endParaRPr lang="ru-RU" sz="2400" dirty="0">
              <a:solidFill>
                <a:schemeClr val="tx1"/>
              </a:solidFill>
            </a:endParaRPr>
          </a:p>
        </p:txBody>
      </p:sp>
      <p:sp>
        <p:nvSpPr>
          <p:cNvPr id="5" name="Прямоугольник 4"/>
          <p:cNvSpPr/>
          <p:nvPr/>
        </p:nvSpPr>
        <p:spPr>
          <a:xfrm>
            <a:off x="1371601" y="1760364"/>
            <a:ext cx="4572000" cy="830997"/>
          </a:xfrm>
          <a:prstGeom prst="rect">
            <a:avLst/>
          </a:prstGeom>
        </p:spPr>
        <p:txBody>
          <a:bodyPr>
            <a:spAutoFit/>
          </a:bodyPr>
          <a:lstStyle/>
          <a:p>
            <a:pPr algn="l"/>
            <a:r>
              <a:rPr lang="ru-RU" sz="2400" dirty="0" smtClean="0">
                <a:solidFill>
                  <a:schemeClr val="tx1"/>
                </a:solidFill>
              </a:rPr>
              <a:t>1) 250 мВ    2) 25 мВ</a:t>
            </a:r>
            <a:br>
              <a:rPr lang="ru-RU" sz="2400" dirty="0" smtClean="0">
                <a:solidFill>
                  <a:schemeClr val="tx1"/>
                </a:solidFill>
              </a:rPr>
            </a:br>
            <a:r>
              <a:rPr lang="ru-RU" sz="2400" dirty="0" smtClean="0">
                <a:solidFill>
                  <a:schemeClr val="tx1"/>
                </a:solidFill>
              </a:rPr>
              <a:t>3) 2,5 мВ     4) 0,25 мВ</a:t>
            </a:r>
            <a:endParaRPr lang="ru-RU" sz="2400" dirty="0">
              <a:solidFill>
                <a:schemeClr val="tx1"/>
              </a:solidFill>
            </a:endParaRPr>
          </a:p>
        </p:txBody>
      </p:sp>
      <p:sp>
        <p:nvSpPr>
          <p:cNvPr id="6" name="Прямоугольник 5"/>
          <p:cNvSpPr/>
          <p:nvPr/>
        </p:nvSpPr>
        <p:spPr>
          <a:xfrm>
            <a:off x="522514" y="2622965"/>
            <a:ext cx="8374743" cy="1200329"/>
          </a:xfrm>
          <a:prstGeom prst="rect">
            <a:avLst/>
          </a:prstGeom>
        </p:spPr>
        <p:txBody>
          <a:bodyPr wrap="square">
            <a:spAutoFit/>
          </a:bodyPr>
          <a:lstStyle/>
          <a:p>
            <a:pPr algn="l"/>
            <a:r>
              <a:rPr lang="ru-RU" sz="2400" dirty="0" smtClean="0">
                <a:solidFill>
                  <a:schemeClr val="tx1"/>
                </a:solidFill>
              </a:rPr>
              <a:t>А10. При прохождении по проводнику электрического заряда, равного 6 Кл, совершается работа 660 Дж. Чему равно напряжение на концах этого проводника?</a:t>
            </a:r>
            <a:endParaRPr lang="ru-RU" sz="2400" dirty="0">
              <a:solidFill>
                <a:schemeClr val="tx1"/>
              </a:solidFill>
            </a:endParaRPr>
          </a:p>
        </p:txBody>
      </p:sp>
      <p:sp>
        <p:nvSpPr>
          <p:cNvPr id="74753" name="Rectangle 1"/>
          <p:cNvSpPr>
            <a:spLocks noChangeArrowheads="1"/>
          </p:cNvSpPr>
          <p:nvPr/>
        </p:nvSpPr>
        <p:spPr bwMode="auto">
          <a:xfrm>
            <a:off x="522514" y="3976914"/>
            <a:ext cx="673462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 А11. Напряжение на участке можно измерить… </a:t>
            </a:r>
            <a:endParaRPr kumimoji="0" lang="ru-R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1)  вольтметром. </a:t>
            </a:r>
            <a:endParaRPr kumimoji="0" lang="ru-R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2)  амперметром. </a:t>
            </a:r>
            <a:endParaRPr kumimoji="0" lang="ru-R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3)  омметром. </a:t>
            </a:r>
            <a:endParaRPr kumimoji="0" lang="ru-RU" sz="24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4)  ареометром. </a:t>
            </a:r>
            <a:endParaRPr kumimoji="0" lang="ru-RU" sz="2400" b="0" i="0" u="none" strike="noStrike" cap="none" normalizeH="0" baseline="0" dirty="0" smtClean="0">
              <a:ln>
                <a:noFill/>
              </a:ln>
              <a:solidFill>
                <a:schemeClr val="tx1"/>
              </a:solidFill>
              <a:effectLst/>
              <a:latin typeface="+mn-lt"/>
            </a:endParaRPr>
          </a:p>
        </p:txBody>
      </p:sp>
      <p:sp>
        <p:nvSpPr>
          <p:cNvPr id="8" name="Text Box 2"/>
          <p:cNvSpPr txBox="1">
            <a:spLocks noChangeArrowheads="1"/>
          </p:cNvSpPr>
          <p:nvPr/>
        </p:nvSpPr>
        <p:spPr bwMode="auto">
          <a:xfrm>
            <a:off x="7590972" y="6150202"/>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229600" cy="1143000"/>
          </a:xfrm>
        </p:spPr>
        <p:txBody>
          <a:bodyPr>
            <a:normAutofit/>
          </a:bodyPr>
          <a:lstStyle/>
          <a:p>
            <a:pPr lvl="0"/>
            <a:r>
              <a:rPr kumimoji="0" lang="ru-RU" sz="2800" b="1" i="0" u="none" strike="noStrike" cap="none" normalizeH="0" baseline="0" dirty="0" smtClean="0">
                <a:ln>
                  <a:noFill/>
                </a:ln>
                <a:effectLst/>
                <a:latin typeface="Times New Roman" pitchFamily="18" charset="0"/>
              </a:rPr>
              <a:t>Сопротивление (стр.295)</a:t>
            </a:r>
            <a:endParaRPr lang="ru-RU" sz="2800" dirty="0" smtClean="0"/>
          </a:p>
        </p:txBody>
      </p:sp>
      <p:sp>
        <p:nvSpPr>
          <p:cNvPr id="4" name="Прямоугольник 3"/>
          <p:cNvSpPr/>
          <p:nvPr/>
        </p:nvSpPr>
        <p:spPr>
          <a:xfrm>
            <a:off x="391885" y="1370285"/>
            <a:ext cx="7924800" cy="4524315"/>
          </a:xfrm>
          <a:prstGeom prst="rect">
            <a:avLst/>
          </a:prstGeom>
        </p:spPr>
        <p:txBody>
          <a:bodyPr wrap="square">
            <a:spAutoFit/>
          </a:bodyPr>
          <a:lstStyle/>
          <a:p>
            <a:pPr marL="457200" indent="-457200" algn="l">
              <a:buFont typeface="+mj-lt"/>
              <a:buAutoNum type="arabicPeriod"/>
            </a:pPr>
            <a:r>
              <a:rPr lang="ru-RU" sz="2400" dirty="0" smtClean="0">
                <a:solidFill>
                  <a:schemeClr val="tx1"/>
                </a:solidFill>
              </a:rPr>
              <a:t>В чем причина сопротивления?</a:t>
            </a:r>
          </a:p>
          <a:p>
            <a:pPr marL="457200" indent="-457200" algn="l">
              <a:buFont typeface="+mj-lt"/>
              <a:buAutoNum type="arabicPeriod"/>
            </a:pPr>
            <a:endParaRPr lang="ru-RU" sz="2400" dirty="0" smtClean="0">
              <a:solidFill>
                <a:schemeClr val="tx1"/>
              </a:solidFill>
            </a:endParaRPr>
          </a:p>
          <a:p>
            <a:pPr marL="457200" indent="-457200" algn="l">
              <a:buFont typeface="+mj-lt"/>
              <a:buAutoNum type="arabicPeriod"/>
            </a:pPr>
            <a:r>
              <a:rPr lang="ru-RU" sz="2400" dirty="0" smtClean="0">
                <a:solidFill>
                  <a:schemeClr val="tx1"/>
                </a:solidFill>
              </a:rPr>
              <a:t>Что принимают за единицу сопротивления проводника?</a:t>
            </a:r>
          </a:p>
          <a:p>
            <a:pPr marL="457200" indent="-457200" algn="l">
              <a:buFont typeface="+mj-lt"/>
              <a:buAutoNum type="arabicPeriod"/>
            </a:pPr>
            <a:endParaRPr lang="ru-RU" sz="2400" dirty="0" smtClean="0">
              <a:solidFill>
                <a:schemeClr val="tx1"/>
              </a:solidFill>
            </a:endParaRPr>
          </a:p>
          <a:p>
            <a:pPr marL="457200" indent="-457200" algn="l">
              <a:buFont typeface="+mj-lt"/>
              <a:buAutoNum type="arabicPeriod"/>
            </a:pPr>
            <a:r>
              <a:rPr lang="ru-RU" sz="2400" dirty="0" smtClean="0">
                <a:solidFill>
                  <a:schemeClr val="tx1"/>
                </a:solidFill>
              </a:rPr>
              <a:t>От каких физических величин зависит сопротивление </a:t>
            </a:r>
          </a:p>
          <a:p>
            <a:pPr marL="457200" indent="-457200" algn="l"/>
            <a:r>
              <a:rPr lang="ru-RU" sz="2400" dirty="0" smtClean="0">
                <a:solidFill>
                  <a:schemeClr val="tx1"/>
                </a:solidFill>
              </a:rPr>
              <a:t>      проводника?</a:t>
            </a:r>
          </a:p>
          <a:p>
            <a:pPr marL="457200" indent="-457200" algn="l">
              <a:buFont typeface="+mj-lt"/>
              <a:buAutoNum type="arabicPeriod"/>
            </a:pPr>
            <a:endParaRPr lang="ru-RU" sz="2400" dirty="0" smtClean="0">
              <a:solidFill>
                <a:schemeClr val="tx1"/>
              </a:solidFill>
            </a:endParaRPr>
          </a:p>
          <a:p>
            <a:pPr marL="457200" indent="-457200" algn="l"/>
            <a:r>
              <a:rPr lang="ru-RU" sz="2400" dirty="0" smtClean="0">
                <a:solidFill>
                  <a:schemeClr val="tx1"/>
                </a:solidFill>
              </a:rPr>
              <a:t>4.  Что называется удельным сопротивлением проводника?</a:t>
            </a:r>
          </a:p>
          <a:p>
            <a:pPr marL="457200" indent="-457200" algn="l">
              <a:buFont typeface="+mj-lt"/>
              <a:buAutoNum type="arabicPeriod"/>
            </a:pPr>
            <a:endParaRPr lang="ru-RU" sz="2400" dirty="0" smtClean="0">
              <a:solidFill>
                <a:schemeClr val="tx1"/>
              </a:solidFill>
            </a:endParaRPr>
          </a:p>
          <a:p>
            <a:pPr marL="457200" indent="-457200" algn="l"/>
            <a:r>
              <a:rPr lang="ru-RU" sz="2400" dirty="0" smtClean="0">
                <a:solidFill>
                  <a:schemeClr val="tx1"/>
                </a:solidFill>
              </a:rPr>
              <a:t>5.   В каких единицах выражается удельное сопротивление</a:t>
            </a:r>
          </a:p>
          <a:p>
            <a:pPr marL="457200" indent="-457200" algn="l"/>
            <a:r>
              <a:rPr lang="ru-RU" sz="2400" dirty="0" smtClean="0">
                <a:solidFill>
                  <a:schemeClr val="tx1"/>
                </a:solidFill>
              </a:rPr>
              <a:t>        проводника?</a:t>
            </a:r>
          </a:p>
        </p:txBody>
      </p:sp>
      <p:sp>
        <p:nvSpPr>
          <p:cNvPr id="5" name="Text Box 2"/>
          <p:cNvSpPr txBox="1">
            <a:spLocks noChangeArrowheads="1"/>
          </p:cNvSpPr>
          <p:nvPr/>
        </p:nvSpPr>
        <p:spPr bwMode="auto">
          <a:xfrm>
            <a:off x="7503885" y="6135688"/>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229600" cy="1143000"/>
          </a:xfrm>
        </p:spPr>
        <p:txBody>
          <a:bodyPr>
            <a:normAutofit/>
          </a:bodyPr>
          <a:lstStyle/>
          <a:p>
            <a:r>
              <a:rPr kumimoji="0" lang="ru-RU" sz="2400" b="1" i="0" u="none" strike="noStrike" cap="none" normalizeH="0" baseline="0" dirty="0" smtClean="0">
                <a:ln>
                  <a:noFill/>
                </a:ln>
                <a:effectLst/>
                <a:latin typeface="Times New Roman" pitchFamily="18" charset="0"/>
              </a:rPr>
              <a:t>Сопротивление </a:t>
            </a:r>
            <a:endParaRPr lang="ru-RU" sz="2400" dirty="0" smtClean="0">
              <a:solidFill>
                <a:schemeClr val="bg1"/>
              </a:solidFill>
            </a:endParaRPr>
          </a:p>
        </p:txBody>
      </p:sp>
      <p:sp>
        <p:nvSpPr>
          <p:cNvPr id="4" name="Text Box 2"/>
          <p:cNvSpPr txBox="1">
            <a:spLocks noChangeArrowheads="1"/>
          </p:cNvSpPr>
          <p:nvPr/>
        </p:nvSpPr>
        <p:spPr bwMode="auto">
          <a:xfrm>
            <a:off x="7532914" y="6106659"/>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
        <p:nvSpPr>
          <p:cNvPr id="98306" name="Rectangle 2"/>
          <p:cNvSpPr>
            <a:spLocks noChangeArrowheads="1"/>
          </p:cNvSpPr>
          <p:nvPr/>
        </p:nvSpPr>
        <p:spPr bwMode="auto">
          <a:xfrm>
            <a:off x="246743" y="1132114"/>
            <a:ext cx="801475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1.Какой проводник представляет большее </a:t>
            </a: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сопротивление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противление для постоянного тока — медный проводника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сплошной стержень или медная трубка,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имеющая внешний диаметр, равный диаметру стержня?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Длину обоих провод­ников считать одинаковой.</a:t>
            </a:r>
            <a:endParaRPr kumimoji="0" lang="ru-RU" sz="24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flipH="1">
            <a:off x="246743" y="1233714"/>
            <a:ext cx="7808685" cy="1938992"/>
          </a:xfrm>
          <a:prstGeom prst="rect">
            <a:avLst/>
          </a:prstGeom>
        </p:spPr>
        <p:style>
          <a:lnRef idx="2">
            <a:schemeClr val="accent2"/>
          </a:lnRef>
          <a:fillRef idx="1001">
            <a:schemeClr val="lt2"/>
          </a:fillRef>
          <a:effectRef idx="0">
            <a:schemeClr val="accent2"/>
          </a:effectRef>
          <a:fontRef idx="minor">
            <a:schemeClr val="dk1"/>
          </a:fontRef>
        </p:style>
        <p:txBody>
          <a:bodyPr wrap="square" rtlCol="0">
            <a:spAutoFit/>
          </a:bodyPr>
          <a:lstStyle/>
          <a:p>
            <a:endParaRPr lang="ru-RU" sz="2400" dirty="0" smtClean="0"/>
          </a:p>
          <a:p>
            <a:r>
              <a:rPr lang="ru-RU" sz="2400" dirty="0" smtClean="0"/>
              <a:t>Ответ:  Медная трубка</a:t>
            </a:r>
          </a:p>
          <a:p>
            <a:endParaRPr lang="ru-RU" sz="2400" dirty="0" smtClean="0"/>
          </a:p>
          <a:p>
            <a:endParaRPr lang="ru-RU" sz="2400" dirty="0" smtClean="0"/>
          </a:p>
          <a:p>
            <a:endParaRPr lang="ru-RU" sz="2400" dirty="0"/>
          </a:p>
        </p:txBody>
      </p:sp>
      <p:sp>
        <p:nvSpPr>
          <p:cNvPr id="98308" name="Rectangle 4"/>
          <p:cNvSpPr>
            <a:spLocks noChangeArrowheads="1"/>
          </p:cNvSpPr>
          <p:nvPr/>
        </p:nvSpPr>
        <p:spPr bwMode="auto">
          <a:xfrm>
            <a:off x="406400" y="3381828"/>
            <a:ext cx="6961906"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2.Цепь составлена из батареи аккумуляторов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последовательно соединенных амперметра,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металлической цепочки и выключателя.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замкнуть цепь и руками постепенно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увеличивать натяжение цепочки, то по амперметру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можно наблюдать возрастание тока.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Чем объясняется это явление?</a:t>
            </a:r>
            <a:endParaRPr kumimoji="0" lang="ru-RU" sz="2400" b="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261257" y="3512456"/>
            <a:ext cx="7763472" cy="2677656"/>
          </a:xfrm>
          <a:prstGeom prst="rect">
            <a:avLst/>
          </a:prstGeom>
        </p:spPr>
        <p:style>
          <a:lnRef idx="2">
            <a:schemeClr val="accent2"/>
          </a:lnRef>
          <a:fillRef idx="1001">
            <a:schemeClr val="lt2"/>
          </a:fillRef>
          <a:effectRef idx="0">
            <a:schemeClr val="accent2"/>
          </a:effectRef>
          <a:fontRef idx="minor">
            <a:schemeClr val="dk1"/>
          </a:fontRef>
        </p:style>
        <p:txBody>
          <a:bodyPr wrap="square" rtlCol="0">
            <a:spAutoFit/>
          </a:bodyPr>
          <a:lstStyle/>
          <a:p>
            <a:pPr algn="l"/>
            <a:endParaRPr lang="ru-RU" sz="2400" dirty="0" smtClean="0">
              <a:solidFill>
                <a:schemeClr val="tx1"/>
              </a:solidFill>
            </a:endParaRPr>
          </a:p>
          <a:p>
            <a:pPr algn="l"/>
            <a:r>
              <a:rPr lang="ru-RU" sz="2400" dirty="0" smtClean="0">
                <a:solidFill>
                  <a:schemeClr val="tx1"/>
                </a:solidFill>
              </a:rPr>
              <a:t>Ответ: Уменьшением сопротивления электрическому току</a:t>
            </a:r>
          </a:p>
          <a:p>
            <a:pPr algn="l"/>
            <a:r>
              <a:rPr lang="ru-RU" sz="2400" dirty="0" smtClean="0">
                <a:solidFill>
                  <a:schemeClr val="tx1"/>
                </a:solidFill>
              </a:rPr>
              <a:t>в местах контакта звеньев цепи.</a:t>
            </a:r>
          </a:p>
          <a:p>
            <a:pPr algn="l"/>
            <a:endParaRPr lang="ru-RU" sz="2400" dirty="0" smtClean="0">
              <a:solidFill>
                <a:schemeClr val="tx1"/>
              </a:solidFill>
            </a:endParaRPr>
          </a:p>
          <a:p>
            <a:pPr algn="l"/>
            <a:endParaRPr lang="ru-RU" sz="2400" dirty="0" smtClean="0">
              <a:solidFill>
                <a:schemeClr val="tx1"/>
              </a:solidFill>
            </a:endParaRPr>
          </a:p>
          <a:p>
            <a:pPr algn="l"/>
            <a:endParaRPr lang="ru-RU" sz="2400" dirty="0" smtClean="0">
              <a:solidFill>
                <a:schemeClr val="tx1"/>
              </a:solidFill>
            </a:endParaRPr>
          </a:p>
          <a:p>
            <a:pPr algn="l"/>
            <a:endParaRPr lang="ru-RU"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987332" cy="7663636"/>
          </a:xfrm>
          <a:prstGeom prst="rect">
            <a:avLst/>
          </a:prstGeom>
          <a:noFill/>
        </p:spPr>
        <p:txBody>
          <a:bodyPr wrap="none" rtlCol="0">
            <a:spAutoFit/>
          </a:bodyPr>
          <a:lstStyle/>
          <a:p>
            <a:pPr algn="l"/>
            <a:r>
              <a:rPr lang="ru-RU" sz="2400" dirty="0" smtClean="0">
                <a:solidFill>
                  <a:schemeClr val="tx1"/>
                </a:solidFill>
              </a:rPr>
              <a:t>1. </a:t>
            </a:r>
            <a:r>
              <a:rPr lang="ru-RU" sz="2400" dirty="0" smtClean="0">
                <a:solidFill>
                  <a:schemeClr val="tx1"/>
                </a:solidFill>
                <a:hlinkClick r:id="" action="ppaction://hlinkshowjump?jump=nextslide"/>
              </a:rPr>
              <a:t>Отстроченная отгадка</a:t>
            </a:r>
            <a:endParaRPr lang="ru-RU" sz="2400" dirty="0" smtClean="0">
              <a:solidFill>
                <a:schemeClr val="tx1"/>
              </a:solidFill>
            </a:endParaRPr>
          </a:p>
          <a:p>
            <a:pPr algn="l"/>
            <a:r>
              <a:rPr lang="ru-RU" sz="2400" dirty="0" smtClean="0">
                <a:solidFill>
                  <a:schemeClr val="tx1"/>
                </a:solidFill>
              </a:rPr>
              <a:t>2. </a:t>
            </a:r>
            <a:r>
              <a:rPr lang="ru-RU" sz="2400" dirty="0" smtClean="0">
                <a:solidFill>
                  <a:schemeClr val="tx1"/>
                </a:solidFill>
                <a:hlinkClick r:id="rId2" action="ppaction://hlinksldjump"/>
              </a:rPr>
              <a:t>Интеллектуальная разминка </a:t>
            </a:r>
            <a:endParaRPr lang="ru-RU" sz="2400" dirty="0" smtClean="0">
              <a:solidFill>
                <a:schemeClr val="tx1"/>
              </a:solidFill>
            </a:endParaRPr>
          </a:p>
          <a:p>
            <a:pPr algn="l"/>
            <a:r>
              <a:rPr lang="ru-RU" sz="2400" dirty="0" smtClean="0">
                <a:solidFill>
                  <a:schemeClr val="tx1"/>
                </a:solidFill>
              </a:rPr>
              <a:t>3. Изучение нового материала а) </a:t>
            </a:r>
            <a:r>
              <a:rPr lang="ru-RU" sz="2400" dirty="0" smtClean="0">
                <a:solidFill>
                  <a:schemeClr val="tx1"/>
                </a:solidFill>
                <a:hlinkClick r:id="rId3" action="ppaction://hlinksldjump"/>
              </a:rPr>
              <a:t>«Прими готовое»</a:t>
            </a:r>
            <a:endParaRPr lang="ru-RU" sz="2400" dirty="0" smtClean="0">
              <a:solidFill>
                <a:schemeClr val="tx1"/>
              </a:solidFill>
            </a:endParaRPr>
          </a:p>
          <a:p>
            <a:pPr algn="l"/>
            <a:r>
              <a:rPr lang="ru-RU" sz="2400" dirty="0" smtClean="0">
                <a:solidFill>
                  <a:schemeClr val="tx1"/>
                </a:solidFill>
              </a:rPr>
              <a:t>                                                    б) </a:t>
            </a:r>
            <a:r>
              <a:rPr lang="ru-RU" sz="2400" dirty="0" smtClean="0">
                <a:solidFill>
                  <a:schemeClr val="tx1"/>
                </a:solidFill>
                <a:hlinkClick r:id="rId4" action="ppaction://hlinksldjump"/>
              </a:rPr>
              <a:t>«фантастическая добавка»</a:t>
            </a:r>
            <a:endParaRPr lang="ru-RU" sz="2400" dirty="0" smtClean="0">
              <a:solidFill>
                <a:schemeClr val="tx1"/>
              </a:solidFill>
            </a:endParaRPr>
          </a:p>
          <a:p>
            <a:pPr algn="l"/>
            <a:r>
              <a:rPr lang="ru-RU" sz="2400" dirty="0" smtClean="0">
                <a:solidFill>
                  <a:schemeClr val="tx1"/>
                </a:solidFill>
              </a:rPr>
              <a:t>4. </a:t>
            </a:r>
            <a:r>
              <a:rPr lang="ru-RU" sz="2400" dirty="0" smtClean="0">
                <a:solidFill>
                  <a:schemeClr val="tx1"/>
                </a:solidFill>
                <a:hlinkClick r:id="rId5" action="ppaction://hlinksldjump"/>
              </a:rPr>
              <a:t>Учебный мозговой штурм</a:t>
            </a:r>
            <a:endParaRPr lang="ru-RU" sz="2400" dirty="0" smtClean="0">
              <a:solidFill>
                <a:schemeClr val="tx1"/>
              </a:solidFill>
            </a:endParaRPr>
          </a:p>
          <a:p>
            <a:pPr algn="l"/>
            <a:r>
              <a:rPr lang="ru-RU" sz="2400" dirty="0" smtClean="0">
                <a:solidFill>
                  <a:schemeClr val="tx1"/>
                </a:solidFill>
              </a:rPr>
              <a:t>5. </a:t>
            </a:r>
            <a:r>
              <a:rPr lang="ru-RU" sz="2400" dirty="0" smtClean="0">
                <a:solidFill>
                  <a:schemeClr val="tx1"/>
                </a:solidFill>
                <a:hlinkClick r:id="rId6" action="ppaction://hlinksldjump"/>
              </a:rPr>
              <a:t>Привлекательная цель          </a:t>
            </a:r>
            <a:r>
              <a:rPr lang="ru-RU" sz="2400" dirty="0" smtClean="0">
                <a:solidFill>
                  <a:schemeClr val="tx1"/>
                </a:solidFill>
              </a:rPr>
              <a:t>а) гуманитариям</a:t>
            </a:r>
          </a:p>
          <a:p>
            <a:pPr algn="l"/>
            <a:r>
              <a:rPr lang="ru-RU" sz="2400" dirty="0" smtClean="0">
                <a:solidFill>
                  <a:schemeClr val="tx1"/>
                </a:solidFill>
              </a:rPr>
              <a:t>                                                    б) теоретикам</a:t>
            </a:r>
          </a:p>
          <a:p>
            <a:pPr algn="l"/>
            <a:r>
              <a:rPr lang="ru-RU" sz="2400" dirty="0" smtClean="0">
                <a:solidFill>
                  <a:schemeClr val="tx1"/>
                </a:solidFill>
              </a:rPr>
              <a:t>                                                    в) исследователям</a:t>
            </a:r>
          </a:p>
          <a:p>
            <a:pPr algn="l"/>
            <a:r>
              <a:rPr lang="ru-RU" sz="2400" dirty="0" smtClean="0">
                <a:solidFill>
                  <a:schemeClr val="tx1"/>
                </a:solidFill>
              </a:rPr>
              <a:t>6.Три уровня решения задач    а)</a:t>
            </a:r>
            <a:r>
              <a:rPr lang="ru-RU" sz="2400" dirty="0" smtClean="0">
                <a:solidFill>
                  <a:schemeClr val="tx1"/>
                </a:solidFill>
                <a:hlinkClick r:id="rId2" action="ppaction://hlinksldjump"/>
              </a:rPr>
              <a:t>обязательный</a:t>
            </a:r>
            <a:endParaRPr lang="ru-RU" sz="2400" dirty="0" smtClean="0">
              <a:solidFill>
                <a:schemeClr val="tx1"/>
              </a:solidFill>
            </a:endParaRPr>
          </a:p>
          <a:p>
            <a:pPr algn="l"/>
            <a:r>
              <a:rPr lang="ru-RU" sz="2400" dirty="0" smtClean="0">
                <a:solidFill>
                  <a:schemeClr val="tx1"/>
                </a:solidFill>
              </a:rPr>
              <a:t>                                                    </a:t>
            </a:r>
            <a:r>
              <a:rPr lang="ru-RU" sz="2400" dirty="0" smtClean="0">
                <a:solidFill>
                  <a:schemeClr val="tx1"/>
                </a:solidFill>
                <a:hlinkClick r:id="rId2" action="ppaction://hlinksldjump"/>
              </a:rPr>
              <a:t>б)индивидуальный с объяснением</a:t>
            </a:r>
            <a:endParaRPr lang="ru-RU" sz="2400" dirty="0" smtClean="0">
              <a:solidFill>
                <a:schemeClr val="tx1"/>
              </a:solidFill>
            </a:endParaRPr>
          </a:p>
          <a:p>
            <a:pPr algn="l"/>
            <a:r>
              <a:rPr lang="ru-RU" sz="2400" dirty="0" smtClean="0">
                <a:solidFill>
                  <a:schemeClr val="tx1"/>
                </a:solidFill>
              </a:rPr>
              <a:t>                                                    </a:t>
            </a:r>
            <a:r>
              <a:rPr lang="ru-RU" sz="2400" dirty="0" smtClean="0">
                <a:solidFill>
                  <a:schemeClr val="tx1"/>
                </a:solidFill>
                <a:hlinkClick r:id="rId7" action="ppaction://hlinksldjump"/>
              </a:rPr>
              <a:t>в)повышенной трудности</a:t>
            </a:r>
            <a:endParaRPr lang="ru-RU" sz="2400" dirty="0" smtClean="0">
              <a:solidFill>
                <a:schemeClr val="tx1"/>
              </a:solidFill>
            </a:endParaRPr>
          </a:p>
          <a:p>
            <a:pPr algn="l"/>
            <a:r>
              <a:rPr lang="ru-RU" sz="2400" dirty="0" smtClean="0">
                <a:solidFill>
                  <a:schemeClr val="tx1"/>
                </a:solidFill>
              </a:rPr>
              <a:t>7. </a:t>
            </a:r>
            <a:r>
              <a:rPr lang="ru-RU" sz="2400" dirty="0" smtClean="0">
                <a:solidFill>
                  <a:schemeClr val="tx1"/>
                </a:solidFill>
                <a:hlinkClick r:id="rId2" action="ppaction://hlinksldjump"/>
              </a:rPr>
              <a:t>Отработка умений</a:t>
            </a:r>
            <a:endParaRPr lang="ru-RU" sz="2400" dirty="0" smtClean="0">
              <a:solidFill>
                <a:schemeClr val="tx1"/>
              </a:solidFill>
            </a:endParaRPr>
          </a:p>
          <a:p>
            <a:pPr algn="l"/>
            <a:r>
              <a:rPr lang="ru-RU" sz="2400" dirty="0" smtClean="0">
                <a:solidFill>
                  <a:schemeClr val="tx1"/>
                </a:solidFill>
              </a:rPr>
              <a:t>8. </a:t>
            </a:r>
            <a:r>
              <a:rPr lang="ru-RU" sz="2400" dirty="0" smtClean="0">
                <a:solidFill>
                  <a:schemeClr val="tx1"/>
                </a:solidFill>
                <a:hlinkClick r:id="rId8" action="ppaction://hlinksldjump"/>
              </a:rPr>
              <a:t>Опрос – итог</a:t>
            </a:r>
            <a:endParaRPr lang="ru-RU" sz="2400" dirty="0" smtClean="0">
              <a:solidFill>
                <a:schemeClr val="tx1"/>
              </a:solidFill>
            </a:endParaRPr>
          </a:p>
          <a:p>
            <a:pPr algn="l"/>
            <a:r>
              <a:rPr lang="ru-RU" sz="2400" dirty="0" smtClean="0">
                <a:solidFill>
                  <a:schemeClr val="tx1"/>
                </a:solidFill>
              </a:rPr>
              <a:t>9. </a:t>
            </a:r>
            <a:r>
              <a:rPr lang="ru-RU" sz="2400" dirty="0" smtClean="0">
                <a:solidFill>
                  <a:schemeClr val="tx1"/>
                </a:solidFill>
                <a:hlinkClick r:id="rId9" action="ppaction://hlinksldjump"/>
              </a:rPr>
              <a:t>Три уровня домашнего задания</a:t>
            </a:r>
            <a:endParaRPr lang="ru-RU" sz="2400" dirty="0" smtClean="0">
              <a:solidFill>
                <a:schemeClr val="tx1"/>
              </a:solidFill>
            </a:endParaRPr>
          </a:p>
          <a:p>
            <a:pPr algn="l"/>
            <a:r>
              <a:rPr lang="ru-RU" sz="2000" dirty="0" smtClean="0"/>
              <a:t>                                                               </a:t>
            </a:r>
            <a:r>
              <a:rPr lang="ru-RU" sz="2000" dirty="0" smtClean="0">
                <a:solidFill>
                  <a:schemeClr val="tx1"/>
                </a:solidFill>
              </a:rPr>
              <a:t>ОБЯЗАТЕЛЬНЫЙ МИНИМУМ </a:t>
            </a:r>
          </a:p>
          <a:p>
            <a:pPr algn="l"/>
            <a:r>
              <a:rPr lang="ru-RU" sz="2000" dirty="0" smtClean="0">
                <a:solidFill>
                  <a:schemeClr val="tx1"/>
                </a:solidFill>
              </a:rPr>
              <a:t>                                                               ТРЕНИРОВОЧНЫЙ </a:t>
            </a:r>
          </a:p>
          <a:p>
            <a:pPr algn="l"/>
            <a:r>
              <a:rPr lang="ru-RU" sz="2000" dirty="0" smtClean="0">
                <a:solidFill>
                  <a:schemeClr val="tx1"/>
                </a:solidFill>
              </a:rPr>
              <a:t>                                                               ТВОРЧЕСКОЕ ЗАДАНИЕ </a:t>
            </a:r>
          </a:p>
          <a:p>
            <a:pPr algn="l"/>
            <a:endParaRPr lang="ru-RU" sz="2400" dirty="0" smtClean="0">
              <a:solidFill>
                <a:schemeClr val="tx1"/>
              </a:solidFill>
            </a:endParaRPr>
          </a:p>
          <a:p>
            <a:pPr algn="l"/>
            <a:endParaRPr lang="ru-RU" sz="2400" dirty="0" smtClean="0">
              <a:solidFill>
                <a:schemeClr val="tx1"/>
              </a:solidFill>
            </a:endParaRPr>
          </a:p>
          <a:p>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274638"/>
            <a:ext cx="9144000" cy="1782762"/>
          </a:xfrm>
        </p:spPr>
        <p:txBody>
          <a:bodyPr/>
          <a:lstStyle/>
          <a:p>
            <a:pPr marL="838200" indent="-838200" algn="l" eaLnBrk="1" hangingPunct="1"/>
            <a:r>
              <a:rPr lang="ru-RU" sz="2800" b="1" dirty="0" smtClean="0"/>
              <a:t>          </a:t>
            </a:r>
            <a:r>
              <a:rPr lang="ru-RU" sz="2800" b="1" dirty="0" smtClean="0">
                <a:solidFill>
                  <a:srgbClr val="CC0000"/>
                </a:solidFill>
              </a:rPr>
              <a:t>На катушку намотан медный провод сечением 0,03 мм</a:t>
            </a:r>
            <a:r>
              <a:rPr lang="ru-RU" sz="2800" b="1" baseline="30000" dirty="0" smtClean="0">
                <a:solidFill>
                  <a:srgbClr val="CC0000"/>
                </a:solidFill>
              </a:rPr>
              <a:t>2</a:t>
            </a:r>
            <a:r>
              <a:rPr lang="ru-RU" sz="2800" b="1" dirty="0" smtClean="0">
                <a:solidFill>
                  <a:srgbClr val="CC0000"/>
                </a:solidFill>
              </a:rPr>
              <a:t> и длиной 200 м. </a:t>
            </a:r>
            <a:br>
              <a:rPr lang="ru-RU" sz="2800" b="1" dirty="0" smtClean="0">
                <a:solidFill>
                  <a:srgbClr val="CC0000"/>
                </a:solidFill>
              </a:rPr>
            </a:br>
            <a:r>
              <a:rPr lang="ru-RU" sz="2800" b="1" dirty="0" smtClean="0">
                <a:solidFill>
                  <a:srgbClr val="CC0000"/>
                </a:solidFill>
              </a:rPr>
              <a:t>Найдите сопротивление обмотки и ее массу.</a:t>
            </a:r>
            <a:r>
              <a:rPr lang="ru-RU" sz="4000" dirty="0" smtClean="0"/>
              <a:t> </a:t>
            </a:r>
          </a:p>
        </p:txBody>
      </p:sp>
      <p:sp>
        <p:nvSpPr>
          <p:cNvPr id="12292" name="Rectangle 3"/>
          <p:cNvSpPr>
            <a:spLocks noGrp="1" noChangeArrowheads="1"/>
          </p:cNvSpPr>
          <p:nvPr>
            <p:ph idx="1"/>
          </p:nvPr>
        </p:nvSpPr>
        <p:spPr>
          <a:xfrm>
            <a:off x="0" y="1981200"/>
            <a:ext cx="4038600" cy="4267200"/>
          </a:xfrm>
        </p:spPr>
        <p:txBody>
          <a:bodyPr/>
          <a:lstStyle/>
          <a:p>
            <a:pPr marL="990600" lvl="1" indent="-533400" eaLnBrk="1" hangingPunct="1">
              <a:buFontTx/>
              <a:buNone/>
            </a:pPr>
            <a:r>
              <a:rPr lang="ru-RU" sz="3200" b="1" smtClean="0">
                <a:solidFill>
                  <a:srgbClr val="CC0066"/>
                </a:solidFill>
              </a:rPr>
              <a:t>Дано:</a:t>
            </a:r>
            <a:endParaRPr lang="en-US" sz="3200" b="1" smtClean="0">
              <a:solidFill>
                <a:srgbClr val="CC0066"/>
              </a:solidFill>
            </a:endParaRPr>
          </a:p>
          <a:p>
            <a:pPr marL="990600" lvl="1" indent="-533400" eaLnBrk="1" hangingPunct="1">
              <a:buFontTx/>
              <a:buNone/>
            </a:pPr>
            <a:r>
              <a:rPr lang="en-US" sz="3200" b="1" smtClean="0">
                <a:solidFill>
                  <a:srgbClr val="CC0066"/>
                </a:solidFill>
              </a:rPr>
              <a:t>S= </a:t>
            </a:r>
            <a:r>
              <a:rPr lang="ru-RU" sz="3200" b="1" smtClean="0">
                <a:solidFill>
                  <a:srgbClr val="CC0066"/>
                </a:solidFill>
              </a:rPr>
              <a:t>0,03мм</a:t>
            </a:r>
            <a:r>
              <a:rPr lang="ru-RU" sz="3200" b="1" baseline="30000" smtClean="0">
                <a:solidFill>
                  <a:srgbClr val="CC0066"/>
                </a:solidFill>
              </a:rPr>
              <a:t>2</a:t>
            </a:r>
            <a:r>
              <a:rPr lang="ru-RU" sz="3200" b="1" smtClean="0">
                <a:solidFill>
                  <a:srgbClr val="CC0066"/>
                </a:solidFill>
              </a:rPr>
              <a:t>                           </a:t>
            </a:r>
            <a:r>
              <a:rPr lang="en-US" sz="3200" b="1" smtClean="0">
                <a:solidFill>
                  <a:srgbClr val="CC0066"/>
                </a:solidFill>
              </a:rPr>
              <a:t>    </a:t>
            </a:r>
            <a:endParaRPr lang="ru-RU" sz="3200" b="1" smtClean="0">
              <a:solidFill>
                <a:srgbClr val="CC0066"/>
              </a:solidFill>
            </a:endParaRPr>
          </a:p>
          <a:p>
            <a:pPr marL="990600" lvl="1" indent="-533400" eaLnBrk="1" hangingPunct="1">
              <a:buFontTx/>
              <a:buNone/>
            </a:pPr>
            <a:r>
              <a:rPr lang="el-GR" sz="3200" b="1" smtClean="0">
                <a:solidFill>
                  <a:srgbClr val="CC0066"/>
                </a:solidFill>
                <a:cs typeface="Arial" pitchFamily="34" charset="0"/>
              </a:rPr>
              <a:t>ρ</a:t>
            </a:r>
            <a:r>
              <a:rPr lang="en-US" sz="3200" b="1" smtClean="0">
                <a:solidFill>
                  <a:srgbClr val="CC0066"/>
                </a:solidFill>
              </a:rPr>
              <a:t>= </a:t>
            </a:r>
            <a:r>
              <a:rPr lang="en-US" sz="3200" b="1" smtClean="0">
                <a:solidFill>
                  <a:srgbClr val="CC0066"/>
                </a:solidFill>
                <a:cs typeface="Arial" pitchFamily="34" charset="0"/>
              </a:rPr>
              <a:t>0,</a:t>
            </a:r>
            <a:r>
              <a:rPr lang="ru-RU" sz="3200" b="1" smtClean="0">
                <a:solidFill>
                  <a:srgbClr val="CC0066"/>
                </a:solidFill>
                <a:cs typeface="Arial" pitchFamily="34" charset="0"/>
              </a:rPr>
              <a:t>017</a:t>
            </a:r>
            <a:r>
              <a:rPr lang="en-US" sz="3200" b="1" smtClean="0">
                <a:solidFill>
                  <a:srgbClr val="CC0066"/>
                </a:solidFill>
                <a:cs typeface="Arial" pitchFamily="34" charset="0"/>
              </a:rPr>
              <a:t> </a:t>
            </a:r>
            <a:r>
              <a:rPr lang="ru-RU" sz="3200" b="1" baseline="30000" smtClean="0">
                <a:solidFill>
                  <a:srgbClr val="CC0066"/>
                </a:solidFill>
                <a:cs typeface="Arial" pitchFamily="34" charset="0"/>
              </a:rPr>
              <a:t>Ом</a:t>
            </a:r>
            <a:r>
              <a:rPr lang="en-US" sz="3200" b="1" baseline="30000" smtClean="0">
                <a:solidFill>
                  <a:srgbClr val="CC0066"/>
                </a:solidFill>
                <a:cs typeface="Arial" pitchFamily="34" charset="0"/>
              </a:rPr>
              <a:t>·</a:t>
            </a:r>
            <a:r>
              <a:rPr lang="ru-RU" sz="3200" b="1" baseline="30000" smtClean="0">
                <a:solidFill>
                  <a:srgbClr val="CC0066"/>
                </a:solidFill>
                <a:cs typeface="Arial" pitchFamily="34" charset="0"/>
              </a:rPr>
              <a:t>мм</a:t>
            </a:r>
            <a:r>
              <a:rPr lang="ru-RU" sz="3200" b="1" baseline="50000" smtClean="0">
                <a:solidFill>
                  <a:srgbClr val="CC0066"/>
                </a:solidFill>
                <a:cs typeface="Arial" pitchFamily="34" charset="0"/>
              </a:rPr>
              <a:t>2</a:t>
            </a:r>
            <a:r>
              <a:rPr lang="en-US" sz="3200" b="1" smtClean="0">
                <a:solidFill>
                  <a:srgbClr val="CC0066"/>
                </a:solidFill>
                <a:cs typeface="Arial" pitchFamily="34" charset="0"/>
              </a:rPr>
              <a:t>/</a:t>
            </a:r>
            <a:r>
              <a:rPr lang="ru-RU" sz="3200" b="1" baseline="-25000" smtClean="0">
                <a:solidFill>
                  <a:srgbClr val="CC0066"/>
                </a:solidFill>
                <a:cs typeface="Arial" pitchFamily="34" charset="0"/>
              </a:rPr>
              <a:t>м</a:t>
            </a:r>
          </a:p>
          <a:p>
            <a:pPr marL="990600" lvl="1" indent="-533400" eaLnBrk="1" hangingPunct="1">
              <a:buFontTx/>
              <a:buNone/>
            </a:pPr>
            <a:r>
              <a:rPr lang="el-GR" sz="3200" b="1" smtClean="0">
                <a:solidFill>
                  <a:srgbClr val="CC0066"/>
                </a:solidFill>
                <a:cs typeface="Arial" pitchFamily="34" charset="0"/>
              </a:rPr>
              <a:t>ρ</a:t>
            </a:r>
            <a:r>
              <a:rPr lang="en-US" sz="3200" b="1" smtClean="0">
                <a:solidFill>
                  <a:srgbClr val="CC0066"/>
                </a:solidFill>
                <a:cs typeface="Arial" pitchFamily="34" charset="0"/>
              </a:rPr>
              <a:t>*</a:t>
            </a:r>
            <a:r>
              <a:rPr lang="en-US" sz="3200" b="1" smtClean="0">
                <a:solidFill>
                  <a:srgbClr val="CC0066"/>
                </a:solidFill>
              </a:rPr>
              <a:t>= </a:t>
            </a:r>
            <a:r>
              <a:rPr lang="en-US" sz="3200" b="1" smtClean="0">
                <a:solidFill>
                  <a:srgbClr val="CC0066"/>
                </a:solidFill>
                <a:cs typeface="Arial" pitchFamily="34" charset="0"/>
              </a:rPr>
              <a:t>8900 </a:t>
            </a:r>
            <a:r>
              <a:rPr lang="ru-RU" sz="3200" b="1" baseline="30000" smtClean="0">
                <a:solidFill>
                  <a:srgbClr val="CC0066"/>
                </a:solidFill>
                <a:cs typeface="Arial" pitchFamily="34" charset="0"/>
              </a:rPr>
              <a:t>кг</a:t>
            </a:r>
            <a:r>
              <a:rPr lang="en-US" sz="3200" b="1" smtClean="0">
                <a:solidFill>
                  <a:srgbClr val="CC0066"/>
                </a:solidFill>
                <a:cs typeface="Arial" pitchFamily="34" charset="0"/>
              </a:rPr>
              <a:t>/</a:t>
            </a:r>
            <a:r>
              <a:rPr lang="ru-RU" sz="3200" b="1" baseline="-25000" smtClean="0">
                <a:solidFill>
                  <a:srgbClr val="CC0066"/>
                </a:solidFill>
                <a:cs typeface="Arial" pitchFamily="34" charset="0"/>
              </a:rPr>
              <a:t>м</a:t>
            </a:r>
            <a:r>
              <a:rPr lang="ru-RU" sz="3200" b="1" baseline="10000" smtClean="0">
                <a:solidFill>
                  <a:srgbClr val="CC0066"/>
                </a:solidFill>
                <a:cs typeface="Arial" pitchFamily="34" charset="0"/>
              </a:rPr>
              <a:t>3</a:t>
            </a:r>
            <a:endParaRPr lang="en-US" sz="3200" b="1" baseline="30000" smtClean="0">
              <a:solidFill>
                <a:srgbClr val="CC0066"/>
              </a:solidFill>
              <a:cs typeface="Arial" pitchFamily="34" charset="0"/>
            </a:endParaRPr>
          </a:p>
          <a:p>
            <a:pPr marL="990600" lvl="1" indent="-533400" eaLnBrk="1" hangingPunct="1">
              <a:buFontTx/>
              <a:buNone/>
            </a:pPr>
            <a:r>
              <a:rPr lang="en-US" sz="3200" b="1" smtClean="0">
                <a:solidFill>
                  <a:srgbClr val="CC0066"/>
                </a:solidFill>
                <a:cs typeface="Arial" pitchFamily="34" charset="0"/>
              </a:rPr>
              <a:t>L = 200 </a:t>
            </a:r>
            <a:r>
              <a:rPr lang="ru-RU" sz="3200" b="1" smtClean="0">
                <a:solidFill>
                  <a:srgbClr val="CC0066"/>
                </a:solidFill>
                <a:cs typeface="Arial" pitchFamily="34" charset="0"/>
              </a:rPr>
              <a:t>м</a:t>
            </a:r>
            <a:endParaRPr lang="en-US" sz="3200" b="1" smtClean="0">
              <a:solidFill>
                <a:srgbClr val="CC0066"/>
              </a:solidFill>
              <a:cs typeface="Arial" pitchFamily="34" charset="0"/>
            </a:endParaRPr>
          </a:p>
          <a:p>
            <a:pPr marL="990600" lvl="1" indent="-533400" eaLnBrk="1" hangingPunct="1">
              <a:buFontTx/>
              <a:buNone/>
            </a:pPr>
            <a:endParaRPr lang="en-US" sz="3200" b="1" smtClean="0">
              <a:solidFill>
                <a:srgbClr val="CC0066"/>
              </a:solidFill>
              <a:cs typeface="Arial" pitchFamily="34" charset="0"/>
            </a:endParaRPr>
          </a:p>
        </p:txBody>
      </p:sp>
      <p:sp>
        <p:nvSpPr>
          <p:cNvPr id="12293" name="Line 4"/>
          <p:cNvSpPr>
            <a:spLocks noChangeShapeType="1"/>
          </p:cNvSpPr>
          <p:nvPr/>
        </p:nvSpPr>
        <p:spPr bwMode="auto">
          <a:xfrm>
            <a:off x="3962400" y="2209800"/>
            <a:ext cx="0" cy="2743200"/>
          </a:xfrm>
          <a:prstGeom prst="line">
            <a:avLst/>
          </a:prstGeom>
          <a:noFill/>
          <a:ln w="38100">
            <a:solidFill>
              <a:srgbClr val="660033"/>
            </a:solidFill>
            <a:round/>
            <a:headEnd/>
            <a:tailEnd/>
          </a:ln>
        </p:spPr>
        <p:txBody>
          <a:bodyPr/>
          <a:lstStyle/>
          <a:p>
            <a:endParaRPr lang="ru-RU"/>
          </a:p>
        </p:txBody>
      </p:sp>
      <p:sp>
        <p:nvSpPr>
          <p:cNvPr id="12294" name="Text Box 5"/>
          <p:cNvSpPr txBox="1">
            <a:spLocks noChangeArrowheads="1"/>
          </p:cNvSpPr>
          <p:nvPr/>
        </p:nvSpPr>
        <p:spPr bwMode="auto">
          <a:xfrm>
            <a:off x="838200" y="5486400"/>
            <a:ext cx="2133600" cy="1311275"/>
          </a:xfrm>
          <a:prstGeom prst="rect">
            <a:avLst/>
          </a:prstGeom>
          <a:noFill/>
          <a:ln w="9525">
            <a:noFill/>
            <a:miter lim="800000"/>
            <a:headEnd/>
            <a:tailEnd/>
          </a:ln>
        </p:spPr>
        <p:txBody>
          <a:bodyPr>
            <a:spAutoFit/>
          </a:bodyPr>
          <a:lstStyle/>
          <a:p>
            <a:pPr algn="ctr">
              <a:spcBef>
                <a:spcPct val="50000"/>
              </a:spcBef>
            </a:pPr>
            <a:r>
              <a:rPr lang="en-US" sz="3200" b="1">
                <a:solidFill>
                  <a:srgbClr val="CC0066"/>
                </a:solidFill>
              </a:rPr>
              <a:t>R - </a:t>
            </a:r>
            <a:r>
              <a:rPr lang="ru-RU" sz="3200" b="1">
                <a:solidFill>
                  <a:srgbClr val="CC0066"/>
                </a:solidFill>
              </a:rPr>
              <a:t>?</a:t>
            </a:r>
            <a:endParaRPr lang="en-US" sz="3200" b="1">
              <a:solidFill>
                <a:srgbClr val="CC0066"/>
              </a:solidFill>
            </a:endParaRPr>
          </a:p>
          <a:p>
            <a:pPr algn="ctr">
              <a:spcBef>
                <a:spcPct val="50000"/>
              </a:spcBef>
            </a:pPr>
            <a:r>
              <a:rPr lang="en-US" sz="3200" b="1">
                <a:solidFill>
                  <a:srgbClr val="CC0066"/>
                </a:solidFill>
              </a:rPr>
              <a:t>m - </a:t>
            </a:r>
            <a:r>
              <a:rPr lang="ru-RU" sz="3200" b="1">
                <a:solidFill>
                  <a:srgbClr val="CC0066"/>
                </a:solidFill>
              </a:rPr>
              <a:t>?</a:t>
            </a:r>
          </a:p>
        </p:txBody>
      </p:sp>
      <p:sp>
        <p:nvSpPr>
          <p:cNvPr id="9222" name="Text Box 6"/>
          <p:cNvSpPr txBox="1">
            <a:spLocks noChangeArrowheads="1"/>
          </p:cNvSpPr>
          <p:nvPr/>
        </p:nvSpPr>
        <p:spPr bwMode="auto">
          <a:xfrm>
            <a:off x="4114800" y="2133600"/>
            <a:ext cx="4648200" cy="3776663"/>
          </a:xfrm>
          <a:prstGeom prst="rect">
            <a:avLst/>
          </a:prstGeom>
          <a:noFill/>
          <a:ln w="9525">
            <a:noFill/>
            <a:miter lim="800000"/>
            <a:headEnd/>
            <a:tailEnd/>
          </a:ln>
        </p:spPr>
        <p:txBody>
          <a:bodyPr>
            <a:spAutoFit/>
          </a:bodyPr>
          <a:lstStyle/>
          <a:p>
            <a:pPr algn="ctr">
              <a:spcBef>
                <a:spcPct val="50000"/>
              </a:spcBef>
            </a:pPr>
            <a:r>
              <a:rPr lang="en-US" sz="4400" b="1">
                <a:solidFill>
                  <a:srgbClr val="FF0000"/>
                </a:solidFill>
              </a:rPr>
              <a:t>R = </a:t>
            </a:r>
            <a:r>
              <a:rPr lang="el-GR" sz="4400" b="1">
                <a:solidFill>
                  <a:srgbClr val="FF0000"/>
                </a:solidFill>
              </a:rPr>
              <a:t>ρ</a:t>
            </a:r>
            <a:r>
              <a:rPr lang="en-US" sz="4400" b="1">
                <a:solidFill>
                  <a:srgbClr val="FF0000"/>
                </a:solidFill>
                <a:cs typeface="Arial" pitchFamily="34" charset="0"/>
              </a:rPr>
              <a:t>·</a:t>
            </a:r>
            <a:r>
              <a:rPr lang="en-US" sz="4400" b="1">
                <a:solidFill>
                  <a:srgbClr val="FF0000"/>
                </a:solidFill>
              </a:rPr>
              <a:t> </a:t>
            </a:r>
            <a:r>
              <a:rPr lang="en-US" sz="4400" b="1" baseline="30000">
                <a:solidFill>
                  <a:srgbClr val="FF0000"/>
                </a:solidFill>
              </a:rPr>
              <a:t>L</a:t>
            </a:r>
            <a:r>
              <a:rPr lang="en-US" sz="4400" b="1">
                <a:solidFill>
                  <a:srgbClr val="FF0000"/>
                </a:solidFill>
              </a:rPr>
              <a:t>/</a:t>
            </a:r>
            <a:r>
              <a:rPr lang="en-US" sz="4400" b="1" baseline="-25000">
                <a:solidFill>
                  <a:srgbClr val="FF0000"/>
                </a:solidFill>
              </a:rPr>
              <a:t>S   </a:t>
            </a:r>
          </a:p>
          <a:p>
            <a:pPr algn="ctr">
              <a:spcBef>
                <a:spcPct val="50000"/>
              </a:spcBef>
            </a:pPr>
            <a:r>
              <a:rPr lang="en-US" sz="4400" b="1">
                <a:solidFill>
                  <a:srgbClr val="FF0000"/>
                </a:solidFill>
              </a:rPr>
              <a:t>m = </a:t>
            </a:r>
            <a:r>
              <a:rPr lang="el-GR" sz="4400" b="1">
                <a:solidFill>
                  <a:srgbClr val="FF0000"/>
                </a:solidFill>
                <a:cs typeface="Arial" pitchFamily="34" charset="0"/>
              </a:rPr>
              <a:t>ρ</a:t>
            </a:r>
            <a:r>
              <a:rPr lang="en-US" sz="4400" b="1">
                <a:solidFill>
                  <a:srgbClr val="FF0000"/>
                </a:solidFill>
                <a:cs typeface="Arial" pitchFamily="34" charset="0"/>
              </a:rPr>
              <a:t>*·L·S</a:t>
            </a:r>
            <a:endParaRPr lang="en-US" sz="4400" b="1" baseline="-25000">
              <a:solidFill>
                <a:srgbClr val="FF0000"/>
              </a:solidFill>
              <a:cs typeface="Arial" pitchFamily="34" charset="0"/>
            </a:endParaRPr>
          </a:p>
          <a:p>
            <a:pPr algn="ctr">
              <a:spcBef>
                <a:spcPct val="50000"/>
              </a:spcBef>
            </a:pPr>
            <a:r>
              <a:rPr lang="en-US" sz="4400" b="1" u="sng">
                <a:solidFill>
                  <a:srgbClr val="FF0000"/>
                </a:solidFill>
              </a:rPr>
              <a:t>R = 113</a:t>
            </a:r>
            <a:r>
              <a:rPr lang="ru-RU" sz="4400" b="1" u="sng">
                <a:solidFill>
                  <a:srgbClr val="FF0000"/>
                </a:solidFill>
              </a:rPr>
              <a:t> </a:t>
            </a:r>
            <a:r>
              <a:rPr lang="en-US" sz="4400" b="1" u="sng">
                <a:solidFill>
                  <a:srgbClr val="FF0000"/>
                </a:solidFill>
              </a:rPr>
              <a:t>0</a:t>
            </a:r>
            <a:r>
              <a:rPr lang="ru-RU" sz="4400" b="1" u="sng">
                <a:solidFill>
                  <a:srgbClr val="FF0000"/>
                </a:solidFill>
              </a:rPr>
              <a:t>м</a:t>
            </a:r>
            <a:endParaRPr lang="en-US" sz="4400" b="1" u="sng" baseline="-25000">
              <a:solidFill>
                <a:srgbClr val="FF0000"/>
              </a:solidFill>
            </a:endParaRPr>
          </a:p>
          <a:p>
            <a:pPr algn="ctr">
              <a:spcBef>
                <a:spcPct val="50000"/>
              </a:spcBef>
            </a:pPr>
            <a:r>
              <a:rPr lang="en-US" sz="4400" b="1" u="sng">
                <a:solidFill>
                  <a:srgbClr val="FF0000"/>
                </a:solidFill>
              </a:rPr>
              <a:t>m = </a:t>
            </a:r>
            <a:r>
              <a:rPr lang="ru-RU" sz="4400" b="1" u="sng">
                <a:solidFill>
                  <a:srgbClr val="FF0000"/>
                </a:solidFill>
              </a:rPr>
              <a:t>53,4 г</a:t>
            </a:r>
          </a:p>
        </p:txBody>
      </p:sp>
      <p:sp>
        <p:nvSpPr>
          <p:cNvPr id="12296" name="Line 7"/>
          <p:cNvSpPr>
            <a:spLocks noChangeShapeType="1"/>
          </p:cNvSpPr>
          <p:nvPr/>
        </p:nvSpPr>
        <p:spPr bwMode="auto">
          <a:xfrm>
            <a:off x="762000" y="5334000"/>
            <a:ext cx="2971800" cy="0"/>
          </a:xfrm>
          <a:prstGeom prst="line">
            <a:avLst/>
          </a:prstGeom>
          <a:noFill/>
          <a:ln w="38100">
            <a:solidFill>
              <a:srgbClr val="660033"/>
            </a:solidFill>
            <a:round/>
            <a:headEnd/>
            <a:tailEnd/>
          </a:ln>
        </p:spPr>
        <p:txBody>
          <a:bodyPr/>
          <a:lstStyle/>
          <a:p>
            <a:endParaRPr lang="ru-RU"/>
          </a:p>
        </p:txBody>
      </p:sp>
      <p:sp>
        <p:nvSpPr>
          <p:cNvPr id="10" name="Управляющая кнопка: далее 9">
            <a:hlinkClick r:id="" action="ppaction://hlinkshowjump?jump=nextslide" highlightClick="1"/>
          </p:cNvPr>
          <p:cNvSpPr/>
          <p:nvPr/>
        </p:nvSpPr>
        <p:spPr>
          <a:xfrm>
            <a:off x="8244114" y="6023429"/>
            <a:ext cx="638629" cy="558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 calcmode="lin" valueType="num">
                                      <p:cBhvr>
                                        <p:cTn id="7" dur="1000" fill="hold"/>
                                        <p:tgtEl>
                                          <p:spTgt spid="922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2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22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 calcmode="lin" valueType="num">
                                      <p:cBhvr>
                                        <p:cTn id="12" dur="1000" fill="hold"/>
                                        <p:tgtEl>
                                          <p:spTgt spid="9222">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9222">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9222">
                                            <p:txEl>
                                              <p:pRg st="1" end="1"/>
                                            </p:txEl>
                                          </p:spTgt>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222">
                                            <p:txEl>
                                              <p:pRg st="2" end="2"/>
                                            </p:txEl>
                                          </p:spTgt>
                                        </p:tgtEl>
                                        <p:attrNameLst>
                                          <p:attrName>style.visibility</p:attrName>
                                        </p:attrNameLst>
                                      </p:cBhvr>
                                      <p:to>
                                        <p:strVal val="visible"/>
                                      </p:to>
                                    </p:set>
                                    <p:anim calcmode="lin" valueType="num">
                                      <p:cBhvr>
                                        <p:cTn id="18" dur="2000" fill="hold"/>
                                        <p:tgtEl>
                                          <p:spTgt spid="9222">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9222">
                                            <p:txEl>
                                              <p:pRg st="2" end="2"/>
                                            </p:txEl>
                                          </p:spTgt>
                                        </p:tgtEl>
                                        <p:attrNameLst>
                                          <p:attrName>ppt_h</p:attrName>
                                        </p:attrNameLst>
                                      </p:cBhvr>
                                      <p:tavLst>
                                        <p:tav tm="0">
                                          <p:val>
                                            <p:fltVal val="0"/>
                                          </p:val>
                                        </p:tav>
                                        <p:tav tm="100000">
                                          <p:val>
                                            <p:strVal val="#ppt_h"/>
                                          </p:val>
                                        </p:tav>
                                      </p:tavLst>
                                    </p:anim>
                                    <p:animEffect transition="in" filter="fade">
                                      <p:cBhvr>
                                        <p:cTn id="20" dur="2000"/>
                                        <p:tgtEl>
                                          <p:spTgt spid="9222">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9222">
                                            <p:txEl>
                                              <p:pRg st="3" end="3"/>
                                            </p:txEl>
                                          </p:spTgt>
                                        </p:tgtEl>
                                        <p:attrNameLst>
                                          <p:attrName>style.visibility</p:attrName>
                                        </p:attrNameLst>
                                      </p:cBhvr>
                                      <p:to>
                                        <p:strVal val="visible"/>
                                      </p:to>
                                    </p:set>
                                    <p:anim calcmode="lin" valueType="num">
                                      <p:cBhvr>
                                        <p:cTn id="23" dur="2000" fill="hold"/>
                                        <p:tgtEl>
                                          <p:spTgt spid="9222">
                                            <p:txEl>
                                              <p:pRg st="3" end="3"/>
                                            </p:txEl>
                                          </p:spTgt>
                                        </p:tgtEl>
                                        <p:attrNameLst>
                                          <p:attrName>ppt_w</p:attrName>
                                        </p:attrNameLst>
                                      </p:cBhvr>
                                      <p:tavLst>
                                        <p:tav tm="0">
                                          <p:val>
                                            <p:fltVal val="0"/>
                                          </p:val>
                                        </p:tav>
                                        <p:tav tm="100000">
                                          <p:val>
                                            <p:strVal val="#ppt_w"/>
                                          </p:val>
                                        </p:tav>
                                      </p:tavLst>
                                    </p:anim>
                                    <p:anim calcmode="lin" valueType="num">
                                      <p:cBhvr>
                                        <p:cTn id="24" dur="2000" fill="hold"/>
                                        <p:tgtEl>
                                          <p:spTgt spid="9222">
                                            <p:txEl>
                                              <p:pRg st="3" end="3"/>
                                            </p:txEl>
                                          </p:spTgt>
                                        </p:tgtEl>
                                        <p:attrNameLst>
                                          <p:attrName>ppt_h</p:attrName>
                                        </p:attrNameLst>
                                      </p:cBhvr>
                                      <p:tavLst>
                                        <p:tav tm="0">
                                          <p:val>
                                            <p:fltVal val="0"/>
                                          </p:val>
                                        </p:tav>
                                        <p:tav tm="100000">
                                          <p:val>
                                            <p:strVal val="#ppt_h"/>
                                          </p:val>
                                        </p:tav>
                                      </p:tavLst>
                                    </p:anim>
                                    <p:animEffect transition="in" filter="fade">
                                      <p:cBhvr>
                                        <p:cTn id="25" dur="2000"/>
                                        <p:tgtEl>
                                          <p:spTgt spid="92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274638"/>
            <a:ext cx="9144000" cy="1935162"/>
          </a:xfrm>
        </p:spPr>
        <p:txBody>
          <a:bodyPr/>
          <a:lstStyle/>
          <a:p>
            <a:pPr marL="838200" indent="-838200" algn="l" eaLnBrk="1" hangingPunct="1"/>
            <a:r>
              <a:rPr lang="ru-RU" sz="2800" b="1" dirty="0" smtClean="0"/>
              <a:t>           </a:t>
            </a:r>
            <a:r>
              <a:rPr lang="ru-RU" sz="2800" dirty="0" smtClean="0"/>
              <a:t>По никелиновому проводнику длиной 10 м идет ток силой 0</a:t>
            </a:r>
            <a:r>
              <a:rPr lang="en-US" sz="2800" dirty="0" smtClean="0"/>
              <a:t>,</a:t>
            </a:r>
            <a:r>
              <a:rPr lang="ru-RU" sz="2800" dirty="0" smtClean="0"/>
              <a:t>5А. Определите  площадь поперечного сечения проводника, если к его концам   приложено  напряжение 20В.</a:t>
            </a:r>
          </a:p>
        </p:txBody>
      </p:sp>
      <p:sp>
        <p:nvSpPr>
          <p:cNvPr id="14340" name="Rectangle 3"/>
          <p:cNvSpPr>
            <a:spLocks noGrp="1" noChangeArrowheads="1"/>
          </p:cNvSpPr>
          <p:nvPr>
            <p:ph idx="1"/>
          </p:nvPr>
        </p:nvSpPr>
        <p:spPr>
          <a:xfrm>
            <a:off x="457200" y="2209800"/>
            <a:ext cx="3276600" cy="4267200"/>
          </a:xfrm>
        </p:spPr>
        <p:txBody>
          <a:bodyPr/>
          <a:lstStyle/>
          <a:p>
            <a:pPr marL="990600" lvl="1" indent="-533400" eaLnBrk="1" hangingPunct="1">
              <a:buFontTx/>
              <a:buNone/>
            </a:pPr>
            <a:r>
              <a:rPr lang="ru-RU" sz="2400" dirty="0" smtClean="0"/>
              <a:t>Дано:                            </a:t>
            </a:r>
            <a:r>
              <a:rPr lang="en-US" sz="2400" dirty="0" smtClean="0"/>
              <a:t>    </a:t>
            </a:r>
            <a:endParaRPr lang="ru-RU" sz="2400" dirty="0" smtClean="0"/>
          </a:p>
          <a:p>
            <a:pPr marL="990600" lvl="1" indent="-533400" eaLnBrk="1" hangingPunct="1">
              <a:buFontTx/>
              <a:buNone/>
            </a:pPr>
            <a:r>
              <a:rPr lang="el-GR" sz="2400" dirty="0" smtClean="0">
                <a:cs typeface="Arial" pitchFamily="34" charset="0"/>
              </a:rPr>
              <a:t>ρ</a:t>
            </a:r>
            <a:r>
              <a:rPr lang="en-US" sz="2400" dirty="0" smtClean="0"/>
              <a:t>= </a:t>
            </a:r>
            <a:r>
              <a:rPr lang="en-US" sz="2400" dirty="0" smtClean="0">
                <a:cs typeface="Arial" pitchFamily="34" charset="0"/>
              </a:rPr>
              <a:t>0,4 </a:t>
            </a:r>
            <a:r>
              <a:rPr lang="ru-RU" sz="2400" baseline="30000" dirty="0" smtClean="0">
                <a:cs typeface="Arial" pitchFamily="34" charset="0"/>
              </a:rPr>
              <a:t>Ом</a:t>
            </a:r>
            <a:r>
              <a:rPr lang="en-US" sz="2400" baseline="30000" dirty="0" smtClean="0">
                <a:cs typeface="Arial" pitchFamily="34" charset="0"/>
              </a:rPr>
              <a:t>·</a:t>
            </a:r>
            <a:r>
              <a:rPr lang="ru-RU" sz="2400" baseline="30000" dirty="0" smtClean="0">
                <a:cs typeface="Arial" pitchFamily="34" charset="0"/>
              </a:rPr>
              <a:t>мм</a:t>
            </a:r>
            <a:r>
              <a:rPr lang="ru-RU" sz="2400" baseline="50000" dirty="0" smtClean="0">
                <a:cs typeface="Arial" pitchFamily="34" charset="0"/>
              </a:rPr>
              <a:t>2</a:t>
            </a:r>
            <a:r>
              <a:rPr lang="en-US" sz="2400" dirty="0" smtClean="0">
                <a:cs typeface="Arial" pitchFamily="34" charset="0"/>
              </a:rPr>
              <a:t>/</a:t>
            </a:r>
            <a:r>
              <a:rPr lang="ru-RU" sz="2400" baseline="-25000" dirty="0" smtClean="0">
                <a:cs typeface="Arial" pitchFamily="34" charset="0"/>
              </a:rPr>
              <a:t>м</a:t>
            </a:r>
            <a:endParaRPr lang="en-US" sz="2400" baseline="30000" dirty="0" smtClean="0">
              <a:cs typeface="Arial" pitchFamily="34" charset="0"/>
            </a:endParaRPr>
          </a:p>
          <a:p>
            <a:pPr marL="990600" lvl="1" indent="-533400" eaLnBrk="1" hangingPunct="1">
              <a:buFontTx/>
              <a:buNone/>
            </a:pPr>
            <a:r>
              <a:rPr lang="en-US" sz="2400" dirty="0" smtClean="0">
                <a:cs typeface="Arial" pitchFamily="34" charset="0"/>
              </a:rPr>
              <a:t>I = 0,5 A</a:t>
            </a:r>
          </a:p>
          <a:p>
            <a:pPr marL="990600" lvl="1" indent="-533400" eaLnBrk="1" hangingPunct="1">
              <a:buFontTx/>
              <a:buNone/>
            </a:pPr>
            <a:r>
              <a:rPr lang="en-US" sz="2400" dirty="0" smtClean="0">
                <a:cs typeface="Arial" pitchFamily="34" charset="0"/>
              </a:rPr>
              <a:t>U =20 B</a:t>
            </a:r>
          </a:p>
          <a:p>
            <a:pPr marL="990600" lvl="1" indent="-533400" eaLnBrk="1" hangingPunct="1">
              <a:buFontTx/>
              <a:buNone/>
            </a:pPr>
            <a:r>
              <a:rPr lang="en-US" sz="2400" dirty="0" smtClean="0">
                <a:cs typeface="Arial" pitchFamily="34" charset="0"/>
              </a:rPr>
              <a:t>L = 10 </a:t>
            </a:r>
            <a:r>
              <a:rPr lang="ru-RU" sz="2400" dirty="0" smtClean="0">
                <a:cs typeface="Arial" pitchFamily="34" charset="0"/>
              </a:rPr>
              <a:t>м</a:t>
            </a:r>
            <a:endParaRPr lang="en-US" sz="2400" dirty="0" smtClean="0">
              <a:cs typeface="Arial" pitchFamily="34" charset="0"/>
            </a:endParaRPr>
          </a:p>
          <a:p>
            <a:pPr marL="990600" lvl="1" indent="-533400" eaLnBrk="1" hangingPunct="1">
              <a:buFontTx/>
              <a:buNone/>
            </a:pPr>
            <a:endParaRPr lang="en-US" sz="3200" b="1" dirty="0" smtClean="0">
              <a:solidFill>
                <a:srgbClr val="CC0066"/>
              </a:solidFill>
              <a:cs typeface="Arial" pitchFamily="34" charset="0"/>
            </a:endParaRPr>
          </a:p>
        </p:txBody>
      </p:sp>
      <p:sp>
        <p:nvSpPr>
          <p:cNvPr id="14341" name="Line 4"/>
          <p:cNvSpPr>
            <a:spLocks noChangeShapeType="1"/>
          </p:cNvSpPr>
          <p:nvPr/>
        </p:nvSpPr>
        <p:spPr bwMode="auto">
          <a:xfrm>
            <a:off x="3657600" y="2311400"/>
            <a:ext cx="0" cy="2743200"/>
          </a:xfrm>
          <a:prstGeom prst="line">
            <a:avLst/>
          </a:prstGeom>
          <a:noFill/>
          <a:ln w="38100">
            <a:solidFill>
              <a:srgbClr val="660033"/>
            </a:solidFill>
            <a:round/>
            <a:headEnd/>
            <a:tailEnd/>
          </a:ln>
        </p:spPr>
        <p:txBody>
          <a:bodyPr/>
          <a:lstStyle/>
          <a:p>
            <a:endParaRPr lang="ru-RU"/>
          </a:p>
        </p:txBody>
      </p:sp>
      <p:sp>
        <p:nvSpPr>
          <p:cNvPr id="14342" name="Text Box 5"/>
          <p:cNvSpPr txBox="1">
            <a:spLocks noChangeArrowheads="1"/>
          </p:cNvSpPr>
          <p:nvPr/>
        </p:nvSpPr>
        <p:spPr bwMode="auto">
          <a:xfrm>
            <a:off x="620485" y="4688115"/>
            <a:ext cx="2133600" cy="579438"/>
          </a:xfrm>
          <a:prstGeom prst="rect">
            <a:avLst/>
          </a:prstGeom>
          <a:noFill/>
          <a:ln w="9525">
            <a:noFill/>
            <a:miter lim="800000"/>
            <a:headEnd/>
            <a:tailEnd/>
          </a:ln>
        </p:spPr>
        <p:txBody>
          <a:bodyPr>
            <a:spAutoFit/>
          </a:bodyPr>
          <a:lstStyle/>
          <a:p>
            <a:pPr algn="ctr">
              <a:spcBef>
                <a:spcPct val="50000"/>
              </a:spcBef>
            </a:pPr>
            <a:r>
              <a:rPr lang="en-US" sz="3200" dirty="0">
                <a:solidFill>
                  <a:schemeClr val="tx1"/>
                </a:solidFill>
              </a:rPr>
              <a:t>S - </a:t>
            </a:r>
            <a:r>
              <a:rPr lang="ru-RU" sz="3200" dirty="0">
                <a:solidFill>
                  <a:schemeClr val="tx1"/>
                </a:solidFill>
              </a:rPr>
              <a:t>?</a:t>
            </a:r>
          </a:p>
        </p:txBody>
      </p:sp>
      <p:sp>
        <p:nvSpPr>
          <p:cNvPr id="8198" name="Text Box 6"/>
          <p:cNvSpPr txBox="1">
            <a:spLocks noChangeArrowheads="1"/>
          </p:cNvSpPr>
          <p:nvPr/>
        </p:nvSpPr>
        <p:spPr bwMode="auto">
          <a:xfrm>
            <a:off x="4114800" y="2133600"/>
            <a:ext cx="4648200" cy="2462213"/>
          </a:xfrm>
          <a:prstGeom prst="rect">
            <a:avLst/>
          </a:prstGeom>
          <a:noFill/>
          <a:ln w="9525">
            <a:noFill/>
            <a:miter lim="800000"/>
            <a:headEnd/>
            <a:tailEnd/>
          </a:ln>
        </p:spPr>
        <p:txBody>
          <a:bodyPr>
            <a:spAutoFit/>
          </a:bodyPr>
          <a:lstStyle/>
          <a:p>
            <a:pPr>
              <a:spcBef>
                <a:spcPct val="50000"/>
              </a:spcBef>
            </a:pPr>
            <a:r>
              <a:rPr lang="en-US" sz="2800" dirty="0">
                <a:solidFill>
                  <a:schemeClr val="tx1"/>
                </a:solidFill>
              </a:rPr>
              <a:t>R = </a:t>
            </a:r>
            <a:r>
              <a:rPr lang="el-GR" sz="2800" dirty="0">
                <a:solidFill>
                  <a:schemeClr val="tx1"/>
                </a:solidFill>
              </a:rPr>
              <a:t>ρ</a:t>
            </a:r>
            <a:r>
              <a:rPr lang="en-US" sz="2800" dirty="0">
                <a:solidFill>
                  <a:schemeClr val="tx1"/>
                </a:solidFill>
                <a:cs typeface="Arial" pitchFamily="34" charset="0"/>
              </a:rPr>
              <a:t>·</a:t>
            </a:r>
            <a:r>
              <a:rPr lang="en-US" sz="2800" dirty="0">
                <a:solidFill>
                  <a:schemeClr val="tx1"/>
                </a:solidFill>
              </a:rPr>
              <a:t> </a:t>
            </a:r>
            <a:r>
              <a:rPr lang="en-US" sz="2800" baseline="30000" dirty="0">
                <a:solidFill>
                  <a:schemeClr val="tx1"/>
                </a:solidFill>
              </a:rPr>
              <a:t>L</a:t>
            </a:r>
            <a:r>
              <a:rPr lang="en-US" sz="2800" dirty="0">
                <a:solidFill>
                  <a:schemeClr val="tx1"/>
                </a:solidFill>
              </a:rPr>
              <a:t>/</a:t>
            </a:r>
            <a:r>
              <a:rPr lang="en-US" sz="2800" baseline="-25000" dirty="0">
                <a:solidFill>
                  <a:schemeClr val="tx1"/>
                </a:solidFill>
              </a:rPr>
              <a:t>S   </a:t>
            </a:r>
            <a:r>
              <a:rPr lang="en-US" sz="2800" dirty="0">
                <a:solidFill>
                  <a:schemeClr val="tx1"/>
                </a:solidFill>
              </a:rPr>
              <a:t>R = </a:t>
            </a:r>
            <a:r>
              <a:rPr lang="en-US" sz="2800" baseline="30000" dirty="0">
                <a:solidFill>
                  <a:schemeClr val="tx1"/>
                </a:solidFill>
              </a:rPr>
              <a:t>U</a:t>
            </a:r>
            <a:r>
              <a:rPr lang="en-US" sz="2800" dirty="0">
                <a:solidFill>
                  <a:schemeClr val="tx1"/>
                </a:solidFill>
              </a:rPr>
              <a:t>/</a:t>
            </a:r>
            <a:r>
              <a:rPr lang="en-US" sz="2800" baseline="-25000" dirty="0">
                <a:solidFill>
                  <a:schemeClr val="tx1"/>
                </a:solidFill>
              </a:rPr>
              <a:t>I</a:t>
            </a:r>
          </a:p>
          <a:p>
            <a:pPr algn="ctr">
              <a:spcBef>
                <a:spcPct val="50000"/>
              </a:spcBef>
            </a:pPr>
            <a:r>
              <a:rPr lang="el-GR" sz="2800" dirty="0">
                <a:solidFill>
                  <a:schemeClr val="tx1"/>
                </a:solidFill>
              </a:rPr>
              <a:t>ρ</a:t>
            </a:r>
            <a:r>
              <a:rPr lang="en-US" sz="2800" dirty="0">
                <a:solidFill>
                  <a:schemeClr val="tx1"/>
                </a:solidFill>
              </a:rPr>
              <a:t>· </a:t>
            </a:r>
            <a:r>
              <a:rPr lang="en-US" sz="2800" baseline="30000" dirty="0">
                <a:solidFill>
                  <a:schemeClr val="tx1"/>
                </a:solidFill>
              </a:rPr>
              <a:t>L</a:t>
            </a:r>
            <a:r>
              <a:rPr lang="en-US" sz="2800" dirty="0">
                <a:solidFill>
                  <a:schemeClr val="tx1"/>
                </a:solidFill>
              </a:rPr>
              <a:t>/</a:t>
            </a:r>
            <a:r>
              <a:rPr lang="en-US" sz="2800" baseline="-25000" dirty="0">
                <a:solidFill>
                  <a:schemeClr val="tx1"/>
                </a:solidFill>
              </a:rPr>
              <a:t>S</a:t>
            </a:r>
            <a:r>
              <a:rPr lang="en-US" sz="2800" dirty="0">
                <a:solidFill>
                  <a:schemeClr val="tx1"/>
                </a:solidFill>
              </a:rPr>
              <a:t> = </a:t>
            </a:r>
            <a:r>
              <a:rPr lang="en-US" sz="2800" baseline="30000" dirty="0">
                <a:solidFill>
                  <a:schemeClr val="tx1"/>
                </a:solidFill>
              </a:rPr>
              <a:t>U</a:t>
            </a:r>
            <a:r>
              <a:rPr lang="en-US" sz="2800" dirty="0">
                <a:solidFill>
                  <a:schemeClr val="tx1"/>
                </a:solidFill>
              </a:rPr>
              <a:t>/</a:t>
            </a:r>
            <a:r>
              <a:rPr lang="en-US" sz="2800" baseline="-25000" dirty="0">
                <a:solidFill>
                  <a:schemeClr val="tx1"/>
                </a:solidFill>
              </a:rPr>
              <a:t>I</a:t>
            </a:r>
          </a:p>
          <a:p>
            <a:pPr algn="ctr">
              <a:spcBef>
                <a:spcPct val="50000"/>
              </a:spcBef>
            </a:pPr>
            <a:r>
              <a:rPr lang="en-US" sz="2800" dirty="0">
                <a:solidFill>
                  <a:schemeClr val="tx1"/>
                </a:solidFill>
              </a:rPr>
              <a:t>S = </a:t>
            </a:r>
            <a:r>
              <a:rPr lang="el-GR" sz="2800" baseline="30000" dirty="0">
                <a:solidFill>
                  <a:schemeClr val="tx1"/>
                </a:solidFill>
              </a:rPr>
              <a:t>ρ</a:t>
            </a:r>
            <a:r>
              <a:rPr lang="en-US" sz="2800" baseline="30000" dirty="0">
                <a:solidFill>
                  <a:schemeClr val="tx1"/>
                </a:solidFill>
              </a:rPr>
              <a:t>· L</a:t>
            </a:r>
            <a:r>
              <a:rPr lang="en-US" sz="2800" baseline="30000" dirty="0">
                <a:solidFill>
                  <a:schemeClr val="tx1"/>
                </a:solidFill>
                <a:cs typeface="Arial" pitchFamily="34" charset="0"/>
              </a:rPr>
              <a:t>·I</a:t>
            </a:r>
            <a:r>
              <a:rPr lang="en-US" sz="2800" dirty="0">
                <a:solidFill>
                  <a:schemeClr val="tx1"/>
                </a:solidFill>
              </a:rPr>
              <a:t> /</a:t>
            </a:r>
            <a:r>
              <a:rPr lang="en-US" sz="2800" baseline="-25000" dirty="0">
                <a:solidFill>
                  <a:schemeClr val="tx1"/>
                </a:solidFill>
              </a:rPr>
              <a:t>U</a:t>
            </a:r>
          </a:p>
          <a:p>
            <a:pPr algn="ctr">
              <a:spcBef>
                <a:spcPct val="50000"/>
              </a:spcBef>
            </a:pPr>
            <a:r>
              <a:rPr lang="en-US" sz="2800" u="sng" dirty="0">
                <a:solidFill>
                  <a:schemeClr val="tx1"/>
                </a:solidFill>
              </a:rPr>
              <a:t>S = 0,1</a:t>
            </a:r>
            <a:r>
              <a:rPr lang="ru-RU" sz="2800" u="sng" dirty="0">
                <a:solidFill>
                  <a:schemeClr val="tx1"/>
                </a:solidFill>
              </a:rPr>
              <a:t>мм</a:t>
            </a:r>
            <a:r>
              <a:rPr lang="ru-RU" sz="2800" u="sng" baseline="30000" dirty="0">
                <a:solidFill>
                  <a:schemeClr val="tx1"/>
                </a:solidFill>
              </a:rPr>
              <a:t>2</a:t>
            </a:r>
            <a:endParaRPr lang="ru-RU" sz="2800" u="sng" dirty="0">
              <a:solidFill>
                <a:schemeClr val="tx1"/>
              </a:solidFill>
            </a:endParaRPr>
          </a:p>
        </p:txBody>
      </p:sp>
      <p:sp>
        <p:nvSpPr>
          <p:cNvPr id="14344" name="Line 7"/>
          <p:cNvSpPr>
            <a:spLocks noChangeShapeType="1"/>
          </p:cNvSpPr>
          <p:nvPr/>
        </p:nvSpPr>
        <p:spPr bwMode="auto">
          <a:xfrm>
            <a:off x="718457" y="4463142"/>
            <a:ext cx="2971800" cy="0"/>
          </a:xfrm>
          <a:prstGeom prst="line">
            <a:avLst/>
          </a:prstGeom>
          <a:noFill/>
          <a:ln w="38100">
            <a:solidFill>
              <a:srgbClr val="660033"/>
            </a:solidFill>
            <a:round/>
            <a:headEnd/>
            <a:tailEnd/>
          </a:ln>
        </p:spPr>
        <p:txBody>
          <a:bodyPr/>
          <a:lstStyle/>
          <a:p>
            <a:endParaRPr lang="ru-RU"/>
          </a:p>
        </p:txBody>
      </p:sp>
      <p:sp>
        <p:nvSpPr>
          <p:cNvPr id="9" name="Text Box 2">
            <a:hlinkClick r:id="rId2" action="ppaction://hlinksldjump"/>
          </p:cNvPr>
          <p:cNvSpPr txBox="1">
            <a:spLocks noChangeArrowheads="1"/>
          </p:cNvSpPr>
          <p:nvPr/>
        </p:nvSpPr>
        <p:spPr bwMode="auto">
          <a:xfrm>
            <a:off x="7402286" y="6077631"/>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p:cTn id="7" dur="1000" fill="hold"/>
                                        <p:tgtEl>
                                          <p:spTgt spid="81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8198">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8198">
                                            <p:txEl>
                                              <p:pRg st="1" end="1"/>
                                            </p:txEl>
                                          </p:spTgt>
                                        </p:tgtEl>
                                        <p:attrNameLst>
                                          <p:attrName>style.visibility</p:attrName>
                                        </p:attrNameLst>
                                      </p:cBhvr>
                                      <p:to>
                                        <p:strVal val="visible"/>
                                      </p:to>
                                    </p:set>
                                    <p:anim calcmode="lin" valueType="num">
                                      <p:cBhvr>
                                        <p:cTn id="12" dur="1000" fill="hold"/>
                                        <p:tgtEl>
                                          <p:spTgt spid="8198">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8198">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8198">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 calcmode="lin" valueType="num">
                                      <p:cBhvr>
                                        <p:cTn id="17" dur="1000" fill="hold"/>
                                        <p:tgtEl>
                                          <p:spTgt spid="8198">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8198">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8198">
                                            <p:txEl>
                                              <p:pRg st="2" end="2"/>
                                            </p:txEl>
                                          </p:spTgt>
                                        </p:tgtEl>
                                      </p:cBhvr>
                                    </p:animEffect>
                                  </p:childTnLst>
                                </p:cTn>
                              </p:par>
                            </p:childTnLst>
                          </p:cTn>
                        </p:par>
                        <p:par>
                          <p:cTn id="20" fill="hold">
                            <p:stCondLst>
                              <p:cond delay="1000"/>
                            </p:stCondLst>
                            <p:childTnLst>
                              <p:par>
                                <p:cTn id="21" presetID="53" presetClass="entr" presetSubtype="0" fill="hold" nodeType="afterEffect">
                                  <p:stCondLst>
                                    <p:cond delay="0"/>
                                  </p:stCondLst>
                                  <p:childTnLst>
                                    <p:set>
                                      <p:cBhvr>
                                        <p:cTn id="22" dur="1" fill="hold">
                                          <p:stCondLst>
                                            <p:cond delay="0"/>
                                          </p:stCondLst>
                                        </p:cTn>
                                        <p:tgtEl>
                                          <p:spTgt spid="8198">
                                            <p:txEl>
                                              <p:pRg st="3" end="3"/>
                                            </p:txEl>
                                          </p:spTgt>
                                        </p:tgtEl>
                                        <p:attrNameLst>
                                          <p:attrName>style.visibility</p:attrName>
                                        </p:attrNameLst>
                                      </p:cBhvr>
                                      <p:to>
                                        <p:strVal val="visible"/>
                                      </p:to>
                                    </p:set>
                                    <p:anim calcmode="lin" valueType="num">
                                      <p:cBhvr>
                                        <p:cTn id="23" dur="2000" fill="hold"/>
                                        <p:tgtEl>
                                          <p:spTgt spid="8198">
                                            <p:txEl>
                                              <p:pRg st="3" end="3"/>
                                            </p:txEl>
                                          </p:spTgt>
                                        </p:tgtEl>
                                        <p:attrNameLst>
                                          <p:attrName>ppt_w</p:attrName>
                                        </p:attrNameLst>
                                      </p:cBhvr>
                                      <p:tavLst>
                                        <p:tav tm="0">
                                          <p:val>
                                            <p:fltVal val="0"/>
                                          </p:val>
                                        </p:tav>
                                        <p:tav tm="100000">
                                          <p:val>
                                            <p:strVal val="#ppt_w"/>
                                          </p:val>
                                        </p:tav>
                                      </p:tavLst>
                                    </p:anim>
                                    <p:anim calcmode="lin" valueType="num">
                                      <p:cBhvr>
                                        <p:cTn id="24" dur="2000" fill="hold"/>
                                        <p:tgtEl>
                                          <p:spTgt spid="8198">
                                            <p:txEl>
                                              <p:pRg st="3" end="3"/>
                                            </p:txEl>
                                          </p:spTgt>
                                        </p:tgtEl>
                                        <p:attrNameLst>
                                          <p:attrName>ppt_h</p:attrName>
                                        </p:attrNameLst>
                                      </p:cBhvr>
                                      <p:tavLst>
                                        <p:tav tm="0">
                                          <p:val>
                                            <p:fltVal val="0"/>
                                          </p:val>
                                        </p:tav>
                                        <p:tav tm="100000">
                                          <p:val>
                                            <p:strVal val="#ppt_h"/>
                                          </p:val>
                                        </p:tav>
                                      </p:tavLst>
                                    </p:anim>
                                    <p:animEffect transition="in" filter="fade">
                                      <p:cBhvr>
                                        <p:cTn id="25" dur="20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10" descr="tst_6_2_2"/>
          <p:cNvPicPr>
            <a:picLocks noChangeAspect="1" noChangeArrowheads="1"/>
          </p:cNvPicPr>
          <p:nvPr/>
        </p:nvPicPr>
        <p:blipFill>
          <a:blip r:embed="rId2"/>
          <a:srcRect/>
          <a:stretch>
            <a:fillRect/>
          </a:stretch>
        </p:blipFill>
        <p:spPr bwMode="auto">
          <a:xfrm>
            <a:off x="-4433888" y="3055938"/>
            <a:ext cx="1666875" cy="1524000"/>
          </a:xfrm>
          <a:prstGeom prst="rect">
            <a:avLst/>
          </a:prstGeom>
          <a:noFill/>
          <a:ln w="9525">
            <a:noFill/>
            <a:miter lim="800000"/>
            <a:headEnd/>
            <a:tailEnd/>
          </a:ln>
        </p:spPr>
      </p:pic>
      <p:sp>
        <p:nvSpPr>
          <p:cNvPr id="10" name="Text Box 2"/>
          <p:cNvSpPr txBox="1">
            <a:spLocks noChangeArrowheads="1"/>
          </p:cNvSpPr>
          <p:nvPr/>
        </p:nvSpPr>
        <p:spPr bwMode="auto">
          <a:xfrm>
            <a:off x="7561943" y="6106660"/>
            <a:ext cx="1376363" cy="519112"/>
          </a:xfrm>
          <a:prstGeom prst="rect">
            <a:avLst/>
          </a:prstGeom>
          <a:noFill/>
          <a:ln w="9525">
            <a:noFill/>
            <a:miter lim="800000"/>
            <a:headEnd/>
            <a:tailEnd/>
          </a:ln>
        </p:spPr>
        <p:txBody>
          <a:bodyPr wrap="none">
            <a:spAutoFit/>
          </a:bodyPr>
          <a:lstStyle/>
          <a:p>
            <a:r>
              <a:rPr lang="ru-RU" sz="2800" dirty="0">
                <a:hlinkClick r:id="rId3" action="ppaction://hlinksldjump"/>
              </a:rPr>
              <a:t>НАЗАД</a:t>
            </a:r>
            <a:endParaRPr lang="ru-RU" sz="2800" dirty="0"/>
          </a:p>
        </p:txBody>
      </p:sp>
      <p:sp>
        <p:nvSpPr>
          <p:cNvPr id="12" name="TextBox 11"/>
          <p:cNvSpPr txBox="1"/>
          <p:nvPr/>
        </p:nvSpPr>
        <p:spPr>
          <a:xfrm>
            <a:off x="537029" y="1843313"/>
            <a:ext cx="7561942" cy="2123658"/>
          </a:xfrm>
          <a:prstGeom prst="rect">
            <a:avLst/>
          </a:prstGeom>
          <a:noFill/>
        </p:spPr>
        <p:txBody>
          <a:bodyPr wrap="square" rtlCol="0">
            <a:spAutoFit/>
          </a:bodyPr>
          <a:lstStyle/>
          <a:p>
            <a:pPr algn="l"/>
            <a:r>
              <a:rPr lang="ru-RU" sz="2400" dirty="0" smtClean="0">
                <a:solidFill>
                  <a:schemeClr val="tx1"/>
                </a:solidFill>
              </a:rPr>
              <a:t>4.Сколько витков </a:t>
            </a:r>
            <a:r>
              <a:rPr lang="ru-RU" sz="2400" dirty="0" err="1" smtClean="0">
                <a:solidFill>
                  <a:schemeClr val="tx1"/>
                </a:solidFill>
              </a:rPr>
              <a:t>нихромовой</a:t>
            </a:r>
            <a:r>
              <a:rPr lang="ru-RU" sz="2400" dirty="0" smtClean="0">
                <a:solidFill>
                  <a:schemeClr val="tx1"/>
                </a:solidFill>
              </a:rPr>
              <a:t> проволоки нужно </a:t>
            </a:r>
          </a:p>
          <a:p>
            <a:pPr algn="l"/>
            <a:r>
              <a:rPr lang="ru-RU" sz="2400" dirty="0" smtClean="0">
                <a:solidFill>
                  <a:schemeClr val="tx1"/>
                </a:solidFill>
              </a:rPr>
              <a:t>   намотать  на цилиндр 0,05</a:t>
            </a:r>
            <a:r>
              <a:rPr lang="ru-RU" sz="3600" dirty="0" smtClean="0">
                <a:solidFill>
                  <a:schemeClr val="tx1"/>
                </a:solidFill>
              </a:rPr>
              <a:t> </a:t>
            </a:r>
            <a:r>
              <a:rPr lang="ru-RU" sz="2400" dirty="0" smtClean="0">
                <a:solidFill>
                  <a:schemeClr val="tx1"/>
                </a:solidFill>
              </a:rPr>
              <a:t>м ,чтобы изготовить     </a:t>
            </a:r>
          </a:p>
          <a:p>
            <a:pPr algn="l"/>
            <a:r>
              <a:rPr lang="ru-RU" sz="2400" dirty="0" smtClean="0">
                <a:solidFill>
                  <a:schemeClr val="tx1"/>
                </a:solidFill>
              </a:rPr>
              <a:t>   реостат? </a:t>
            </a:r>
          </a:p>
          <a:p>
            <a:pPr algn="l"/>
            <a:r>
              <a:rPr lang="ru-RU" sz="2400" dirty="0" smtClean="0">
                <a:solidFill>
                  <a:schemeClr val="tx1"/>
                </a:solidFill>
              </a:rPr>
              <a:t>   Сечение проволоки 2 мм², а реостат рассчитан </a:t>
            </a:r>
          </a:p>
          <a:p>
            <a:pPr algn="l"/>
            <a:r>
              <a:rPr lang="ru-RU" sz="2400" dirty="0" smtClean="0">
                <a:solidFill>
                  <a:schemeClr val="tx1"/>
                </a:solidFill>
              </a:rPr>
              <a:t>   на сопротивление 220 Ом. </a:t>
            </a:r>
            <a:endParaRPr lang="ru-RU" sz="2400" dirty="0">
              <a:solidFill>
                <a:schemeClr val="tx1"/>
              </a:solidFill>
            </a:endParaRPr>
          </a:p>
        </p:txBody>
      </p:sp>
      <p:sp>
        <p:nvSpPr>
          <p:cNvPr id="13" name="Прямоугольник 12"/>
          <p:cNvSpPr/>
          <p:nvPr/>
        </p:nvSpPr>
        <p:spPr>
          <a:xfrm>
            <a:off x="754743" y="873427"/>
            <a:ext cx="6204857" cy="523220"/>
          </a:xfrm>
          <a:prstGeom prst="rect">
            <a:avLst/>
          </a:prstGeom>
        </p:spPr>
        <p:txBody>
          <a:bodyPr wrap="square">
            <a:spAutoFit/>
          </a:bodyPr>
          <a:lstStyle/>
          <a:p>
            <a:r>
              <a:rPr lang="ru-RU" sz="2800" dirty="0" smtClean="0">
                <a:solidFill>
                  <a:schemeClr val="tx1"/>
                </a:solidFill>
              </a:rPr>
              <a:t>Индивидуальное задание .</a:t>
            </a:r>
            <a:endParaRPr lang="ru-RU" sz="2800"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8456" y="300679"/>
            <a:ext cx="7728858" cy="3293209"/>
          </a:xfrm>
          <a:prstGeom prst="rect">
            <a:avLst/>
          </a:prstGeom>
        </p:spPr>
        <p:txBody>
          <a:bodyPr wrap="square">
            <a:spAutoFit/>
          </a:bodyPr>
          <a:lstStyle/>
          <a:p>
            <a:pPr lvl="0" algn="l"/>
            <a:r>
              <a:rPr lang="ru-RU" sz="2400" dirty="0" smtClean="0">
                <a:solidFill>
                  <a:schemeClr val="tx1"/>
                </a:solidFill>
              </a:rPr>
              <a:t>А12.</a:t>
            </a:r>
            <a:r>
              <a:rPr lang="ru-RU" sz="2400" b="1" dirty="0" smtClean="0">
                <a:solidFill>
                  <a:schemeClr val="tx1"/>
                </a:solidFill>
                <a:latin typeface="Arial" pitchFamily="34" charset="0"/>
                <a:ea typeface="Times New Roman" pitchFamily="18" charset="0"/>
              </a:rPr>
              <a:t> </a:t>
            </a:r>
            <a:r>
              <a:rPr lang="ru-RU" sz="2400" dirty="0" smtClean="0">
                <a:solidFill>
                  <a:schemeClr val="tx1"/>
                </a:solidFill>
                <a:latin typeface="+mn-lt"/>
                <a:ea typeface="Times New Roman" pitchFamily="18" charset="0"/>
              </a:rPr>
              <a:t>Сопротивление показывает,  … </a:t>
            </a:r>
            <a:endParaRPr lang="ru-RU" sz="2400" dirty="0" smtClean="0">
              <a:solidFill>
                <a:schemeClr val="tx1"/>
              </a:solidFill>
              <a:latin typeface="+mn-lt"/>
            </a:endParaRPr>
          </a:p>
          <a:p>
            <a:pPr lvl="0" algn="l" eaLnBrk="0" hangingPunct="0"/>
            <a:r>
              <a:rPr lang="ru-RU" sz="2400" dirty="0" smtClean="0">
                <a:solidFill>
                  <a:schemeClr val="tx1"/>
                </a:solidFill>
                <a:latin typeface="+mn-lt"/>
                <a:ea typeface="Times New Roman" pitchFamily="18" charset="0"/>
              </a:rPr>
              <a:t>    </a:t>
            </a:r>
            <a:r>
              <a:rPr lang="ru-RU" sz="2000" dirty="0" smtClean="0">
                <a:solidFill>
                  <a:schemeClr val="tx1"/>
                </a:solidFill>
                <a:latin typeface="+mn-lt"/>
                <a:ea typeface="Times New Roman" pitchFamily="18" charset="0"/>
              </a:rPr>
              <a:t>1) Какую силу тока необходимо приложить к проводнику, чтобы напряжение в нем было равно 1 Вольту.</a:t>
            </a:r>
            <a:endParaRPr lang="ru-RU" sz="2000" dirty="0" smtClean="0">
              <a:solidFill>
                <a:schemeClr val="tx1"/>
              </a:solidFill>
              <a:latin typeface="+mn-lt"/>
            </a:endParaRPr>
          </a:p>
          <a:p>
            <a:pPr lvl="0" algn="l" eaLnBrk="0" hangingPunct="0"/>
            <a:r>
              <a:rPr lang="ru-RU" sz="2000" dirty="0" smtClean="0">
                <a:solidFill>
                  <a:schemeClr val="tx1"/>
                </a:solidFill>
                <a:latin typeface="+mn-lt"/>
                <a:ea typeface="Times New Roman" pitchFamily="18" charset="0"/>
              </a:rPr>
              <a:t>2) Какое напряжение необходимо приложить к проводнику, чтобы сила тока в нем была равна 1 Амперу.</a:t>
            </a:r>
            <a:endParaRPr lang="ru-RU" sz="2000" dirty="0" smtClean="0">
              <a:solidFill>
                <a:schemeClr val="tx1"/>
              </a:solidFill>
              <a:latin typeface="+mn-lt"/>
            </a:endParaRPr>
          </a:p>
          <a:p>
            <a:pPr lvl="0" algn="l" eaLnBrk="0" hangingPunct="0"/>
            <a:r>
              <a:rPr lang="ru-RU" sz="2000" dirty="0" smtClean="0">
                <a:solidFill>
                  <a:schemeClr val="tx1"/>
                </a:solidFill>
                <a:latin typeface="+mn-lt"/>
                <a:ea typeface="Times New Roman" pitchFamily="18" charset="0"/>
              </a:rPr>
              <a:t>3) Какое напряжение необходимо приложить к проводнику, чтобы сила тока в нем  не была равна 1 Амперу.</a:t>
            </a:r>
            <a:endParaRPr lang="ru-RU" sz="2000" dirty="0" smtClean="0">
              <a:solidFill>
                <a:schemeClr val="tx1"/>
              </a:solidFill>
              <a:latin typeface="+mn-lt"/>
            </a:endParaRPr>
          </a:p>
          <a:p>
            <a:pPr lvl="0" algn="l" eaLnBrk="0" hangingPunct="0"/>
            <a:r>
              <a:rPr lang="ru-RU" sz="2000" dirty="0" smtClean="0">
                <a:solidFill>
                  <a:schemeClr val="tx1"/>
                </a:solidFill>
                <a:latin typeface="+mn-lt"/>
                <a:ea typeface="Times New Roman" pitchFamily="18" charset="0"/>
              </a:rPr>
              <a:t>4) Какое напряжение необходимо приложить к проводнику, чтобы сила тока в нем  не была равна 1 мА.</a:t>
            </a:r>
            <a:endParaRPr lang="ru-RU" sz="2000" dirty="0" smtClean="0">
              <a:solidFill>
                <a:schemeClr val="tx1"/>
              </a:solidFill>
              <a:latin typeface="+mn-lt"/>
            </a:endParaRPr>
          </a:p>
          <a:p>
            <a:pPr algn="l"/>
            <a:r>
              <a:rPr lang="ru-RU" sz="2000" dirty="0" smtClean="0">
                <a:solidFill>
                  <a:schemeClr val="tx1"/>
                </a:solidFill>
                <a:latin typeface="+mn-lt"/>
              </a:rPr>
              <a:t>  </a:t>
            </a:r>
            <a:endParaRPr lang="ru-RU" sz="2000" dirty="0">
              <a:solidFill>
                <a:schemeClr val="tx1"/>
              </a:solidFill>
              <a:latin typeface="+mn-lt"/>
            </a:endParaRPr>
          </a:p>
        </p:txBody>
      </p:sp>
      <p:sp>
        <p:nvSpPr>
          <p:cNvPr id="8" name="Прямоугольник 7"/>
          <p:cNvSpPr/>
          <p:nvPr/>
        </p:nvSpPr>
        <p:spPr>
          <a:xfrm>
            <a:off x="834570" y="3484218"/>
            <a:ext cx="7322459" cy="1200329"/>
          </a:xfrm>
          <a:prstGeom prst="rect">
            <a:avLst/>
          </a:prstGeom>
        </p:spPr>
        <p:txBody>
          <a:bodyPr wrap="square">
            <a:spAutoFit/>
          </a:bodyPr>
          <a:lstStyle/>
          <a:p>
            <a:pPr algn="l"/>
            <a:r>
              <a:rPr lang="ru-RU" sz="2400" dirty="0" smtClean="0">
                <a:solidFill>
                  <a:schemeClr val="tx1"/>
                </a:solidFill>
              </a:rPr>
              <a:t>А13.  Как изменится сопротивление проводника, если его длину увеличить вдвое, а толщину уменьшить вдвое? </a:t>
            </a:r>
            <a:endParaRPr lang="ru-RU" sz="2400" dirty="0">
              <a:solidFill>
                <a:schemeClr val="tx1"/>
              </a:solidFill>
            </a:endParaRPr>
          </a:p>
        </p:txBody>
      </p:sp>
      <p:sp>
        <p:nvSpPr>
          <p:cNvPr id="9" name="Прямоугольник 8"/>
          <p:cNvSpPr/>
          <p:nvPr/>
        </p:nvSpPr>
        <p:spPr>
          <a:xfrm>
            <a:off x="936172" y="4724408"/>
            <a:ext cx="4572000" cy="1569660"/>
          </a:xfrm>
          <a:prstGeom prst="rect">
            <a:avLst/>
          </a:prstGeom>
        </p:spPr>
        <p:txBody>
          <a:bodyPr>
            <a:spAutoFit/>
          </a:bodyPr>
          <a:lstStyle/>
          <a:p>
            <a:pPr algn="l"/>
            <a:r>
              <a:rPr lang="ru-RU" sz="2400" dirty="0" smtClean="0">
                <a:solidFill>
                  <a:schemeClr val="tx1"/>
                </a:solidFill>
              </a:rPr>
              <a:t>1) Увеличится в 8 раз</a:t>
            </a:r>
            <a:br>
              <a:rPr lang="ru-RU" sz="2400" dirty="0" smtClean="0">
                <a:solidFill>
                  <a:schemeClr val="tx1"/>
                </a:solidFill>
              </a:rPr>
            </a:br>
            <a:r>
              <a:rPr lang="ru-RU" sz="2400" dirty="0" smtClean="0">
                <a:solidFill>
                  <a:schemeClr val="tx1"/>
                </a:solidFill>
              </a:rPr>
              <a:t>2) Увеличится в 4 раза;</a:t>
            </a:r>
            <a:br>
              <a:rPr lang="ru-RU" sz="2400" dirty="0" smtClean="0">
                <a:solidFill>
                  <a:schemeClr val="tx1"/>
                </a:solidFill>
              </a:rPr>
            </a:br>
            <a:r>
              <a:rPr lang="ru-RU" sz="2400" dirty="0" smtClean="0">
                <a:solidFill>
                  <a:schemeClr val="tx1"/>
                </a:solidFill>
              </a:rPr>
              <a:t>3) Увеличится в 2 раза; </a:t>
            </a:r>
            <a:br>
              <a:rPr lang="ru-RU" sz="2400" dirty="0" smtClean="0">
                <a:solidFill>
                  <a:schemeClr val="tx1"/>
                </a:solidFill>
              </a:rPr>
            </a:br>
            <a:r>
              <a:rPr lang="ru-RU" sz="2400" dirty="0" smtClean="0">
                <a:solidFill>
                  <a:schemeClr val="tx1"/>
                </a:solidFill>
              </a:rPr>
              <a:t>4) Не изменится.</a:t>
            </a:r>
            <a:endParaRPr lang="ru-RU" sz="2400" dirty="0">
              <a:solidFill>
                <a:schemeClr val="tx1"/>
              </a:solidFill>
            </a:endParaRPr>
          </a:p>
        </p:txBody>
      </p:sp>
      <p:sp>
        <p:nvSpPr>
          <p:cNvPr id="11" name="Управляющая кнопка: далее 10">
            <a:hlinkClick r:id="" action="ppaction://hlinkshowjump?jump=nextslide" highlightClick="1"/>
          </p:cNvPr>
          <p:cNvSpPr/>
          <p:nvPr/>
        </p:nvSpPr>
        <p:spPr>
          <a:xfrm>
            <a:off x="7997371" y="5834742"/>
            <a:ext cx="595086" cy="650529"/>
          </a:xfrm>
          <a:prstGeom prst="actionButtonForwardNex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49085" y="590965"/>
            <a:ext cx="7728858" cy="1200329"/>
          </a:xfrm>
          <a:prstGeom prst="rect">
            <a:avLst/>
          </a:prstGeom>
        </p:spPr>
        <p:txBody>
          <a:bodyPr wrap="square">
            <a:spAutoFit/>
          </a:bodyPr>
          <a:lstStyle/>
          <a:p>
            <a:pPr algn="l"/>
            <a:r>
              <a:rPr lang="ru-RU" sz="2400" dirty="0" smtClean="0">
                <a:solidFill>
                  <a:schemeClr val="tx1"/>
                </a:solidFill>
              </a:rPr>
              <a:t>А14.  Два мотка проволоки одинакового сечения имеют соответственно длину 50м и 150м. Какой из них обладает большим сопротивлением и во сколько раз?</a:t>
            </a:r>
            <a:endParaRPr lang="ru-RU" sz="2400" dirty="0">
              <a:solidFill>
                <a:schemeClr val="tx1"/>
              </a:solidFill>
            </a:endParaRPr>
          </a:p>
        </p:txBody>
      </p:sp>
      <p:sp>
        <p:nvSpPr>
          <p:cNvPr id="7" name="Прямоугольник 6"/>
          <p:cNvSpPr/>
          <p:nvPr/>
        </p:nvSpPr>
        <p:spPr>
          <a:xfrm>
            <a:off x="849086" y="1792521"/>
            <a:ext cx="4572000" cy="1569660"/>
          </a:xfrm>
          <a:prstGeom prst="rect">
            <a:avLst/>
          </a:prstGeom>
        </p:spPr>
        <p:txBody>
          <a:bodyPr>
            <a:spAutoFit/>
          </a:bodyPr>
          <a:lstStyle/>
          <a:p>
            <a:pPr algn="l"/>
            <a:r>
              <a:rPr lang="ru-RU" sz="2400" dirty="0" smtClean="0">
                <a:solidFill>
                  <a:schemeClr val="tx1"/>
                </a:solidFill>
              </a:rPr>
              <a:t>1) Первый в 3 раза;</a:t>
            </a:r>
            <a:br>
              <a:rPr lang="ru-RU" sz="2400" dirty="0" smtClean="0">
                <a:solidFill>
                  <a:schemeClr val="tx1"/>
                </a:solidFill>
              </a:rPr>
            </a:br>
            <a:r>
              <a:rPr lang="ru-RU" sz="2400" dirty="0" smtClean="0">
                <a:solidFill>
                  <a:schemeClr val="tx1"/>
                </a:solidFill>
              </a:rPr>
              <a:t>2) Первый в 9 раз;</a:t>
            </a:r>
            <a:br>
              <a:rPr lang="ru-RU" sz="2400" dirty="0" smtClean="0">
                <a:solidFill>
                  <a:schemeClr val="tx1"/>
                </a:solidFill>
              </a:rPr>
            </a:br>
            <a:r>
              <a:rPr lang="ru-RU" sz="2400" dirty="0" smtClean="0">
                <a:solidFill>
                  <a:schemeClr val="tx1"/>
                </a:solidFill>
              </a:rPr>
              <a:t>3) Второй в 3 раза;</a:t>
            </a:r>
            <a:br>
              <a:rPr lang="ru-RU" sz="2400" dirty="0" smtClean="0">
                <a:solidFill>
                  <a:schemeClr val="tx1"/>
                </a:solidFill>
              </a:rPr>
            </a:br>
            <a:r>
              <a:rPr lang="ru-RU" sz="2400" dirty="0" smtClean="0">
                <a:solidFill>
                  <a:schemeClr val="tx1"/>
                </a:solidFill>
              </a:rPr>
              <a:t>4) Второй в 9 раз.</a:t>
            </a:r>
            <a:endParaRPr lang="ru-RU" sz="2400" dirty="0">
              <a:solidFill>
                <a:schemeClr val="tx1"/>
              </a:solidFill>
            </a:endParaRPr>
          </a:p>
        </p:txBody>
      </p:sp>
      <p:sp>
        <p:nvSpPr>
          <p:cNvPr id="8" name="Прямоугольник 7"/>
          <p:cNvSpPr/>
          <p:nvPr/>
        </p:nvSpPr>
        <p:spPr>
          <a:xfrm>
            <a:off x="834570" y="3484218"/>
            <a:ext cx="8048173" cy="4154984"/>
          </a:xfrm>
          <a:prstGeom prst="rect">
            <a:avLst/>
          </a:prstGeom>
        </p:spPr>
        <p:txBody>
          <a:bodyPr wrap="square">
            <a:spAutoFit/>
          </a:bodyPr>
          <a:lstStyle/>
          <a:p>
            <a:pPr algn="l"/>
            <a:r>
              <a:rPr lang="ru-RU" sz="2400" dirty="0" smtClean="0">
                <a:solidFill>
                  <a:schemeClr val="tx1"/>
                </a:solidFill>
              </a:rPr>
              <a:t>А15. . На рисунке изображена схема электрической цепи. Напряжение на концах резистора </a:t>
            </a:r>
            <a:r>
              <a:rPr lang="en-US" sz="2400" dirty="0" smtClean="0">
                <a:solidFill>
                  <a:schemeClr val="tx1"/>
                </a:solidFill>
              </a:rPr>
              <a:t>R</a:t>
            </a:r>
            <a:r>
              <a:rPr lang="ru-RU" sz="2400" dirty="0" smtClean="0">
                <a:solidFill>
                  <a:schemeClr val="tx1"/>
                </a:solidFill>
              </a:rPr>
              <a:t>1</a:t>
            </a:r>
            <a:r>
              <a:rPr lang="en-US" sz="2400" dirty="0" smtClean="0">
                <a:solidFill>
                  <a:schemeClr val="tx1"/>
                </a:solidFill>
              </a:rPr>
              <a:t> </a:t>
            </a:r>
            <a:r>
              <a:rPr lang="ru-RU" sz="2400" dirty="0" smtClean="0">
                <a:solidFill>
                  <a:schemeClr val="tx1"/>
                </a:solidFill>
              </a:rPr>
              <a:t>  равно </a:t>
            </a:r>
            <a:r>
              <a:rPr lang="en-US" sz="2400" dirty="0" smtClean="0">
                <a:solidFill>
                  <a:schemeClr val="tx1"/>
                </a:solidFill>
              </a:rPr>
              <a:t>U </a:t>
            </a:r>
            <a:r>
              <a:rPr lang="ru-RU" sz="2400" dirty="0" smtClean="0">
                <a:solidFill>
                  <a:schemeClr val="tx1"/>
                </a:solidFill>
              </a:rPr>
              <a:t>=3 В. Напряжение на концах второго резистора </a:t>
            </a:r>
            <a:r>
              <a:rPr lang="en-US" sz="2400" dirty="0" smtClean="0">
                <a:solidFill>
                  <a:schemeClr val="tx1"/>
                </a:solidFill>
              </a:rPr>
              <a:t>R</a:t>
            </a:r>
            <a:r>
              <a:rPr lang="ru-RU" sz="2400" dirty="0" smtClean="0">
                <a:solidFill>
                  <a:schemeClr val="tx1"/>
                </a:solidFill>
              </a:rPr>
              <a:t>2</a:t>
            </a:r>
            <a:r>
              <a:rPr lang="en-US" sz="2400" dirty="0" smtClean="0">
                <a:solidFill>
                  <a:schemeClr val="tx1"/>
                </a:solidFill>
              </a:rPr>
              <a:t> </a:t>
            </a:r>
            <a:r>
              <a:rPr lang="ru-RU" sz="2400" dirty="0" smtClean="0">
                <a:solidFill>
                  <a:schemeClr val="tx1"/>
                </a:solidFill>
              </a:rPr>
              <a:t> равно … </a:t>
            </a:r>
          </a:p>
          <a:p>
            <a:pPr algn="l"/>
            <a:r>
              <a:rPr lang="ru-RU" sz="2400" dirty="0" smtClean="0">
                <a:solidFill>
                  <a:schemeClr val="tx1"/>
                </a:solidFill>
              </a:rPr>
              <a:t>     </a:t>
            </a:r>
          </a:p>
          <a:p>
            <a:pPr algn="l"/>
            <a:r>
              <a:rPr lang="ru-RU" sz="2400" dirty="0" smtClean="0">
                <a:solidFill>
                  <a:schemeClr val="tx1"/>
                </a:solidFill>
              </a:rPr>
              <a:t>    А) 3 В.    </a:t>
            </a:r>
          </a:p>
          <a:p>
            <a:pPr algn="l"/>
            <a:r>
              <a:rPr lang="ru-RU" sz="2400" dirty="0" smtClean="0">
                <a:solidFill>
                  <a:schemeClr val="tx1"/>
                </a:solidFill>
              </a:rPr>
              <a:t>     Б) 12 В.    </a:t>
            </a:r>
          </a:p>
          <a:p>
            <a:pPr algn="l"/>
            <a:r>
              <a:rPr lang="ru-RU" sz="2400" dirty="0" smtClean="0">
                <a:solidFill>
                  <a:schemeClr val="tx1"/>
                </a:solidFill>
              </a:rPr>
              <a:t>     В) 0,25 В.    </a:t>
            </a:r>
          </a:p>
          <a:p>
            <a:pPr algn="l"/>
            <a:r>
              <a:rPr lang="ru-RU" sz="2400" dirty="0" smtClean="0">
                <a:solidFill>
                  <a:schemeClr val="tx1"/>
                </a:solidFill>
              </a:rPr>
              <a:t>     Г) 10 В.</a:t>
            </a:r>
          </a:p>
          <a:p>
            <a:r>
              <a:rPr lang="ru-RU" sz="2400" b="1" dirty="0" smtClean="0"/>
              <a:t> </a:t>
            </a:r>
            <a:endParaRPr lang="ru-RU" sz="2400" dirty="0" smtClean="0"/>
          </a:p>
          <a:p>
            <a:r>
              <a:rPr lang="ru-RU" sz="2400" b="1" dirty="0" smtClean="0"/>
              <a:t> </a:t>
            </a:r>
            <a:endParaRPr lang="ru-RU" sz="2400" dirty="0" smtClean="0"/>
          </a:p>
          <a:p>
            <a:pPr algn="l"/>
            <a:r>
              <a:rPr lang="ru-RU" sz="2400" dirty="0" smtClean="0">
                <a:solidFill>
                  <a:schemeClr val="tx1"/>
                </a:solidFill>
              </a:rPr>
              <a:t>  </a:t>
            </a:r>
            <a:endParaRPr lang="ru-RU" sz="2400" dirty="0">
              <a:solidFill>
                <a:schemeClr val="tx1"/>
              </a:solidFill>
            </a:endParaRPr>
          </a:p>
        </p:txBody>
      </p:sp>
      <p:pic>
        <p:nvPicPr>
          <p:cNvPr id="147458" name="Рисунок 19"/>
          <p:cNvPicPr>
            <a:picLocks noChangeAspect="1" noChangeArrowheads="1"/>
          </p:cNvPicPr>
          <p:nvPr/>
        </p:nvPicPr>
        <p:blipFill>
          <a:blip r:embed="rId2"/>
          <a:srcRect/>
          <a:stretch>
            <a:fillRect/>
          </a:stretch>
        </p:blipFill>
        <p:spPr bwMode="auto">
          <a:xfrm>
            <a:off x="4151086" y="4952092"/>
            <a:ext cx="2667000" cy="1673679"/>
          </a:xfrm>
          <a:prstGeom prst="rect">
            <a:avLst/>
          </a:prstGeom>
          <a:noFill/>
        </p:spPr>
      </p:pic>
      <p:sp>
        <p:nvSpPr>
          <p:cNvPr id="10" name="Text Box 2"/>
          <p:cNvSpPr txBox="1">
            <a:spLocks noChangeArrowheads="1"/>
          </p:cNvSpPr>
          <p:nvPr/>
        </p:nvSpPr>
        <p:spPr bwMode="auto">
          <a:xfrm>
            <a:off x="7561943" y="6106660"/>
            <a:ext cx="1376363" cy="519112"/>
          </a:xfrm>
          <a:prstGeom prst="rect">
            <a:avLst/>
          </a:prstGeom>
          <a:noFill/>
          <a:ln w="9525">
            <a:noFill/>
            <a:miter lim="800000"/>
            <a:headEnd/>
            <a:tailEnd/>
          </a:ln>
        </p:spPr>
        <p:txBody>
          <a:bodyPr wrap="none">
            <a:spAutoFit/>
          </a:bodyPr>
          <a:lstStyle/>
          <a:p>
            <a:r>
              <a:rPr lang="ru-RU" sz="2800" dirty="0">
                <a:hlinkClick r:id="rId3"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3657600" y="6034088"/>
            <a:ext cx="1120691" cy="400110"/>
          </a:xfrm>
          <a:prstGeom prst="rect">
            <a:avLst/>
          </a:prstGeom>
          <a:noFill/>
          <a:ln w="9525">
            <a:noFill/>
            <a:miter lim="800000"/>
            <a:headEnd/>
            <a:tailEnd/>
          </a:ln>
        </p:spPr>
        <p:txBody>
          <a:bodyPr wrap="none">
            <a:spAutoFit/>
          </a:bodyPr>
          <a:lstStyle/>
          <a:p>
            <a:r>
              <a:rPr lang="ru-RU" sz="2000" dirty="0" smtClean="0">
                <a:solidFill>
                  <a:srgbClr val="0000FF"/>
                </a:solidFill>
                <a:hlinkClick r:id="" action="ppaction://hlinkshowjump?jump=nextslide"/>
              </a:rPr>
              <a:t>вопросы</a:t>
            </a:r>
            <a:endParaRPr lang="ru-RU" sz="2000" dirty="0">
              <a:solidFill>
                <a:srgbClr val="0000FF"/>
              </a:solidFill>
            </a:endParaRPr>
          </a:p>
        </p:txBody>
      </p:sp>
      <p:graphicFrame>
        <p:nvGraphicFramePr>
          <p:cNvPr id="91137" name="Object 1"/>
          <p:cNvGraphicFramePr>
            <a:graphicFrameLocks noChangeAspect="1"/>
          </p:cNvGraphicFramePr>
          <p:nvPr/>
        </p:nvGraphicFramePr>
        <p:xfrm>
          <a:off x="1377495" y="1277257"/>
          <a:ext cx="5821589" cy="3728811"/>
        </p:xfrm>
        <a:graphic>
          <a:graphicData uri="http://schemas.openxmlformats.org/presentationml/2006/ole">
            <p:oleObj spid="_x0000_s91137" name="Пакет" r:id="rId3" imgW="923760" imgH="485640" progId="Package">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0286" y="493486"/>
            <a:ext cx="8113486" cy="4708981"/>
          </a:xfrm>
          <a:prstGeom prst="rect">
            <a:avLst/>
          </a:prstGeom>
        </p:spPr>
        <p:txBody>
          <a:bodyPr wrap="square">
            <a:spAutoFit/>
          </a:bodyPr>
          <a:lstStyle/>
          <a:p>
            <a:pPr marL="457200" indent="-457200" algn="l">
              <a:lnSpc>
                <a:spcPct val="150000"/>
              </a:lnSpc>
              <a:buFont typeface="+mj-lt"/>
              <a:buAutoNum type="arabicPeriod"/>
            </a:pPr>
            <a:r>
              <a:rPr lang="ru-RU" sz="2000" dirty="0" smtClean="0">
                <a:solidFill>
                  <a:schemeClr val="tx1"/>
                </a:solidFill>
                <a:latin typeface="+mn-lt"/>
              </a:rPr>
              <a:t>СФОРМУЛИРУЙТЕ ЗАКОН ОМА ДЛЯ УЧАСТКА ЦЕПИ</a:t>
            </a:r>
          </a:p>
          <a:p>
            <a:pPr marL="457200" indent="-457200" algn="l">
              <a:lnSpc>
                <a:spcPct val="150000"/>
              </a:lnSpc>
              <a:buFont typeface="+mj-lt"/>
              <a:buAutoNum type="arabicPeriod"/>
            </a:pPr>
            <a:r>
              <a:rPr lang="ru-RU" sz="2000" dirty="0" smtClean="0">
                <a:solidFill>
                  <a:schemeClr val="tx1"/>
                </a:solidFill>
                <a:latin typeface="+mn-lt"/>
              </a:rPr>
              <a:t>КАК ИЗМЕНИТСЯ СИЛА ТОКА НА УЧАСТКЕ ЦЕПИ, ЕСЛИ ПРИ НЕИЗМЕННОМ СОПРОТИВЛЕНИИ УВЕЛИЧИВАТЬ НАПРЯЖЕНИЕ НА ЕГО КОНЦАХ?</a:t>
            </a:r>
          </a:p>
          <a:p>
            <a:pPr marL="457200" indent="-457200" algn="l">
              <a:lnSpc>
                <a:spcPct val="150000"/>
              </a:lnSpc>
              <a:buFont typeface="+mj-lt"/>
              <a:buAutoNum type="arabicPeriod"/>
            </a:pPr>
            <a:r>
              <a:rPr lang="ru-RU" sz="2000" dirty="0" smtClean="0">
                <a:solidFill>
                  <a:schemeClr val="tx1"/>
                </a:solidFill>
                <a:latin typeface="+mn-lt"/>
              </a:rPr>
              <a:t>КАК ИЗМЕНИТСЯ СИЛА ТОКА, ЕСЛИ ПРИ НЕИЗМЕННОМ НАПРЯЖЕНИИУВЕЛИЧИТЬ СОПРОТИВЛЕНИЕ УЧАСТКА УЕПИ?</a:t>
            </a:r>
          </a:p>
          <a:p>
            <a:pPr marL="457200" indent="-457200" algn="l">
              <a:lnSpc>
                <a:spcPct val="150000"/>
              </a:lnSpc>
              <a:buFont typeface="+mj-lt"/>
              <a:buAutoNum type="arabicPeriod"/>
            </a:pPr>
            <a:r>
              <a:rPr lang="ru-RU" sz="2000" dirty="0" smtClean="0">
                <a:solidFill>
                  <a:schemeClr val="tx1"/>
                </a:solidFill>
                <a:latin typeface="+mn-lt"/>
              </a:rPr>
              <a:t>КАК С ПОМОЩЬЮ АМПЕРМЕТРА И ВОЛЬТМЕТРА МОЖНО ИЗМЕРИТЬ СОПРОТИВЛЕНИЕ ПРОВОДНИКА?</a:t>
            </a:r>
          </a:p>
          <a:p>
            <a:pPr marL="457200" indent="-457200" algn="l">
              <a:lnSpc>
                <a:spcPct val="150000"/>
              </a:lnSpc>
              <a:buFont typeface="+mj-lt"/>
              <a:buAutoNum type="arabicPeriod"/>
            </a:pPr>
            <a:r>
              <a:rPr lang="ru-RU" sz="2000" dirty="0" smtClean="0">
                <a:solidFill>
                  <a:schemeClr val="tx1"/>
                </a:solidFill>
                <a:latin typeface="+mn-lt"/>
              </a:rPr>
              <a:t>ЧТО НАЗЫВАЮТ КОРОТКИМ ЗАМЫКАНИЕМ?   ПОЧЕМУ ПРИ ЭТОМ УВЕЛИЧИВАЕТСЯ СИЛА ТОКА?</a:t>
            </a:r>
            <a:endParaRPr lang="ru-RU" sz="2000" dirty="0">
              <a:solidFill>
                <a:schemeClr val="tx1"/>
              </a:solidFill>
              <a:latin typeface="+mn-lt"/>
            </a:endParaRPr>
          </a:p>
        </p:txBody>
      </p:sp>
      <p:sp>
        <p:nvSpPr>
          <p:cNvPr id="5" name="Text Box 2"/>
          <p:cNvSpPr txBox="1">
            <a:spLocks noChangeArrowheads="1"/>
          </p:cNvSpPr>
          <p:nvPr/>
        </p:nvSpPr>
        <p:spPr bwMode="auto">
          <a:xfrm>
            <a:off x="6923314" y="6066970"/>
            <a:ext cx="1901372" cy="369332"/>
          </a:xfrm>
          <a:prstGeom prst="rect">
            <a:avLst/>
          </a:prstGeom>
          <a:noFill/>
          <a:ln w="9525">
            <a:noFill/>
            <a:miter lim="800000"/>
            <a:headEnd/>
            <a:tailEnd/>
          </a:ln>
        </p:spPr>
        <p:txBody>
          <a:bodyPr wrap="square">
            <a:spAutoFit/>
          </a:bodyPr>
          <a:lstStyle/>
          <a:p>
            <a:r>
              <a:rPr lang="ru-RU" sz="1800" dirty="0">
                <a:hlinkClick r:id="rId2" action="ppaction://hlinksldjump"/>
              </a:rPr>
              <a:t>НАЗАД</a:t>
            </a:r>
            <a:endParaRPr lang="ru-RU" sz="1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3143" y="542298"/>
            <a:ext cx="7170057" cy="2308324"/>
          </a:xfrm>
          <a:prstGeom prst="rect">
            <a:avLst/>
          </a:prstGeom>
        </p:spPr>
        <p:txBody>
          <a:bodyPr wrap="square">
            <a:spAutoFit/>
          </a:bodyPr>
          <a:lstStyle/>
          <a:p>
            <a:pPr lvl="0" indent="225425" algn="l"/>
            <a:r>
              <a:rPr lang="ru-RU" sz="2400" dirty="0" smtClean="0">
                <a:solidFill>
                  <a:schemeClr val="tx1"/>
                </a:solidFill>
                <a:ea typeface="Times New Roman" pitchFamily="18" charset="0"/>
                <a:cs typeface="Times New Roman" pitchFamily="18" charset="0"/>
              </a:rPr>
              <a:t>Если присоединить к полюсам батарейки карманного фонаря две тонкие длинные стальные проволочки, расположив их свободные концы параллельно, и к ним подключить лампу сначала вблизи, а затем вдали от батарейки, то накал лампы будет неодинаков.    Объясните это явление.</a:t>
            </a:r>
            <a:endParaRPr lang="ru-RU" sz="2400" dirty="0" smtClean="0">
              <a:solidFill>
                <a:schemeClr val="tx1"/>
              </a:solidFill>
              <a:latin typeface="Arial" pitchFamily="34" charset="0"/>
            </a:endParaRPr>
          </a:p>
        </p:txBody>
      </p:sp>
      <p:pic>
        <p:nvPicPr>
          <p:cNvPr id="6" name="Picture 3"/>
          <p:cNvPicPr>
            <a:picLocks noChangeAspect="1" noChangeArrowheads="1"/>
          </p:cNvPicPr>
          <p:nvPr/>
        </p:nvPicPr>
        <p:blipFill>
          <a:blip r:embed="rId2">
            <a:grayscl/>
          </a:blip>
          <a:srcRect r="37582" b="71346"/>
          <a:stretch>
            <a:fillRect/>
          </a:stretch>
        </p:blipFill>
        <p:spPr bwMode="auto">
          <a:xfrm>
            <a:off x="2141021" y="2948895"/>
            <a:ext cx="3424751" cy="1071562"/>
          </a:xfrm>
          <a:prstGeom prst="rect">
            <a:avLst/>
          </a:prstGeom>
          <a:noFill/>
        </p:spPr>
      </p:pic>
      <p:sp>
        <p:nvSpPr>
          <p:cNvPr id="8" name="Text Box 2"/>
          <p:cNvSpPr txBox="1">
            <a:spLocks noChangeArrowheads="1"/>
          </p:cNvSpPr>
          <p:nvPr/>
        </p:nvSpPr>
        <p:spPr bwMode="auto">
          <a:xfrm>
            <a:off x="6923314" y="6005060"/>
            <a:ext cx="1376363" cy="519112"/>
          </a:xfrm>
          <a:prstGeom prst="rect">
            <a:avLst/>
          </a:prstGeom>
          <a:noFill/>
          <a:ln w="9525">
            <a:noFill/>
            <a:miter lim="800000"/>
            <a:headEnd/>
            <a:tailEnd/>
          </a:ln>
        </p:spPr>
        <p:txBody>
          <a:bodyPr wrap="none">
            <a:spAutoFit/>
          </a:bodyPr>
          <a:lstStyle/>
          <a:p>
            <a:r>
              <a:rPr lang="ru-RU" sz="2800" dirty="0">
                <a:hlinkClick r:id="rId3"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199" y="607045"/>
            <a:ext cx="8374743" cy="1569660"/>
          </a:xfrm>
          <a:prstGeom prst="rect">
            <a:avLst/>
          </a:prstGeom>
        </p:spPr>
        <p:txBody>
          <a:bodyPr wrap="square">
            <a:spAutoFit/>
          </a:bodyPr>
          <a:lstStyle/>
          <a:p>
            <a:pPr algn="l">
              <a:defRPr/>
            </a:pPr>
            <a:r>
              <a:rPr lang="ru-RU" sz="2400" b="1" dirty="0" smtClean="0">
                <a:solidFill>
                  <a:schemeClr val="tx1"/>
                </a:solidFill>
              </a:rPr>
              <a:t>Определите напряжение на концах стального проводника длиной 140 см и площадью поперечного сечения 0,2 мм2, в котором сила тока 250 мА.</a:t>
            </a:r>
          </a:p>
          <a:p>
            <a:pPr algn="l">
              <a:defRPr/>
            </a:pPr>
            <a:r>
              <a:rPr lang="ru-RU" sz="2400" b="1" dirty="0" smtClean="0">
                <a:solidFill>
                  <a:schemeClr val="tx1"/>
                </a:solidFill>
              </a:rPr>
              <a:t>(</a:t>
            </a:r>
            <a:r>
              <a:rPr lang="el-GR" sz="2400" b="1" dirty="0" smtClean="0">
                <a:solidFill>
                  <a:schemeClr val="tx1"/>
                </a:solidFill>
              </a:rPr>
              <a:t>ρ</a:t>
            </a:r>
            <a:r>
              <a:rPr lang="ru-RU" sz="2400" b="1" dirty="0" smtClean="0">
                <a:solidFill>
                  <a:schemeClr val="tx1"/>
                </a:solidFill>
              </a:rPr>
              <a:t>=0,15 Омхмм2</a:t>
            </a:r>
            <a:r>
              <a:rPr lang="en-US" sz="2400" b="1" dirty="0" smtClean="0">
                <a:solidFill>
                  <a:schemeClr val="tx1"/>
                </a:solidFill>
              </a:rPr>
              <a:t>/</a:t>
            </a:r>
            <a:r>
              <a:rPr lang="ru-RU" sz="2400" b="1" dirty="0" smtClean="0">
                <a:solidFill>
                  <a:schemeClr val="tx1"/>
                </a:solidFill>
              </a:rPr>
              <a:t>м)</a:t>
            </a:r>
            <a:endParaRPr lang="ru-RU" sz="2400" b="1" dirty="0">
              <a:solidFill>
                <a:schemeClr val="tx1"/>
              </a:solidFill>
            </a:endParaRPr>
          </a:p>
        </p:txBody>
      </p:sp>
      <p:sp>
        <p:nvSpPr>
          <p:cNvPr id="5" name="Text Box 1026"/>
          <p:cNvSpPr txBox="1">
            <a:spLocks noChangeArrowheads="1"/>
          </p:cNvSpPr>
          <p:nvPr/>
        </p:nvSpPr>
        <p:spPr bwMode="auto">
          <a:xfrm>
            <a:off x="7329714" y="5932488"/>
            <a:ext cx="1376363" cy="519112"/>
          </a:xfrm>
          <a:prstGeom prst="rect">
            <a:avLst/>
          </a:prstGeom>
          <a:noFill/>
          <a:ln w="9525">
            <a:noFill/>
            <a:miter lim="800000"/>
            <a:headEnd/>
            <a:tailEnd/>
          </a:ln>
        </p:spPr>
        <p:txBody>
          <a:bodyPr wrap="none">
            <a:spAutoFit/>
          </a:bodyPr>
          <a:lstStyle/>
          <a:p>
            <a:r>
              <a:rPr lang="ru-RU" sz="2800" dirty="0">
                <a:hlinkClick r:id="rId2" action="ppaction://hlinksldjump"/>
              </a:rPr>
              <a:t>НАЗАД</a:t>
            </a:r>
            <a:endParaRPr lang="ru-RU"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ru-RU" sz="4000" dirty="0" smtClean="0"/>
              <a:t>Индивидуальное задание </a:t>
            </a:r>
            <a:br>
              <a:rPr lang="ru-RU" sz="4000" dirty="0" smtClean="0"/>
            </a:br>
            <a:endParaRPr lang="ru-RU" sz="4000" dirty="0" smtClean="0">
              <a:solidFill>
                <a:schemeClr val="bg1"/>
              </a:solidFill>
            </a:endParaRPr>
          </a:p>
        </p:txBody>
      </p:sp>
      <p:sp>
        <p:nvSpPr>
          <p:cNvPr id="6" name="Прямоугольник 5"/>
          <p:cNvSpPr/>
          <p:nvPr/>
        </p:nvSpPr>
        <p:spPr>
          <a:xfrm>
            <a:off x="580572" y="2014932"/>
            <a:ext cx="7619999" cy="1569660"/>
          </a:xfrm>
          <a:prstGeom prst="rect">
            <a:avLst/>
          </a:prstGeom>
        </p:spPr>
        <p:txBody>
          <a:bodyPr wrap="square">
            <a:spAutoFit/>
          </a:bodyPr>
          <a:lstStyle/>
          <a:p>
            <a:pPr algn="l">
              <a:defRPr/>
            </a:pPr>
            <a:r>
              <a:rPr lang="ru-RU" sz="2400" dirty="0" smtClean="0">
                <a:solidFill>
                  <a:schemeClr val="tx1"/>
                </a:solidFill>
              </a:rPr>
              <a:t>5. Рассчитайте силу тока, проходящего по медному проводу длиной 100 м и площадью поперечного сечения 0,5 мм2 при напряжении 6,8 В.</a:t>
            </a:r>
          </a:p>
          <a:p>
            <a:pPr algn="l">
              <a:defRPr/>
            </a:pPr>
            <a:r>
              <a:rPr lang="ru-RU" sz="2400" dirty="0" smtClean="0">
                <a:solidFill>
                  <a:schemeClr val="tx1"/>
                </a:solidFill>
              </a:rPr>
              <a:t>(</a:t>
            </a:r>
            <a:r>
              <a:rPr lang="el-GR" sz="2400" dirty="0" smtClean="0">
                <a:solidFill>
                  <a:schemeClr val="tx1"/>
                </a:solidFill>
              </a:rPr>
              <a:t>ρ</a:t>
            </a:r>
            <a:r>
              <a:rPr lang="ru-RU" sz="2400" dirty="0" smtClean="0">
                <a:solidFill>
                  <a:schemeClr val="tx1"/>
                </a:solidFill>
              </a:rPr>
              <a:t>=0,017 Омхмм2</a:t>
            </a:r>
            <a:r>
              <a:rPr lang="en-US" sz="2400" dirty="0" smtClean="0">
                <a:solidFill>
                  <a:schemeClr val="tx1"/>
                </a:solidFill>
              </a:rPr>
              <a:t>/</a:t>
            </a:r>
            <a:r>
              <a:rPr lang="ru-RU" sz="2400" dirty="0" smtClean="0">
                <a:solidFill>
                  <a:schemeClr val="tx1"/>
                </a:solidFill>
              </a:rPr>
              <a:t>м)</a:t>
            </a:r>
            <a:endParaRPr lang="ru-RU" sz="2400" dirty="0">
              <a:solidFill>
                <a:schemeClr val="tx1"/>
              </a:solidFill>
            </a:endParaRPr>
          </a:p>
        </p:txBody>
      </p:sp>
      <p:sp>
        <p:nvSpPr>
          <p:cNvPr id="7" name="Text Box 2"/>
          <p:cNvSpPr txBox="1">
            <a:spLocks noChangeArrowheads="1"/>
          </p:cNvSpPr>
          <p:nvPr/>
        </p:nvSpPr>
        <p:spPr bwMode="auto">
          <a:xfrm>
            <a:off x="7286171" y="6034088"/>
            <a:ext cx="1039066" cy="400110"/>
          </a:xfrm>
          <a:prstGeom prst="rect">
            <a:avLst/>
          </a:prstGeom>
          <a:noFill/>
          <a:ln w="9525">
            <a:noFill/>
            <a:miter lim="800000"/>
            <a:headEnd/>
            <a:tailEnd/>
          </a:ln>
        </p:spPr>
        <p:txBody>
          <a:bodyPr wrap="none">
            <a:spAutoFit/>
          </a:bodyPr>
          <a:lstStyle/>
          <a:p>
            <a:r>
              <a:rPr lang="ru-RU" sz="2000" dirty="0">
                <a:hlinkClick r:id="rId2" action="ppaction://hlinksldjump"/>
              </a:rPr>
              <a:t>НАЗАД</a:t>
            </a:r>
            <a:endParaRPr lang="ru-RU" sz="20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581705"/>
          </a:xfrm>
        </p:spPr>
        <p:txBody>
          <a:bodyPr>
            <a:normAutofit fontScale="90000"/>
          </a:bodyPr>
          <a:lstStyle/>
          <a:p>
            <a:pPr eaLnBrk="1" hangingPunct="1"/>
            <a:r>
              <a:rPr lang="ru-RU" dirty="0" smtClean="0">
                <a:solidFill>
                  <a:srgbClr val="996633"/>
                </a:solidFill>
              </a:rPr>
              <a:t>Знание – сила</a:t>
            </a:r>
          </a:p>
        </p:txBody>
      </p:sp>
      <p:pic>
        <p:nvPicPr>
          <p:cNvPr id="64515" name="Picture 6" descr="58_Гроза без подписи"/>
          <p:cNvPicPr>
            <a:picLocks noGrp="1" noChangeAspect="1" noChangeArrowheads="1"/>
          </p:cNvPicPr>
          <p:nvPr>
            <p:ph sz="half" idx="1"/>
          </p:nvPr>
        </p:nvPicPr>
        <p:blipFill>
          <a:blip r:embed="rId2"/>
          <a:srcRect/>
          <a:stretch>
            <a:fillRect/>
          </a:stretch>
        </p:blipFill>
        <p:spPr>
          <a:xfrm>
            <a:off x="914400" y="1600200"/>
            <a:ext cx="2874963" cy="4114800"/>
          </a:xfrm>
          <a:noFill/>
        </p:spPr>
      </p:pic>
      <p:pic>
        <p:nvPicPr>
          <p:cNvPr id="64516" name="Picture 7" descr="57_Гроза без подписи"/>
          <p:cNvPicPr>
            <a:picLocks noGrp="1" noChangeAspect="1" noChangeArrowheads="1"/>
          </p:cNvPicPr>
          <p:nvPr>
            <p:ph sz="quarter" idx="2"/>
          </p:nvPr>
        </p:nvPicPr>
        <p:blipFill>
          <a:blip r:embed="rId3">
            <a:lum bright="-12000"/>
          </a:blip>
          <a:srcRect/>
          <a:stretch>
            <a:fillRect/>
          </a:stretch>
        </p:blipFill>
        <p:spPr>
          <a:xfrm>
            <a:off x="5257800" y="1600200"/>
            <a:ext cx="2827338" cy="4191000"/>
          </a:xfrm>
          <a:noFill/>
        </p:spPr>
      </p:pic>
      <p:sp>
        <p:nvSpPr>
          <p:cNvPr id="64517" name="Text Box 8"/>
          <p:cNvSpPr txBox="1">
            <a:spLocks noChangeArrowheads="1"/>
          </p:cNvSpPr>
          <p:nvPr/>
        </p:nvSpPr>
        <p:spPr bwMode="auto">
          <a:xfrm>
            <a:off x="533400" y="5791200"/>
            <a:ext cx="3886200" cy="581025"/>
          </a:xfrm>
          <a:prstGeom prst="rect">
            <a:avLst/>
          </a:prstGeom>
          <a:noFill/>
          <a:ln w="9525">
            <a:noFill/>
            <a:miter lim="800000"/>
            <a:headEnd/>
            <a:tailEnd/>
          </a:ln>
        </p:spPr>
        <p:txBody>
          <a:bodyPr>
            <a:spAutoFit/>
          </a:bodyPr>
          <a:lstStyle/>
          <a:p>
            <a:pPr>
              <a:spcBef>
                <a:spcPct val="50000"/>
              </a:spcBef>
            </a:pPr>
            <a:r>
              <a:rPr lang="ru-RU" sz="1600" dirty="0">
                <a:solidFill>
                  <a:schemeClr val="tx1"/>
                </a:solidFill>
              </a:rPr>
              <a:t>Какой человек подвергается меньшей опасности во время грозы?</a:t>
            </a:r>
          </a:p>
        </p:txBody>
      </p:sp>
      <p:sp>
        <p:nvSpPr>
          <p:cNvPr id="64518" name="Text Box 9"/>
          <p:cNvSpPr txBox="1">
            <a:spLocks noChangeArrowheads="1"/>
          </p:cNvSpPr>
          <p:nvPr/>
        </p:nvSpPr>
        <p:spPr bwMode="auto">
          <a:xfrm>
            <a:off x="4953000" y="5791200"/>
            <a:ext cx="3733800" cy="581025"/>
          </a:xfrm>
          <a:prstGeom prst="rect">
            <a:avLst/>
          </a:prstGeom>
          <a:noFill/>
          <a:ln w="9525">
            <a:noFill/>
            <a:miter lim="800000"/>
            <a:headEnd/>
            <a:tailEnd/>
          </a:ln>
        </p:spPr>
        <p:txBody>
          <a:bodyPr>
            <a:spAutoFit/>
          </a:bodyPr>
          <a:lstStyle/>
          <a:p>
            <a:pPr>
              <a:spcBef>
                <a:spcPct val="50000"/>
              </a:spcBef>
            </a:pPr>
            <a:r>
              <a:rPr lang="ru-RU" sz="1600" dirty="0">
                <a:solidFill>
                  <a:schemeClr val="tx1"/>
                </a:solidFill>
              </a:rPr>
              <a:t>Как объяснить повреждение стволов деревьев молнией?</a:t>
            </a:r>
          </a:p>
        </p:txBody>
      </p:sp>
      <p:sp>
        <p:nvSpPr>
          <p:cNvPr id="9" name="Прямоугольник 8"/>
          <p:cNvSpPr/>
          <p:nvPr/>
        </p:nvSpPr>
        <p:spPr>
          <a:xfrm>
            <a:off x="420914" y="904021"/>
            <a:ext cx="8113485" cy="523220"/>
          </a:xfrm>
          <a:prstGeom prst="rect">
            <a:avLst/>
          </a:prstGeom>
        </p:spPr>
        <p:txBody>
          <a:bodyPr wrap="square">
            <a:spAutoFit/>
          </a:bodyPr>
          <a:lstStyle/>
          <a:p>
            <a:pPr algn="l"/>
            <a:r>
              <a:rPr lang="ru-RU" sz="2800" dirty="0" smtClean="0">
                <a:solidFill>
                  <a:schemeClr val="tx1"/>
                </a:solidFill>
              </a:rPr>
              <a:t>1. Является ли молния электрическим током?</a:t>
            </a:r>
            <a:endParaRPr lang="ru-RU" sz="2800" dirty="0">
              <a:solidFill>
                <a:schemeClr val="tx1"/>
              </a:solidFill>
            </a:endParaRPr>
          </a:p>
        </p:txBody>
      </p:sp>
      <p:sp>
        <p:nvSpPr>
          <p:cNvPr id="10" name="Управляющая кнопка: далее 9">
            <a:hlinkClick r:id="" action="ppaction://hlinkshowjump?jump=nextslide" highlightClick="1"/>
          </p:cNvPr>
          <p:cNvSpPr/>
          <p:nvPr/>
        </p:nvSpPr>
        <p:spPr>
          <a:xfrm>
            <a:off x="8505372" y="6212115"/>
            <a:ext cx="377371" cy="428171"/>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Управляющая кнопка: далее 4">
            <a:hlinkClick r:id="" action="ppaction://hlinkshowjump?jump=nextslide" highlightClick="1"/>
          </p:cNvPr>
          <p:cNvSpPr/>
          <p:nvPr/>
        </p:nvSpPr>
        <p:spPr>
          <a:xfrm>
            <a:off x="8229600" y="6154057"/>
            <a:ext cx="522514" cy="4862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048" name="Rectangle 8"/>
          <p:cNvSpPr>
            <a:spLocks noChangeArrowheads="1"/>
          </p:cNvSpPr>
          <p:nvPr/>
        </p:nvSpPr>
        <p:spPr bwMode="auto">
          <a:xfrm>
            <a:off x="319314" y="478971"/>
            <a:ext cx="8606621"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Arial" pitchFamily="34" charset="0"/>
                <a:ea typeface="Times New Roman" pitchFamily="18" charset="0"/>
              </a:rPr>
              <a:t>А16</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i="0" u="none" strike="noStrike" cap="none" normalizeH="0" baseline="0" dirty="0" smtClean="0">
                <a:ln>
                  <a:noFill/>
                </a:ln>
                <a:solidFill>
                  <a:schemeClr val="tx1"/>
                </a:solidFill>
                <a:effectLst/>
                <a:latin typeface="+mn-lt"/>
                <a:ea typeface="Times New Roman" pitchFamily="18" charset="0"/>
              </a:rPr>
              <a:t>Электродвижущая сила показывает, чему равна …</a:t>
            </a:r>
            <a:endParaRPr kumimoji="0" lang="ru-RU" sz="200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1) Работа сторонних сил по перемещению заряда в 1 Кулон внутри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источника тока.</a:t>
            </a:r>
            <a:endParaRPr kumimoji="0" lang="ru-RU"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2) Работа сторонних сил по перемещению заряда в 1 Кулон за пределами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источника тока.</a:t>
            </a:r>
            <a:endParaRPr kumimoji="0" lang="ru-RU"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3) Сила тока по перемещению заряда в 1 Кулон внутри источника тока. </a:t>
            </a:r>
            <a:endParaRPr kumimoji="0" lang="ru-RU"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ea typeface="Times New Roman" pitchFamily="18" charset="0"/>
              </a:rPr>
              <a:t> 4) Сила тока по перемещению заряда в 2 Кулона внутри источника тока.</a:t>
            </a:r>
            <a:endParaRPr kumimoji="0" lang="ru-RU" sz="2000" b="0" i="0" u="none" strike="noStrike" cap="none" normalizeH="0" baseline="0" dirty="0" smtClean="0">
              <a:ln>
                <a:noFill/>
              </a:ln>
              <a:solidFill>
                <a:schemeClr val="tx1"/>
              </a:solidFill>
              <a:effectLst/>
              <a:latin typeface="+mn-lt"/>
            </a:endParaRPr>
          </a:p>
        </p:txBody>
      </p:sp>
      <p:sp>
        <p:nvSpPr>
          <p:cNvPr id="87049" name="Rectangle 9"/>
          <p:cNvSpPr>
            <a:spLocks noChangeArrowheads="1"/>
          </p:cNvSpPr>
          <p:nvPr/>
        </p:nvSpPr>
        <p:spPr bwMode="auto">
          <a:xfrm>
            <a:off x="188686" y="2685143"/>
            <a:ext cx="8256684"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Arial" pitchFamily="34" charset="0"/>
                <a:ea typeface="Times New Roman" pitchFamily="18" charset="0"/>
              </a:rPr>
              <a:t>А17</a:t>
            </a:r>
            <a:r>
              <a:rPr kumimoji="0" lang="ru-RU" sz="2000" i="0" u="none" strike="noStrike" cap="none" normalizeH="0" baseline="0" dirty="0" smtClean="0">
                <a:ln>
                  <a:noFill/>
                </a:ln>
                <a:solidFill>
                  <a:schemeClr val="tx1"/>
                </a:solidFill>
                <a:effectLst/>
                <a:latin typeface="+mn-lt"/>
                <a:ea typeface="Times New Roman" pitchFamily="18" charset="0"/>
              </a:rPr>
              <a:t>. Электрическая цепь состоит из источника тока с ЭДС, равной 6 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и внутренним сопротивлением 1 Ом.  Источник тока замкнут на внешнее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сопротивление </a:t>
            </a:r>
            <a:r>
              <a:rPr kumimoji="0" lang="en-US" sz="2000" i="0" u="none" strike="noStrike" cap="none" normalizeH="0" baseline="0" dirty="0" smtClean="0">
                <a:ln>
                  <a:noFill/>
                </a:ln>
                <a:solidFill>
                  <a:schemeClr val="tx1"/>
                </a:solidFill>
                <a:effectLst/>
                <a:latin typeface="+mn-lt"/>
                <a:ea typeface="Times New Roman" pitchFamily="18" charset="0"/>
              </a:rPr>
              <a:t>R</a:t>
            </a:r>
            <a:r>
              <a:rPr kumimoji="0" lang="ru-RU" sz="2000" i="0" u="none" strike="noStrike" cap="none" normalizeH="0" baseline="0" dirty="0" smtClean="0">
                <a:ln>
                  <a:noFill/>
                </a:ln>
                <a:solidFill>
                  <a:schemeClr val="tx1"/>
                </a:solidFill>
                <a:effectLst/>
                <a:latin typeface="+mn-lt"/>
                <a:ea typeface="Times New Roman" pitchFamily="18" charset="0"/>
              </a:rPr>
              <a:t>. Сила тока в цепи равна 2 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Значение внешнего сопротивления цепи равно … </a:t>
            </a:r>
            <a:endParaRPr kumimoji="0" lang="ru-RU" sz="200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     1) 0,5 Ом.   2) 1 Ом.  3) 2 Ом. 4) 4 Ом.</a:t>
            </a:r>
            <a:endParaRPr kumimoji="0" lang="ru-RU" sz="2000" i="0" u="none" strike="noStrike" cap="none" normalizeH="0" baseline="0" dirty="0" smtClean="0">
              <a:ln>
                <a:noFill/>
              </a:ln>
              <a:solidFill>
                <a:schemeClr val="tx1"/>
              </a:solidFill>
              <a:effectLst/>
              <a:latin typeface="+mn-lt"/>
            </a:endParaRPr>
          </a:p>
        </p:txBody>
      </p:sp>
      <p:sp>
        <p:nvSpPr>
          <p:cNvPr id="87050" name="Rectangle 10"/>
          <p:cNvSpPr>
            <a:spLocks noChangeArrowheads="1"/>
          </p:cNvSpPr>
          <p:nvPr/>
        </p:nvSpPr>
        <p:spPr bwMode="auto">
          <a:xfrm>
            <a:off x="186483" y="4499428"/>
            <a:ext cx="895751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А18</a:t>
            </a:r>
            <a:r>
              <a:rPr kumimoji="0" lang="ru-RU" sz="2000" i="0" u="none" strike="noStrike" cap="none" normalizeH="0" baseline="0" dirty="0" smtClean="0">
                <a:ln>
                  <a:noFill/>
                </a:ln>
                <a:solidFill>
                  <a:schemeClr val="tx1"/>
                </a:solidFill>
                <a:effectLst/>
                <a:latin typeface="+mn-lt"/>
                <a:ea typeface="Times New Roman" pitchFamily="18" charset="0"/>
              </a:rPr>
              <a:t>. Рассчитайте силу тока при коротком замыкании батареи с ЭДС 9 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если при замыкании ее на внешнее сопротивление 3 Ом ток в цепи равен 2 А.</a:t>
            </a:r>
            <a:endParaRPr kumimoji="0" lang="ru-RU" sz="200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mn-lt"/>
                <a:ea typeface="Times New Roman" pitchFamily="18" charset="0"/>
              </a:rPr>
              <a:t>     1) 2 А.     2) 3 А.     3) 4 А      4) 6 А.</a:t>
            </a:r>
            <a:endParaRPr kumimoji="0" lang="ru-RU" sz="200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Ответы на тест:</a:t>
            </a:r>
            <a:endParaRPr lang="ru-RU" dirty="0"/>
          </a:p>
        </p:txBody>
      </p:sp>
      <p:sp>
        <p:nvSpPr>
          <p:cNvPr id="4" name="Управляющая кнопка: домой 3">
            <a:hlinkClick r:id="rId2" action="ppaction://hlinksldjump" highlightClick="1"/>
          </p:cNvPr>
          <p:cNvSpPr/>
          <p:nvPr/>
        </p:nvSpPr>
        <p:spPr>
          <a:xfrm>
            <a:off x="8200572" y="6052457"/>
            <a:ext cx="522514" cy="5080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aphicFrame>
        <p:nvGraphicFramePr>
          <p:cNvPr id="6" name="Таблица 5"/>
          <p:cNvGraphicFramePr>
            <a:graphicFrameLocks noGrp="1"/>
          </p:cNvGraphicFramePr>
          <p:nvPr/>
        </p:nvGraphicFramePr>
        <p:xfrm>
          <a:off x="319318" y="2442028"/>
          <a:ext cx="8389260" cy="767080"/>
        </p:xfrm>
        <a:graphic>
          <a:graphicData uri="http://schemas.openxmlformats.org/drawingml/2006/table">
            <a:tbl>
              <a:tblPr firstRow="1" bandRow="1">
                <a:tableStyleId>{10A1B5D5-9B99-4C35-A422-299274C87663}</a:tableStyleId>
              </a:tblPr>
              <a:tblGrid>
                <a:gridCol w="466070"/>
                <a:gridCol w="466070"/>
                <a:gridCol w="466070"/>
                <a:gridCol w="466070"/>
                <a:gridCol w="466070"/>
                <a:gridCol w="466070"/>
                <a:gridCol w="324147"/>
                <a:gridCol w="420915"/>
                <a:gridCol w="406400"/>
                <a:gridCol w="508000"/>
                <a:gridCol w="537028"/>
                <a:gridCol w="537029"/>
                <a:gridCol w="528971"/>
                <a:gridCol w="466070"/>
                <a:gridCol w="466070"/>
                <a:gridCol w="466070"/>
                <a:gridCol w="466070"/>
                <a:gridCol w="466070"/>
              </a:tblGrid>
              <a:tr h="370840">
                <a:tc>
                  <a:txBody>
                    <a:bodyPr/>
                    <a:lstStyle/>
                    <a:p>
                      <a:r>
                        <a:rPr lang="ru-RU" sz="2000" dirty="0" smtClean="0"/>
                        <a:t>1</a:t>
                      </a:r>
                      <a:endParaRPr lang="ru-RU" sz="2000" dirty="0"/>
                    </a:p>
                  </a:txBody>
                  <a:tcPr/>
                </a:tc>
                <a:tc>
                  <a:txBody>
                    <a:bodyPr/>
                    <a:lstStyle/>
                    <a:p>
                      <a:r>
                        <a:rPr lang="ru-RU" sz="2000" dirty="0" smtClean="0"/>
                        <a:t>2</a:t>
                      </a:r>
                      <a:endParaRPr lang="ru-RU" sz="2000" dirty="0"/>
                    </a:p>
                  </a:txBody>
                  <a:tcPr/>
                </a:tc>
                <a:tc>
                  <a:txBody>
                    <a:bodyPr/>
                    <a:lstStyle/>
                    <a:p>
                      <a:r>
                        <a:rPr lang="ru-RU" sz="2000" dirty="0" smtClean="0"/>
                        <a:t>3</a:t>
                      </a:r>
                      <a:endParaRPr lang="ru-RU" sz="2000" dirty="0"/>
                    </a:p>
                  </a:txBody>
                  <a:tcPr/>
                </a:tc>
                <a:tc>
                  <a:txBody>
                    <a:bodyPr/>
                    <a:lstStyle/>
                    <a:p>
                      <a:r>
                        <a:rPr lang="ru-RU" sz="2000" dirty="0" smtClean="0"/>
                        <a:t>4</a:t>
                      </a:r>
                      <a:endParaRPr lang="ru-RU" sz="2000" dirty="0"/>
                    </a:p>
                  </a:txBody>
                  <a:tcPr/>
                </a:tc>
                <a:tc>
                  <a:txBody>
                    <a:bodyPr/>
                    <a:lstStyle/>
                    <a:p>
                      <a:r>
                        <a:rPr lang="ru-RU" sz="2000" dirty="0" smtClean="0"/>
                        <a:t>5</a:t>
                      </a:r>
                      <a:endParaRPr lang="ru-RU" sz="2000" dirty="0"/>
                    </a:p>
                  </a:txBody>
                  <a:tcPr/>
                </a:tc>
                <a:tc>
                  <a:txBody>
                    <a:bodyPr/>
                    <a:lstStyle/>
                    <a:p>
                      <a:r>
                        <a:rPr lang="ru-RU" sz="2000" dirty="0" smtClean="0"/>
                        <a:t>6</a:t>
                      </a:r>
                      <a:endParaRPr lang="ru-RU" sz="2000" dirty="0"/>
                    </a:p>
                  </a:txBody>
                  <a:tcPr/>
                </a:tc>
                <a:tc>
                  <a:txBody>
                    <a:bodyPr/>
                    <a:lstStyle/>
                    <a:p>
                      <a:r>
                        <a:rPr lang="ru-RU" sz="2000" dirty="0" smtClean="0"/>
                        <a:t>7</a:t>
                      </a:r>
                      <a:endParaRPr lang="ru-RU" sz="2000" dirty="0"/>
                    </a:p>
                  </a:txBody>
                  <a:tcPr/>
                </a:tc>
                <a:tc>
                  <a:txBody>
                    <a:bodyPr/>
                    <a:lstStyle/>
                    <a:p>
                      <a:r>
                        <a:rPr lang="ru-RU" sz="2000" dirty="0" smtClean="0"/>
                        <a:t>8</a:t>
                      </a:r>
                      <a:endParaRPr lang="ru-RU" sz="2000" dirty="0"/>
                    </a:p>
                  </a:txBody>
                  <a:tcPr/>
                </a:tc>
                <a:tc>
                  <a:txBody>
                    <a:bodyPr/>
                    <a:lstStyle/>
                    <a:p>
                      <a:r>
                        <a:rPr lang="ru-RU" sz="2000" dirty="0" smtClean="0"/>
                        <a:t>9</a:t>
                      </a:r>
                      <a:endParaRPr lang="ru-RU" sz="2000" dirty="0"/>
                    </a:p>
                  </a:txBody>
                  <a:tcPr/>
                </a:tc>
                <a:tc>
                  <a:txBody>
                    <a:bodyPr/>
                    <a:lstStyle/>
                    <a:p>
                      <a:r>
                        <a:rPr lang="ru-RU" sz="2000" dirty="0" smtClean="0"/>
                        <a:t>10</a:t>
                      </a:r>
                      <a:endParaRPr lang="ru-RU" sz="2000" dirty="0"/>
                    </a:p>
                  </a:txBody>
                  <a:tcPr/>
                </a:tc>
                <a:tc>
                  <a:txBody>
                    <a:bodyPr/>
                    <a:lstStyle/>
                    <a:p>
                      <a:r>
                        <a:rPr lang="ru-RU" sz="2000" dirty="0" smtClean="0"/>
                        <a:t>11</a:t>
                      </a:r>
                      <a:endParaRPr lang="ru-RU" sz="2000" dirty="0"/>
                    </a:p>
                  </a:txBody>
                  <a:tcPr/>
                </a:tc>
                <a:tc>
                  <a:txBody>
                    <a:bodyPr/>
                    <a:lstStyle/>
                    <a:p>
                      <a:r>
                        <a:rPr lang="ru-RU" sz="2000" dirty="0" smtClean="0"/>
                        <a:t>12</a:t>
                      </a:r>
                      <a:endParaRPr lang="ru-RU" sz="2000" dirty="0"/>
                    </a:p>
                  </a:txBody>
                  <a:tcPr/>
                </a:tc>
                <a:tc>
                  <a:txBody>
                    <a:bodyPr/>
                    <a:lstStyle/>
                    <a:p>
                      <a:r>
                        <a:rPr lang="ru-RU" sz="2000" dirty="0" smtClean="0"/>
                        <a:t>13</a:t>
                      </a:r>
                      <a:endParaRPr lang="ru-RU" sz="2000" dirty="0"/>
                    </a:p>
                  </a:txBody>
                  <a:tcPr/>
                </a:tc>
                <a:tc>
                  <a:txBody>
                    <a:bodyPr/>
                    <a:lstStyle/>
                    <a:p>
                      <a:r>
                        <a:rPr lang="ru-RU" sz="2000" dirty="0" smtClean="0"/>
                        <a:t>14</a:t>
                      </a:r>
                      <a:endParaRPr lang="ru-RU" sz="2000" dirty="0"/>
                    </a:p>
                  </a:txBody>
                  <a:tcPr/>
                </a:tc>
                <a:tc>
                  <a:txBody>
                    <a:bodyPr/>
                    <a:lstStyle/>
                    <a:p>
                      <a:r>
                        <a:rPr lang="ru-RU" sz="2000" dirty="0" smtClean="0"/>
                        <a:t>15</a:t>
                      </a:r>
                      <a:endParaRPr lang="ru-RU" sz="2000" dirty="0"/>
                    </a:p>
                  </a:txBody>
                  <a:tcPr/>
                </a:tc>
                <a:tc>
                  <a:txBody>
                    <a:bodyPr/>
                    <a:lstStyle/>
                    <a:p>
                      <a:r>
                        <a:rPr lang="ru-RU" sz="2000" dirty="0" smtClean="0"/>
                        <a:t>16</a:t>
                      </a:r>
                      <a:endParaRPr lang="ru-RU" sz="2000" dirty="0"/>
                    </a:p>
                  </a:txBody>
                  <a:tcPr/>
                </a:tc>
                <a:tc>
                  <a:txBody>
                    <a:bodyPr/>
                    <a:lstStyle/>
                    <a:p>
                      <a:r>
                        <a:rPr lang="ru-RU" sz="2000" dirty="0" smtClean="0"/>
                        <a:t>17</a:t>
                      </a:r>
                      <a:endParaRPr lang="ru-RU" sz="2000" dirty="0"/>
                    </a:p>
                  </a:txBody>
                  <a:tcPr/>
                </a:tc>
                <a:tc>
                  <a:txBody>
                    <a:bodyPr/>
                    <a:lstStyle/>
                    <a:p>
                      <a:r>
                        <a:rPr lang="ru-RU" sz="2000" dirty="0" smtClean="0"/>
                        <a:t>18</a:t>
                      </a:r>
                      <a:endParaRPr lang="ru-RU" sz="2000" dirty="0"/>
                    </a:p>
                  </a:txBody>
                  <a:tcPr/>
                </a:tc>
              </a:tr>
              <a:tr h="370840">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143000"/>
          </a:xfrm>
        </p:spPr>
        <p:txBody>
          <a:bodyPr>
            <a:normAutofit/>
          </a:bodyPr>
          <a:lstStyle/>
          <a:p>
            <a:r>
              <a:rPr lang="ru-RU" sz="2400" b="1" dirty="0" smtClean="0">
                <a:solidFill>
                  <a:srgbClr val="0000FF"/>
                </a:solidFill>
              </a:rPr>
              <a:t>Параллельное и последовательное соединение проводников</a:t>
            </a:r>
            <a:endParaRPr lang="ru-RU" sz="2400" b="1" dirty="0">
              <a:solidFill>
                <a:srgbClr val="0000FF"/>
              </a:solidFill>
            </a:endParaRPr>
          </a:p>
        </p:txBody>
      </p:sp>
      <p:sp>
        <p:nvSpPr>
          <p:cNvPr id="5" name="Текст 4"/>
          <p:cNvSpPr>
            <a:spLocks noGrp="1"/>
          </p:cNvSpPr>
          <p:nvPr>
            <p:ph type="body" idx="1"/>
          </p:nvPr>
        </p:nvSpPr>
        <p:spPr>
          <a:xfrm>
            <a:off x="0" y="889441"/>
            <a:ext cx="4572032" cy="500066"/>
          </a:xfrm>
        </p:spPr>
        <p:txBody>
          <a:bodyPr>
            <a:normAutofit fontScale="85000" lnSpcReduction="10000"/>
          </a:bodyPr>
          <a:lstStyle/>
          <a:p>
            <a:r>
              <a:rPr lang="ru-RU" dirty="0" smtClean="0"/>
              <a:t>При последовательном соединении</a:t>
            </a:r>
            <a:endParaRPr lang="ru-RU" dirty="0"/>
          </a:p>
        </p:txBody>
      </p:sp>
      <p:sp>
        <p:nvSpPr>
          <p:cNvPr id="6" name="Содержимое 5"/>
          <p:cNvSpPr>
            <a:spLocks noGrp="1"/>
          </p:cNvSpPr>
          <p:nvPr>
            <p:ph sz="half" idx="2"/>
          </p:nvPr>
        </p:nvSpPr>
        <p:spPr>
          <a:xfrm>
            <a:off x="188685" y="3037114"/>
            <a:ext cx="4286248" cy="3429000"/>
          </a:xfrm>
        </p:spPr>
        <p:txBody>
          <a:bodyPr>
            <a:normAutofit/>
          </a:bodyPr>
          <a:lstStyle/>
          <a:p>
            <a:r>
              <a:rPr lang="en-US" b="1" i="1" dirty="0" smtClean="0">
                <a:solidFill>
                  <a:srgbClr val="FF0000"/>
                </a:solidFill>
              </a:rPr>
              <a:t>I</a:t>
            </a:r>
            <a:r>
              <a:rPr lang="en-US" b="1" i="1" baseline="-25000" dirty="0" smtClean="0">
                <a:solidFill>
                  <a:srgbClr val="FF0000"/>
                </a:solidFill>
              </a:rPr>
              <a:t>1</a:t>
            </a:r>
            <a:r>
              <a:rPr lang="en-US" b="1" i="1" dirty="0" smtClean="0">
                <a:solidFill>
                  <a:srgbClr val="FF0000"/>
                </a:solidFill>
              </a:rPr>
              <a:t> = I</a:t>
            </a:r>
            <a:r>
              <a:rPr lang="en-US" b="1" i="1" baseline="-25000" dirty="0" smtClean="0">
                <a:solidFill>
                  <a:srgbClr val="FF0000"/>
                </a:solidFill>
              </a:rPr>
              <a:t>2</a:t>
            </a:r>
            <a:r>
              <a:rPr lang="en-US" b="1" i="1" dirty="0" smtClean="0">
                <a:solidFill>
                  <a:srgbClr val="FF0000"/>
                </a:solidFill>
              </a:rPr>
              <a:t> = I</a:t>
            </a:r>
            <a:endParaRPr lang="ru-RU" b="1" i="1" dirty="0" smtClean="0">
              <a:solidFill>
                <a:srgbClr val="FF0000"/>
              </a:solidFill>
            </a:endParaRPr>
          </a:p>
          <a:p>
            <a:r>
              <a:rPr lang="en-US" b="1" i="1" dirty="0" smtClean="0">
                <a:solidFill>
                  <a:srgbClr val="FF0000"/>
                </a:solidFill>
              </a:rPr>
              <a:t>U = U</a:t>
            </a:r>
            <a:r>
              <a:rPr lang="en-US" b="1" i="1" baseline="-25000" dirty="0" smtClean="0">
                <a:solidFill>
                  <a:srgbClr val="FF0000"/>
                </a:solidFill>
              </a:rPr>
              <a:t>1</a:t>
            </a:r>
            <a:r>
              <a:rPr lang="en-US" b="1" i="1" dirty="0" smtClean="0">
                <a:solidFill>
                  <a:srgbClr val="FF0000"/>
                </a:solidFill>
              </a:rPr>
              <a:t> + U</a:t>
            </a:r>
            <a:r>
              <a:rPr lang="en-US" b="1" i="1" baseline="-25000" dirty="0" smtClean="0">
                <a:solidFill>
                  <a:srgbClr val="FF0000"/>
                </a:solidFill>
              </a:rPr>
              <a:t>2</a:t>
            </a:r>
            <a:r>
              <a:rPr lang="en-US" b="1" i="1" dirty="0" smtClean="0">
                <a:solidFill>
                  <a:srgbClr val="FF0000"/>
                </a:solidFill>
              </a:rPr>
              <a:t> = IR</a:t>
            </a:r>
            <a:endParaRPr lang="ru-RU" b="1" i="1" dirty="0" smtClean="0">
              <a:solidFill>
                <a:srgbClr val="FF0000"/>
              </a:solidFill>
            </a:endParaRPr>
          </a:p>
          <a:p>
            <a:r>
              <a:rPr lang="en-US" b="1" i="1" dirty="0" smtClean="0">
                <a:solidFill>
                  <a:srgbClr val="FF0000"/>
                </a:solidFill>
              </a:rPr>
              <a:t>R = R</a:t>
            </a:r>
            <a:r>
              <a:rPr lang="en-US" b="1" i="1" baseline="-25000" dirty="0" smtClean="0">
                <a:solidFill>
                  <a:srgbClr val="FF0000"/>
                </a:solidFill>
              </a:rPr>
              <a:t>1</a:t>
            </a:r>
            <a:r>
              <a:rPr lang="en-US" b="1" i="1" dirty="0" smtClean="0">
                <a:solidFill>
                  <a:srgbClr val="FF0000"/>
                </a:solidFill>
              </a:rPr>
              <a:t> + R</a:t>
            </a:r>
            <a:r>
              <a:rPr lang="en-US" b="1" i="1" baseline="-25000" dirty="0" smtClean="0">
                <a:solidFill>
                  <a:srgbClr val="FF0000"/>
                </a:solidFill>
              </a:rPr>
              <a:t>2</a:t>
            </a:r>
            <a:endParaRPr lang="ru-RU" b="1" i="1" baseline="-25000" dirty="0" smtClean="0">
              <a:solidFill>
                <a:srgbClr val="FF0000"/>
              </a:solidFill>
            </a:endParaRPr>
          </a:p>
          <a:p>
            <a:r>
              <a:rPr lang="ru-RU" dirty="0" smtClean="0"/>
              <a:t>При последовательном соединении полное сопротивление цепи равно сумме сопротивлений отдельных проводников</a:t>
            </a:r>
            <a:endParaRPr lang="ru-RU" i="1" dirty="0">
              <a:solidFill>
                <a:srgbClr val="FF0000"/>
              </a:solidFill>
            </a:endParaRPr>
          </a:p>
        </p:txBody>
      </p:sp>
      <p:sp>
        <p:nvSpPr>
          <p:cNvPr id="7" name="Текст 6"/>
          <p:cNvSpPr>
            <a:spLocks noGrp="1"/>
          </p:cNvSpPr>
          <p:nvPr>
            <p:ph type="body" sz="quarter" idx="3"/>
          </p:nvPr>
        </p:nvSpPr>
        <p:spPr>
          <a:xfrm>
            <a:off x="4786314" y="991041"/>
            <a:ext cx="4357686" cy="500066"/>
          </a:xfrm>
        </p:spPr>
        <p:txBody>
          <a:bodyPr>
            <a:normAutofit fontScale="92500"/>
          </a:bodyPr>
          <a:lstStyle/>
          <a:p>
            <a:pPr algn="ctr"/>
            <a:r>
              <a:rPr lang="ru-RU" dirty="0" smtClean="0"/>
              <a:t>При параллельном соединении</a:t>
            </a:r>
            <a:endParaRPr lang="ru-RU" dirty="0"/>
          </a:p>
        </p:txBody>
      </p:sp>
      <p:sp>
        <p:nvSpPr>
          <p:cNvPr id="8" name="Содержимое 7"/>
          <p:cNvSpPr>
            <a:spLocks noGrp="1"/>
          </p:cNvSpPr>
          <p:nvPr>
            <p:ph sz="quarter" idx="4"/>
          </p:nvPr>
        </p:nvSpPr>
        <p:spPr>
          <a:xfrm>
            <a:off x="4286248" y="3739247"/>
            <a:ext cx="4857752" cy="2857496"/>
          </a:xfrm>
        </p:spPr>
        <p:txBody>
          <a:bodyPr>
            <a:normAutofit fontScale="92500" lnSpcReduction="20000"/>
          </a:bodyPr>
          <a:lstStyle/>
          <a:p>
            <a:r>
              <a:rPr lang="en-US" b="1" i="1" dirty="0" smtClean="0">
                <a:solidFill>
                  <a:srgbClr val="FF0000"/>
                </a:solidFill>
              </a:rPr>
              <a:t>U</a:t>
            </a:r>
            <a:r>
              <a:rPr lang="en-US" b="1" i="1" baseline="-25000" dirty="0" smtClean="0">
                <a:solidFill>
                  <a:srgbClr val="FF0000"/>
                </a:solidFill>
              </a:rPr>
              <a:t>1</a:t>
            </a:r>
            <a:r>
              <a:rPr lang="en-US" b="1" i="1" dirty="0" smtClean="0">
                <a:solidFill>
                  <a:srgbClr val="FF0000"/>
                </a:solidFill>
              </a:rPr>
              <a:t> = U</a:t>
            </a:r>
            <a:r>
              <a:rPr lang="en-US" b="1" i="1" baseline="-25000" dirty="0" smtClean="0">
                <a:solidFill>
                  <a:srgbClr val="FF0000"/>
                </a:solidFill>
              </a:rPr>
              <a:t>2</a:t>
            </a:r>
            <a:r>
              <a:rPr lang="en-US" b="1" i="1" dirty="0" smtClean="0">
                <a:solidFill>
                  <a:srgbClr val="FF0000"/>
                </a:solidFill>
              </a:rPr>
              <a:t> = U</a:t>
            </a:r>
            <a:endParaRPr lang="ru-RU" b="1" i="1" dirty="0" smtClean="0">
              <a:solidFill>
                <a:srgbClr val="FF0000"/>
              </a:solidFill>
            </a:endParaRPr>
          </a:p>
          <a:p>
            <a:r>
              <a:rPr lang="en-US" b="1" i="1" dirty="0" smtClean="0">
                <a:solidFill>
                  <a:srgbClr val="FF0000"/>
                </a:solidFill>
              </a:rPr>
              <a:t>I = I</a:t>
            </a:r>
            <a:r>
              <a:rPr lang="en-US" b="1" i="1" baseline="-25000" dirty="0" smtClean="0">
                <a:solidFill>
                  <a:srgbClr val="FF0000"/>
                </a:solidFill>
              </a:rPr>
              <a:t>1</a:t>
            </a:r>
            <a:r>
              <a:rPr lang="en-US" b="1" i="1" dirty="0" smtClean="0">
                <a:solidFill>
                  <a:srgbClr val="FF0000"/>
                </a:solidFill>
              </a:rPr>
              <a:t> + I</a:t>
            </a:r>
            <a:r>
              <a:rPr lang="en-US" b="1" i="1" baseline="-25000" dirty="0" smtClean="0">
                <a:solidFill>
                  <a:srgbClr val="FF0000"/>
                </a:solidFill>
              </a:rPr>
              <a:t>2</a:t>
            </a:r>
            <a:endParaRPr lang="ru-RU" b="1" i="1" baseline="-25000" dirty="0" smtClean="0">
              <a:solidFill>
                <a:srgbClr val="FF0000"/>
              </a:solidFill>
            </a:endParaRPr>
          </a:p>
          <a:p>
            <a:r>
              <a:rPr lang="ru-RU" b="1" i="1" dirty="0" smtClean="0">
                <a:solidFill>
                  <a:srgbClr val="FF0000"/>
                </a:solidFill>
              </a:rPr>
              <a:t>1/</a:t>
            </a:r>
            <a:r>
              <a:rPr lang="en-US" b="1" i="1" dirty="0" smtClean="0">
                <a:solidFill>
                  <a:srgbClr val="FF0000"/>
                </a:solidFill>
              </a:rPr>
              <a:t>R=1/R₁+1/R₂</a:t>
            </a:r>
            <a:endParaRPr lang="ru-RU" b="1" i="1" baseline="-25000" dirty="0" smtClean="0">
              <a:solidFill>
                <a:srgbClr val="FF0000"/>
              </a:solidFill>
            </a:endParaRPr>
          </a:p>
          <a:p>
            <a:r>
              <a:rPr lang="ru-RU" dirty="0" smtClean="0"/>
              <a:t>При параллельном соединении проводников величина, </a:t>
            </a:r>
            <a:r>
              <a:rPr lang="ru-RU" b="1" dirty="0" smtClean="0"/>
              <a:t>обратная общему сопротивлению </a:t>
            </a:r>
            <a:r>
              <a:rPr lang="ru-RU" dirty="0" smtClean="0"/>
              <a:t>цепи, равна сумме величин, обратных сопротивлениям параллельно включенных проводников.</a:t>
            </a:r>
            <a:endParaRPr lang="ru-RU" b="1" i="1" dirty="0">
              <a:solidFill>
                <a:srgbClr val="FF0000"/>
              </a:solidFill>
            </a:endParaRPr>
          </a:p>
        </p:txBody>
      </p:sp>
      <p:pic>
        <p:nvPicPr>
          <p:cNvPr id="65538" name="Picture 2" descr="C:\Program Files\Physicon\Open Physics 2.5 part 2\content\chapter1\section\paragraph9\images\1-9-1.gif"/>
          <p:cNvPicPr>
            <a:picLocks noChangeAspect="1" noChangeArrowheads="1"/>
          </p:cNvPicPr>
          <p:nvPr/>
        </p:nvPicPr>
        <p:blipFill>
          <a:blip r:embed="rId2"/>
          <a:srcRect/>
          <a:stretch>
            <a:fillRect/>
          </a:stretch>
        </p:blipFill>
        <p:spPr bwMode="auto">
          <a:xfrm>
            <a:off x="541310" y="1462077"/>
            <a:ext cx="3276600" cy="1266826"/>
          </a:xfrm>
          <a:prstGeom prst="rect">
            <a:avLst/>
          </a:prstGeom>
          <a:noFill/>
        </p:spPr>
      </p:pic>
      <p:pic>
        <p:nvPicPr>
          <p:cNvPr id="65540" name="Picture 4" descr="C:\Program Files\Physicon\Open Physics 2.5 part 2\content\chapter1\section\paragraph9\images\1-9-2.gif"/>
          <p:cNvPicPr>
            <a:picLocks noChangeAspect="1" noChangeArrowheads="1"/>
          </p:cNvPicPr>
          <p:nvPr/>
        </p:nvPicPr>
        <p:blipFill>
          <a:blip r:embed="rId3"/>
          <a:srcRect/>
          <a:stretch>
            <a:fillRect/>
          </a:stretch>
        </p:blipFill>
        <p:spPr bwMode="auto">
          <a:xfrm>
            <a:off x="5271866" y="1621735"/>
            <a:ext cx="3419475" cy="1933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481" y="0"/>
            <a:ext cx="8153400" cy="990600"/>
          </a:xfrm>
        </p:spPr>
        <p:txBody>
          <a:bodyPr>
            <a:normAutofit/>
          </a:bodyPr>
          <a:lstStyle/>
          <a:p>
            <a:r>
              <a:rPr lang="ru-RU" sz="2400" b="1" dirty="0" smtClean="0">
                <a:solidFill>
                  <a:srgbClr val="0000FF"/>
                </a:solidFill>
              </a:rPr>
              <a:t>Работа электрического тока. Закон Джоуля–Ленца</a:t>
            </a:r>
            <a:endParaRPr lang="ru-RU" sz="2400" b="1" dirty="0">
              <a:solidFill>
                <a:srgbClr val="0000FF"/>
              </a:solidFill>
            </a:endParaRPr>
          </a:p>
        </p:txBody>
      </p:sp>
      <p:sp>
        <p:nvSpPr>
          <p:cNvPr id="3" name="Содержимое 2"/>
          <p:cNvSpPr>
            <a:spLocks noGrp="1"/>
          </p:cNvSpPr>
          <p:nvPr>
            <p:ph idx="1"/>
          </p:nvPr>
        </p:nvSpPr>
        <p:spPr>
          <a:xfrm>
            <a:off x="0" y="1500174"/>
            <a:ext cx="4500562" cy="5357826"/>
          </a:xfrm>
        </p:spPr>
        <p:txBody>
          <a:bodyPr>
            <a:normAutofit/>
          </a:bodyPr>
          <a:lstStyle/>
          <a:p>
            <a:r>
              <a:rPr lang="ru-RU" b="1" dirty="0" smtClean="0">
                <a:solidFill>
                  <a:srgbClr val="FF0000"/>
                </a:solidFill>
              </a:rPr>
              <a:t>Работа</a:t>
            </a:r>
            <a:r>
              <a:rPr lang="ru-RU" b="1" dirty="0" smtClean="0"/>
              <a:t> электрического тока</a:t>
            </a:r>
            <a:r>
              <a:rPr lang="ru-RU" b="1" dirty="0" smtClean="0">
                <a:solidFill>
                  <a:srgbClr val="FF0000"/>
                </a:solidFill>
              </a:rPr>
              <a:t>:</a:t>
            </a:r>
          </a:p>
          <a:p>
            <a:pPr algn="ctr"/>
            <a:r>
              <a:rPr lang="el-GR" b="1" i="1" dirty="0" smtClean="0">
                <a:solidFill>
                  <a:srgbClr val="FF0000"/>
                </a:solidFill>
              </a:rPr>
              <a:t>Δ</a:t>
            </a:r>
            <a:r>
              <a:rPr lang="en-US" b="1" i="1" dirty="0" smtClean="0">
                <a:solidFill>
                  <a:srgbClr val="FF0000"/>
                </a:solidFill>
              </a:rPr>
              <a:t>A = UI</a:t>
            </a:r>
            <a:r>
              <a:rPr lang="el-GR" b="1" i="1" dirty="0" smtClean="0">
                <a:solidFill>
                  <a:srgbClr val="FF0000"/>
                </a:solidFill>
              </a:rPr>
              <a:t>Δ</a:t>
            </a:r>
            <a:r>
              <a:rPr lang="en-US" b="1" i="1" dirty="0" smtClean="0">
                <a:solidFill>
                  <a:srgbClr val="FF0000"/>
                </a:solidFill>
              </a:rPr>
              <a:t>t</a:t>
            </a:r>
            <a:endParaRPr lang="ru-RU" b="1" i="1" dirty="0" smtClean="0">
              <a:solidFill>
                <a:srgbClr val="FF0000"/>
              </a:solidFill>
            </a:endParaRPr>
          </a:p>
          <a:p>
            <a:r>
              <a:rPr lang="ru-RU" b="1" dirty="0" smtClean="0">
                <a:solidFill>
                  <a:srgbClr val="FF0000"/>
                </a:solidFill>
              </a:rPr>
              <a:t>Закон Джоуля–Ленца</a:t>
            </a:r>
            <a:r>
              <a:rPr lang="ru-RU" dirty="0" smtClean="0"/>
              <a:t>: </a:t>
            </a:r>
          </a:p>
          <a:p>
            <a:pPr algn="ctr"/>
            <a:r>
              <a:rPr lang="el-GR" b="1" i="1" dirty="0" smtClean="0">
                <a:solidFill>
                  <a:srgbClr val="FF0000"/>
                </a:solidFill>
              </a:rPr>
              <a:t>Δ</a:t>
            </a:r>
            <a:r>
              <a:rPr lang="en-US" b="1" i="1" dirty="0" smtClean="0">
                <a:solidFill>
                  <a:srgbClr val="FF0000"/>
                </a:solidFill>
              </a:rPr>
              <a:t>Q = </a:t>
            </a:r>
            <a:r>
              <a:rPr lang="el-GR" b="1" i="1" dirty="0" smtClean="0">
                <a:solidFill>
                  <a:srgbClr val="FF0000"/>
                </a:solidFill>
              </a:rPr>
              <a:t>Δ</a:t>
            </a:r>
            <a:r>
              <a:rPr lang="en-US" b="1" i="1" dirty="0" smtClean="0">
                <a:solidFill>
                  <a:srgbClr val="FF0000"/>
                </a:solidFill>
              </a:rPr>
              <a:t>A = RI</a:t>
            </a:r>
            <a:r>
              <a:rPr lang="en-US" b="1" i="1" baseline="30000" dirty="0" smtClean="0">
                <a:solidFill>
                  <a:srgbClr val="FF0000"/>
                </a:solidFill>
              </a:rPr>
              <a:t>2</a:t>
            </a:r>
            <a:r>
              <a:rPr lang="el-GR" b="1" i="1" dirty="0" smtClean="0">
                <a:solidFill>
                  <a:srgbClr val="FF0000"/>
                </a:solidFill>
              </a:rPr>
              <a:t>Δ</a:t>
            </a:r>
            <a:r>
              <a:rPr lang="en-US" b="1" i="1" dirty="0" smtClean="0">
                <a:solidFill>
                  <a:srgbClr val="FF0000"/>
                </a:solidFill>
              </a:rPr>
              <a:t>t</a:t>
            </a:r>
            <a:endParaRPr lang="ru-RU" b="1" i="1" dirty="0" smtClean="0">
              <a:solidFill>
                <a:srgbClr val="FF0000"/>
              </a:solidFill>
            </a:endParaRPr>
          </a:p>
          <a:p>
            <a:endParaRPr lang="ru-RU" b="1" i="1" dirty="0">
              <a:solidFill>
                <a:srgbClr val="FF0000"/>
              </a:solidFill>
            </a:endParaRPr>
          </a:p>
        </p:txBody>
      </p:sp>
      <p:pic>
        <p:nvPicPr>
          <p:cNvPr id="64523" name="Picture 11"/>
          <p:cNvPicPr>
            <a:picLocks noChangeAspect="1" noChangeArrowheads="1"/>
          </p:cNvPicPr>
          <p:nvPr/>
        </p:nvPicPr>
        <p:blipFill>
          <a:blip r:embed="rId2"/>
          <a:srcRect/>
          <a:stretch>
            <a:fillRect/>
          </a:stretch>
        </p:blipFill>
        <p:spPr bwMode="auto">
          <a:xfrm>
            <a:off x="4500562" y="714356"/>
            <a:ext cx="4643438" cy="59564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523"/>
                                        </p:tgtEl>
                                        <p:attrNameLst>
                                          <p:attrName>style.visibility</p:attrName>
                                        </p:attrNameLst>
                                      </p:cBhvr>
                                      <p:to>
                                        <p:strVal val="visible"/>
                                      </p:to>
                                    </p:set>
                                    <p:anim calcmode="lin" valueType="num">
                                      <p:cBhvr additive="base">
                                        <p:cTn id="31" dur="500" fill="hold"/>
                                        <p:tgtEl>
                                          <p:spTgt spid="64523"/>
                                        </p:tgtEl>
                                        <p:attrNameLst>
                                          <p:attrName>ppt_x</p:attrName>
                                        </p:attrNameLst>
                                      </p:cBhvr>
                                      <p:tavLst>
                                        <p:tav tm="0">
                                          <p:val>
                                            <p:strVal val="#ppt_x"/>
                                          </p:val>
                                        </p:tav>
                                        <p:tav tm="100000">
                                          <p:val>
                                            <p:strVal val="#ppt_x"/>
                                          </p:val>
                                        </p:tav>
                                      </p:tavLst>
                                    </p:anim>
                                    <p:anim calcmode="lin" valueType="num">
                                      <p:cBhvr additive="base">
                                        <p:cTn id="32" dur="500" fill="hold"/>
                                        <p:tgtEl>
                                          <p:spTgt spid="645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Мои документы\Конспекты по физике\82.jpg"/>
          <p:cNvPicPr>
            <a:picLocks noChangeAspect="1" noChangeArrowheads="1"/>
          </p:cNvPicPr>
          <p:nvPr/>
        </p:nvPicPr>
        <p:blipFill>
          <a:blip r:embed="rId2"/>
          <a:srcRect/>
          <a:stretch>
            <a:fillRect/>
          </a:stretch>
        </p:blipFill>
        <p:spPr bwMode="auto">
          <a:xfrm>
            <a:off x="2090056" y="188686"/>
            <a:ext cx="4484915" cy="666931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57" y="0"/>
            <a:ext cx="8229600" cy="1143000"/>
          </a:xfrm>
        </p:spPr>
        <p:txBody>
          <a:bodyPr>
            <a:normAutofit/>
          </a:bodyPr>
          <a:lstStyle/>
          <a:p>
            <a:r>
              <a:rPr lang="ru-RU" sz="2400" b="1" dirty="0" smtClean="0">
                <a:solidFill>
                  <a:srgbClr val="0000FF"/>
                </a:solidFill>
              </a:rPr>
              <a:t>Мощность электрического тока</a:t>
            </a:r>
            <a:endParaRPr lang="ru-RU" sz="2400" b="1" dirty="0">
              <a:solidFill>
                <a:srgbClr val="0000FF"/>
              </a:solidFill>
            </a:endParaRPr>
          </a:p>
        </p:txBody>
      </p:sp>
      <p:sp>
        <p:nvSpPr>
          <p:cNvPr id="3" name="Содержимое 2"/>
          <p:cNvSpPr>
            <a:spLocks noGrp="1"/>
          </p:cNvSpPr>
          <p:nvPr>
            <p:ph idx="1"/>
          </p:nvPr>
        </p:nvSpPr>
        <p:spPr>
          <a:xfrm>
            <a:off x="142844" y="1571612"/>
            <a:ext cx="4786346" cy="5143536"/>
          </a:xfrm>
        </p:spPr>
        <p:txBody>
          <a:bodyPr>
            <a:normAutofit fontScale="92500" lnSpcReduction="10000"/>
          </a:bodyPr>
          <a:lstStyle/>
          <a:p>
            <a:r>
              <a:rPr lang="ru-RU" b="1" dirty="0" smtClean="0">
                <a:solidFill>
                  <a:srgbClr val="FF0000"/>
                </a:solidFill>
              </a:rPr>
              <a:t>Мощность</a:t>
            </a:r>
            <a:r>
              <a:rPr lang="ru-RU" dirty="0" smtClean="0"/>
              <a:t> электрического тока:</a:t>
            </a:r>
          </a:p>
          <a:p>
            <a:r>
              <a:rPr lang="ru-RU" dirty="0" smtClean="0"/>
              <a:t>Мощность выражается в </a:t>
            </a:r>
            <a:r>
              <a:rPr lang="ru-RU" b="1" dirty="0" smtClean="0">
                <a:solidFill>
                  <a:srgbClr val="FF0000"/>
                </a:solidFill>
              </a:rPr>
              <a:t>ваттах</a:t>
            </a:r>
            <a:r>
              <a:rPr lang="ru-RU" dirty="0" smtClean="0"/>
              <a:t> (Вт).</a:t>
            </a:r>
          </a:p>
          <a:p>
            <a:r>
              <a:rPr lang="ru-RU" b="1" dirty="0" smtClean="0">
                <a:solidFill>
                  <a:srgbClr val="FF0000"/>
                </a:solidFill>
              </a:rPr>
              <a:t>Полная мощность источника</a:t>
            </a:r>
          </a:p>
          <a:p>
            <a:r>
              <a:rPr lang="ru-RU" b="1" dirty="0" smtClean="0">
                <a:solidFill>
                  <a:srgbClr val="FF0000"/>
                </a:solidFill>
              </a:rPr>
              <a:t>Мощность во внешней цепи </a:t>
            </a:r>
          </a:p>
          <a:p>
            <a:r>
              <a:rPr lang="ru-RU" b="1" dirty="0" smtClean="0">
                <a:solidFill>
                  <a:srgbClr val="FF0000"/>
                </a:solidFill>
              </a:rPr>
              <a:t>Коэффициентом полезного действия источника</a:t>
            </a:r>
            <a:endParaRPr lang="ru-RU" b="1" i="1" dirty="0" smtClean="0">
              <a:solidFill>
                <a:srgbClr val="FF0000"/>
              </a:solidFill>
            </a:endParaRPr>
          </a:p>
        </p:txBody>
      </p:sp>
      <p:pic>
        <p:nvPicPr>
          <p:cNvPr id="4" name="Picture 2" descr="C:\Program Files\Physicon\Open Physics 2.5 part 2\content\javagifs\63166759398317-1.gif"/>
          <p:cNvPicPr>
            <a:picLocks noChangeAspect="1" noChangeArrowheads="1"/>
          </p:cNvPicPr>
          <p:nvPr/>
        </p:nvPicPr>
        <p:blipFill>
          <a:blip r:embed="rId2"/>
          <a:stretch>
            <a:fillRect/>
          </a:stretch>
        </p:blipFill>
        <p:spPr bwMode="auto">
          <a:xfrm>
            <a:off x="4853198" y="1117601"/>
            <a:ext cx="4029546" cy="1218330"/>
          </a:xfrm>
          <a:prstGeom prst="rect">
            <a:avLst/>
          </a:prstGeom>
          <a:noFill/>
          <a:ln>
            <a:noFill/>
          </a:ln>
        </p:spPr>
      </p:pic>
      <p:pic>
        <p:nvPicPr>
          <p:cNvPr id="5" name="Picture 4" descr="C:\Program Files\Physicon\Open Physics 2.5 part 2\content\javagifs\63166759398520-2.gif"/>
          <p:cNvPicPr>
            <a:picLocks noChangeAspect="1" noChangeArrowheads="1"/>
          </p:cNvPicPr>
          <p:nvPr/>
        </p:nvPicPr>
        <p:blipFill>
          <a:blip r:embed="rId3"/>
          <a:stretch>
            <a:fillRect/>
          </a:stretch>
        </p:blipFill>
        <p:spPr bwMode="auto">
          <a:xfrm>
            <a:off x="5362132" y="2512553"/>
            <a:ext cx="2373983" cy="990880"/>
          </a:xfrm>
          <a:prstGeom prst="rect">
            <a:avLst/>
          </a:prstGeom>
          <a:noFill/>
          <a:ln>
            <a:noFill/>
          </a:ln>
        </p:spPr>
      </p:pic>
      <p:pic>
        <p:nvPicPr>
          <p:cNvPr id="6" name="Picture 6" descr="C:\Program Files\Physicon\Open Physics 2.5 part 2\content\javagifs\63166759398520-3.gif"/>
          <p:cNvPicPr>
            <a:picLocks noChangeAspect="1" noChangeArrowheads="1"/>
          </p:cNvPicPr>
          <p:nvPr/>
        </p:nvPicPr>
        <p:blipFill>
          <a:blip r:embed="rId4"/>
          <a:stretch>
            <a:fillRect/>
          </a:stretch>
        </p:blipFill>
        <p:spPr bwMode="auto">
          <a:xfrm>
            <a:off x="5140103" y="4120019"/>
            <a:ext cx="2741153" cy="742396"/>
          </a:xfrm>
          <a:prstGeom prst="rect">
            <a:avLst/>
          </a:prstGeom>
          <a:noFill/>
          <a:ln>
            <a:noFill/>
          </a:ln>
        </p:spPr>
      </p:pic>
      <p:pic>
        <p:nvPicPr>
          <p:cNvPr id="7" name="Picture 8" descr="C:\Program Files\Physicon\Open Physics 2.5 part 2\content\javagifs\63166759398535-4.gif"/>
          <p:cNvPicPr>
            <a:picLocks noChangeAspect="1" noChangeArrowheads="1"/>
          </p:cNvPicPr>
          <p:nvPr/>
        </p:nvPicPr>
        <p:blipFill>
          <a:blip r:embed="rId5"/>
          <a:stretch>
            <a:fillRect/>
          </a:stretch>
        </p:blipFill>
        <p:spPr bwMode="auto">
          <a:xfrm>
            <a:off x="4143371" y="5072074"/>
            <a:ext cx="1183371" cy="1104480"/>
          </a:xfrm>
          <a:prstGeom prst="rect">
            <a:avLst/>
          </a:prstGeom>
          <a:noFill/>
          <a:ln>
            <a:noFill/>
          </a:ln>
        </p:spPr>
      </p:pic>
      <p:pic>
        <p:nvPicPr>
          <p:cNvPr id="8" name="Picture 10" descr="C:\Program Files\Physicon\Open Physics 2.5 part 2\content\javagifs\63166759398551-5.gif"/>
          <p:cNvPicPr>
            <a:picLocks noChangeAspect="1" noChangeArrowheads="1"/>
          </p:cNvPicPr>
          <p:nvPr/>
        </p:nvPicPr>
        <p:blipFill>
          <a:blip r:embed="rId6"/>
          <a:stretch>
            <a:fillRect/>
          </a:stretch>
        </p:blipFill>
        <p:spPr bwMode="auto">
          <a:xfrm>
            <a:off x="5594006" y="5143512"/>
            <a:ext cx="2951985" cy="821859"/>
          </a:xfrm>
          <a:prstGeom prst="rect">
            <a:avLst/>
          </a:prstGeom>
          <a:noFill/>
          <a:ln>
            <a:noFill/>
          </a:ln>
        </p:spPr>
      </p:pic>
      <p:sp>
        <p:nvSpPr>
          <p:cNvPr id="10" name="Управляющая кнопка: домой 9">
            <a:hlinkClick r:id="rId7" action="ppaction://hlinksldjump" highlightClick="1"/>
          </p:cNvPr>
          <p:cNvSpPr/>
          <p:nvPr/>
        </p:nvSpPr>
        <p:spPr>
          <a:xfrm>
            <a:off x="8621485" y="6219372"/>
            <a:ext cx="333829" cy="4572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«фантастическая добавка»</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  Доклады учащихся класса: </a:t>
            </a:r>
          </a:p>
          <a:p>
            <a:pPr lvl="0"/>
            <a:r>
              <a:rPr lang="ru-RU" dirty="0" smtClean="0"/>
              <a:t>История исследования молнии. </a:t>
            </a:r>
          </a:p>
          <a:p>
            <a:pPr lvl="0"/>
            <a:r>
              <a:rPr lang="ru-RU" dirty="0" smtClean="0"/>
              <a:t>Действие электрического тока на живые организмы .      </a:t>
            </a:r>
          </a:p>
          <a:p>
            <a:pPr lvl="0"/>
            <a:r>
              <a:rPr lang="ru-RU" dirty="0" smtClean="0"/>
              <a:t>Правила </a:t>
            </a:r>
            <a:r>
              <a:rPr lang="ru-RU" dirty="0" err="1" smtClean="0"/>
              <a:t>электробезопасности</a:t>
            </a:r>
            <a:r>
              <a:rPr lang="ru-RU" dirty="0" smtClean="0"/>
              <a:t> в быту. </a:t>
            </a:r>
          </a:p>
          <a:p>
            <a:pPr lvl="0"/>
            <a:r>
              <a:rPr lang="ru-RU" dirty="0" smtClean="0"/>
              <a:t>Вершина Г. Ома. </a:t>
            </a:r>
          </a:p>
          <a:p>
            <a:pPr lvl="0"/>
            <a:r>
              <a:rPr lang="ru-RU" dirty="0" smtClean="0"/>
              <a:t>Применение постоянного тока.</a:t>
            </a:r>
          </a:p>
          <a:p>
            <a:pPr lvl="0">
              <a:buNone/>
            </a:pPr>
            <a:r>
              <a:rPr lang="ru-RU" dirty="0" smtClean="0"/>
              <a:t> </a:t>
            </a:r>
          </a:p>
          <a:p>
            <a:endParaRPr lang="ru-RU" dirty="0"/>
          </a:p>
        </p:txBody>
      </p:sp>
      <p:sp>
        <p:nvSpPr>
          <p:cNvPr id="4" name="Управляющая кнопка: домой 3">
            <a:hlinkClick r:id="rId2" action="ppaction://hlinksldjump" highlightClick="1"/>
          </p:cNvPr>
          <p:cNvSpPr/>
          <p:nvPr/>
        </p:nvSpPr>
        <p:spPr>
          <a:xfrm>
            <a:off x="8447314" y="6197600"/>
            <a:ext cx="464457" cy="6604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543" y="406400"/>
            <a:ext cx="7837714" cy="1500174"/>
          </a:xfrm>
        </p:spPr>
        <p:txBody>
          <a:bodyPr>
            <a:noAutofit/>
          </a:bodyPr>
          <a:lstStyle/>
          <a:p>
            <a:pPr algn="l"/>
            <a:r>
              <a:rPr lang="ru-RU" sz="2800" dirty="0" smtClean="0"/>
              <a:t>1.Необходимо экспериментально проверить, </a:t>
            </a:r>
            <a:br>
              <a:rPr lang="ru-RU" sz="2800" dirty="0" smtClean="0"/>
            </a:br>
            <a:r>
              <a:rPr lang="ru-RU" sz="2800" dirty="0" smtClean="0"/>
              <a:t>зависит ли электрическое сопротивление круглого угольного стержня от его диаметра. </a:t>
            </a:r>
            <a:br>
              <a:rPr lang="ru-RU" sz="2800" dirty="0" smtClean="0"/>
            </a:br>
            <a:r>
              <a:rPr lang="ru-RU" sz="2800" dirty="0" smtClean="0"/>
              <a:t>Какие стержни нужно использовать </a:t>
            </a:r>
            <a:br>
              <a:rPr lang="ru-RU" sz="2800" dirty="0" smtClean="0"/>
            </a:br>
            <a:r>
              <a:rPr lang="ru-RU" sz="2800" dirty="0" smtClean="0"/>
              <a:t>для такой проверки? </a:t>
            </a:r>
            <a:endParaRPr lang="ru-RU" sz="2800" dirty="0"/>
          </a:p>
        </p:txBody>
      </p:sp>
      <p:pic>
        <p:nvPicPr>
          <p:cNvPr id="32770" name="Picture 2"/>
          <p:cNvPicPr>
            <a:picLocks noChangeAspect="1" noChangeArrowheads="1"/>
          </p:cNvPicPr>
          <p:nvPr/>
        </p:nvPicPr>
        <p:blipFill>
          <a:blip r:embed="rId2"/>
          <a:srcRect/>
          <a:stretch>
            <a:fillRect/>
          </a:stretch>
        </p:blipFill>
        <p:spPr bwMode="auto">
          <a:xfrm rot="16200000">
            <a:off x="734892" y="2688006"/>
            <a:ext cx="3245060" cy="3571900"/>
          </a:xfrm>
          <a:prstGeom prst="rect">
            <a:avLst/>
          </a:prstGeom>
          <a:noFill/>
          <a:ln w="9525">
            <a:noFill/>
            <a:miter lim="800000"/>
            <a:headEnd/>
            <a:tailEnd/>
          </a:ln>
          <a:effectLst/>
        </p:spPr>
      </p:pic>
      <p:sp>
        <p:nvSpPr>
          <p:cNvPr id="8" name="Прямоугольник 7"/>
          <p:cNvSpPr/>
          <p:nvPr/>
        </p:nvSpPr>
        <p:spPr>
          <a:xfrm>
            <a:off x="5715008" y="3000372"/>
            <a:ext cx="2071702" cy="1815882"/>
          </a:xfrm>
          <a:prstGeom prst="rect">
            <a:avLst/>
          </a:prstGeom>
        </p:spPr>
        <p:txBody>
          <a:bodyPr wrap="square">
            <a:spAutoFit/>
          </a:bodyPr>
          <a:lstStyle/>
          <a:p>
            <a:pPr marL="342900" indent="-342900">
              <a:buFont typeface="+mj-lt"/>
              <a:buAutoNum type="arabicPeriod"/>
            </a:pPr>
            <a:r>
              <a:rPr lang="ru-RU" sz="2800" dirty="0" smtClean="0">
                <a:solidFill>
                  <a:schemeClr val="tx1"/>
                </a:solidFill>
              </a:rPr>
              <a:t>А и Г </a:t>
            </a:r>
          </a:p>
          <a:p>
            <a:pPr marL="342900" indent="-342900">
              <a:buFont typeface="+mj-lt"/>
              <a:buAutoNum type="arabicPeriod"/>
            </a:pPr>
            <a:r>
              <a:rPr lang="ru-RU" sz="2800" dirty="0" smtClean="0">
                <a:solidFill>
                  <a:schemeClr val="tx1"/>
                </a:solidFill>
              </a:rPr>
              <a:t>Б и В </a:t>
            </a:r>
          </a:p>
          <a:p>
            <a:pPr marL="342900" indent="-342900">
              <a:buFont typeface="+mj-lt"/>
              <a:buAutoNum type="arabicPeriod"/>
            </a:pPr>
            <a:r>
              <a:rPr lang="ru-RU" sz="2800" dirty="0" smtClean="0">
                <a:solidFill>
                  <a:schemeClr val="tx1"/>
                </a:solidFill>
              </a:rPr>
              <a:t>Б и Г </a:t>
            </a:r>
          </a:p>
          <a:p>
            <a:pPr marL="342900" indent="-342900">
              <a:buFont typeface="+mj-lt"/>
              <a:buAutoNum type="arabicPeriod"/>
            </a:pPr>
            <a:r>
              <a:rPr lang="ru-RU" sz="2800" dirty="0" smtClean="0">
                <a:solidFill>
                  <a:schemeClr val="tx1"/>
                </a:solidFill>
              </a:rPr>
              <a:t>В и Г </a:t>
            </a:r>
            <a:endParaRPr lang="ru-RU"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439850"/>
          </a:xfrm>
        </p:spPr>
        <p:txBody>
          <a:bodyPr>
            <a:noAutofit/>
          </a:bodyPr>
          <a:lstStyle/>
          <a:p>
            <a:pPr algn="l"/>
            <a:r>
              <a:rPr lang="ru-RU" sz="2400" b="1" dirty="0" smtClean="0"/>
              <a:t>2.</a:t>
            </a:r>
            <a:r>
              <a:rPr lang="ru-RU" sz="2400" dirty="0" smtClean="0"/>
              <a:t>Спираль электрической плитки нагревается при прохождении    </a:t>
            </a:r>
            <a:br>
              <a:rPr lang="ru-RU" sz="2400" dirty="0" smtClean="0"/>
            </a:br>
            <a:r>
              <a:rPr lang="ru-RU" sz="2400" dirty="0" smtClean="0"/>
              <a:t>   через нее электрического тока. </a:t>
            </a:r>
            <a:br>
              <a:rPr lang="ru-RU" sz="2400" dirty="0" smtClean="0"/>
            </a:br>
            <a:r>
              <a:rPr lang="ru-RU" sz="2400" dirty="0" smtClean="0"/>
              <a:t>  С каким из приведенных ниже утверждений вы согласны?</a:t>
            </a:r>
            <a:endParaRPr lang="ru-RU" sz="2400" b="1" dirty="0"/>
          </a:p>
        </p:txBody>
      </p:sp>
      <p:sp>
        <p:nvSpPr>
          <p:cNvPr id="5" name="Прямоугольник 4"/>
          <p:cNvSpPr/>
          <p:nvPr/>
        </p:nvSpPr>
        <p:spPr>
          <a:xfrm>
            <a:off x="1528061" y="1938782"/>
            <a:ext cx="6832167" cy="1631216"/>
          </a:xfrm>
          <a:prstGeom prst="rect">
            <a:avLst/>
          </a:prstGeom>
        </p:spPr>
        <p:txBody>
          <a:bodyPr wrap="square">
            <a:spAutoFit/>
          </a:bodyPr>
          <a:lstStyle/>
          <a:p>
            <a:pPr marL="342900" indent="-342900" algn="l">
              <a:lnSpc>
                <a:spcPts val="2880"/>
              </a:lnSpc>
              <a:buFont typeface="+mj-lt"/>
              <a:buAutoNum type="arabicPeriod"/>
            </a:pPr>
            <a:r>
              <a:rPr lang="ru-RU" sz="2400" dirty="0" smtClean="0">
                <a:solidFill>
                  <a:schemeClr val="tx1"/>
                </a:solidFill>
              </a:rPr>
              <a:t>Внутренняя энергия спирали увеличивается.</a:t>
            </a:r>
          </a:p>
          <a:p>
            <a:pPr marL="342900" indent="-342900" algn="l">
              <a:lnSpc>
                <a:spcPts val="2880"/>
              </a:lnSpc>
              <a:buFont typeface="+mj-lt"/>
              <a:buAutoNum type="arabicPeriod"/>
            </a:pPr>
            <a:r>
              <a:rPr lang="ru-RU" sz="2400" dirty="0" smtClean="0">
                <a:solidFill>
                  <a:schemeClr val="tx1"/>
                </a:solidFill>
              </a:rPr>
              <a:t>Внутренняя энергия спирали уменьшается.</a:t>
            </a:r>
          </a:p>
          <a:p>
            <a:pPr marL="342900" indent="-342900" algn="l">
              <a:lnSpc>
                <a:spcPts val="2880"/>
              </a:lnSpc>
              <a:buFont typeface="+mj-lt"/>
              <a:buAutoNum type="arabicPeriod"/>
            </a:pPr>
            <a:r>
              <a:rPr lang="ru-RU" sz="2400" dirty="0" smtClean="0">
                <a:solidFill>
                  <a:schemeClr val="tx1"/>
                </a:solidFill>
              </a:rPr>
              <a:t>Внутренняя энергия спирали не изменяется.</a:t>
            </a:r>
          </a:p>
          <a:p>
            <a:pPr marL="342900" indent="-342900" algn="l">
              <a:lnSpc>
                <a:spcPts val="2880"/>
              </a:lnSpc>
              <a:buFont typeface="+mj-lt"/>
              <a:buAutoNum type="arabicPeriod"/>
            </a:pPr>
            <a:r>
              <a:rPr lang="ru-RU" sz="2400" dirty="0" smtClean="0">
                <a:solidFill>
                  <a:schemeClr val="tx1"/>
                </a:solidFill>
              </a:rPr>
              <a:t>Механическая энергия спирали  увеличивается</a:t>
            </a:r>
            <a:r>
              <a:rPr lang="ru-RU" dirty="0" smtClean="0"/>
              <a:t>.</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082792"/>
          </a:xfrm>
        </p:spPr>
        <p:txBody>
          <a:bodyPr>
            <a:normAutofit/>
          </a:bodyPr>
          <a:lstStyle/>
          <a:p>
            <a:pPr algn="l"/>
            <a:r>
              <a:rPr lang="ru-RU" sz="2400" b="1" dirty="0" smtClean="0"/>
              <a:t>3. </a:t>
            </a:r>
            <a:r>
              <a:rPr lang="ru-RU" sz="2400" dirty="0" smtClean="0"/>
              <a:t>Ученик проводил опыты с двумя разными резисторами, измеряя значения силы тока, проходящего через них при разных напряжениях на резисторах, и результаты заносил в таблицу.</a:t>
            </a:r>
            <a:endParaRPr lang="ru-RU" sz="2400" b="1" dirty="0"/>
          </a:p>
        </p:txBody>
      </p:sp>
      <p:pic>
        <p:nvPicPr>
          <p:cNvPr id="36866" name="Picture 2"/>
          <p:cNvPicPr>
            <a:picLocks noChangeAspect="1" noChangeArrowheads="1"/>
          </p:cNvPicPr>
          <p:nvPr/>
        </p:nvPicPr>
        <p:blipFill>
          <a:blip r:embed="rId2"/>
          <a:srcRect/>
          <a:stretch>
            <a:fillRect/>
          </a:stretch>
        </p:blipFill>
        <p:spPr bwMode="auto">
          <a:xfrm>
            <a:off x="428596" y="2182125"/>
            <a:ext cx="8124261" cy="1357322"/>
          </a:xfrm>
          <a:prstGeom prst="rect">
            <a:avLst/>
          </a:prstGeom>
          <a:noFill/>
          <a:ln w="9525">
            <a:noFill/>
            <a:miter lim="800000"/>
            <a:headEnd/>
            <a:tailEnd/>
          </a:ln>
          <a:effectLst/>
        </p:spPr>
      </p:pic>
      <p:sp>
        <p:nvSpPr>
          <p:cNvPr id="7" name="Прямоугольник 6"/>
          <p:cNvSpPr/>
          <p:nvPr/>
        </p:nvSpPr>
        <p:spPr>
          <a:xfrm>
            <a:off x="285720" y="3857628"/>
            <a:ext cx="8215370" cy="707886"/>
          </a:xfrm>
          <a:prstGeom prst="rect">
            <a:avLst/>
          </a:prstGeom>
        </p:spPr>
        <p:txBody>
          <a:bodyPr wrap="square">
            <a:spAutoFit/>
          </a:bodyPr>
          <a:lstStyle/>
          <a:p>
            <a:r>
              <a:rPr lang="ru-RU" sz="2000" cap="small" dirty="0" smtClean="0">
                <a:solidFill>
                  <a:schemeClr val="tx1"/>
                </a:solidFill>
                <a:latin typeface="+mj-lt"/>
                <a:ea typeface="+mj-ea"/>
                <a:cs typeface="+mj-cs"/>
              </a:rPr>
              <a:t>Прямая пропорциональная зависимость между силой тока в резисторе и</a:t>
            </a:r>
          </a:p>
          <a:p>
            <a:r>
              <a:rPr lang="ru-RU" sz="2000" cap="small" dirty="0" smtClean="0">
                <a:solidFill>
                  <a:schemeClr val="tx1"/>
                </a:solidFill>
                <a:latin typeface="+mj-lt"/>
                <a:ea typeface="+mj-ea"/>
                <a:cs typeface="+mj-cs"/>
              </a:rPr>
              <a:t>напряжением на концах резистора</a:t>
            </a:r>
          </a:p>
        </p:txBody>
      </p:sp>
      <p:sp>
        <p:nvSpPr>
          <p:cNvPr id="8" name="Прямоугольник 7"/>
          <p:cNvSpPr/>
          <p:nvPr/>
        </p:nvSpPr>
        <p:spPr>
          <a:xfrm>
            <a:off x="1616280" y="4791770"/>
            <a:ext cx="5643602" cy="1323439"/>
          </a:xfrm>
          <a:prstGeom prst="rect">
            <a:avLst/>
          </a:prstGeom>
        </p:spPr>
        <p:txBody>
          <a:bodyPr wrap="square">
            <a:spAutoFit/>
          </a:bodyPr>
          <a:lstStyle/>
          <a:p>
            <a:pPr marL="342900" indent="-342900" algn="l">
              <a:buFont typeface="+mj-lt"/>
              <a:buAutoNum type="arabicPeriod"/>
            </a:pPr>
            <a:r>
              <a:rPr lang="ru-RU" sz="2000" dirty="0" smtClean="0">
                <a:solidFill>
                  <a:schemeClr val="tx1"/>
                </a:solidFill>
              </a:rPr>
              <a:t>выполняется только для первого резистора</a:t>
            </a:r>
          </a:p>
          <a:p>
            <a:pPr marL="342900" indent="-342900" algn="l">
              <a:buFont typeface="+mj-lt"/>
              <a:buAutoNum type="arabicPeriod"/>
            </a:pPr>
            <a:r>
              <a:rPr lang="ru-RU" sz="2000" dirty="0" smtClean="0">
                <a:solidFill>
                  <a:schemeClr val="tx1"/>
                </a:solidFill>
              </a:rPr>
              <a:t>выполняется только для второго резистора</a:t>
            </a:r>
          </a:p>
          <a:p>
            <a:pPr marL="342900" indent="-342900" algn="l">
              <a:buFont typeface="+mj-lt"/>
              <a:buAutoNum type="arabicPeriod"/>
            </a:pPr>
            <a:r>
              <a:rPr lang="ru-RU" sz="2000" dirty="0" smtClean="0">
                <a:solidFill>
                  <a:schemeClr val="tx1"/>
                </a:solidFill>
              </a:rPr>
              <a:t>выполняется для обоих резисторов</a:t>
            </a:r>
          </a:p>
          <a:p>
            <a:pPr marL="342900" indent="-342900" algn="l">
              <a:buFont typeface="+mj-lt"/>
              <a:buAutoNum type="arabicPeriod"/>
            </a:pPr>
            <a:r>
              <a:rPr lang="ru-RU" sz="2000" dirty="0" smtClean="0">
                <a:solidFill>
                  <a:schemeClr val="tx1"/>
                </a:solidFill>
              </a:rPr>
              <a:t>не выполняется для обоих резисторов</a:t>
            </a:r>
            <a:endParaRPr lang="ru-RU"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772" y="811810"/>
            <a:ext cx="8447315" cy="1938992"/>
          </a:xfrm>
          <a:prstGeom prst="rect">
            <a:avLst/>
          </a:prstGeom>
        </p:spPr>
        <p:txBody>
          <a:bodyPr wrap="square">
            <a:spAutoFit/>
          </a:bodyPr>
          <a:lstStyle/>
          <a:p>
            <a:r>
              <a:rPr lang="ru-RU" sz="2400" dirty="0" smtClean="0">
                <a:solidFill>
                  <a:schemeClr val="tx1"/>
                </a:solidFill>
              </a:rPr>
              <a:t>2.Перед зарядкой аккумулятора обнаружили, что уровень </a:t>
            </a:r>
          </a:p>
          <a:p>
            <a:pPr algn="l"/>
            <a:r>
              <a:rPr lang="ru-RU" sz="2400" dirty="0" smtClean="0">
                <a:solidFill>
                  <a:schemeClr val="tx1"/>
                </a:solidFill>
              </a:rPr>
              <a:t>Электролита в нем ниже нормального. </a:t>
            </a:r>
          </a:p>
          <a:p>
            <a:pPr algn="l"/>
            <a:r>
              <a:rPr lang="ru-RU" sz="2400" dirty="0" smtClean="0">
                <a:solidFill>
                  <a:schemeClr val="tx1"/>
                </a:solidFill>
              </a:rPr>
              <a:t>Что нужно сделать:</a:t>
            </a:r>
          </a:p>
          <a:p>
            <a:pPr algn="l"/>
            <a:r>
              <a:rPr lang="ru-RU" sz="2400" dirty="0" smtClean="0">
                <a:solidFill>
                  <a:schemeClr val="tx1"/>
                </a:solidFill>
              </a:rPr>
              <a:t> добавить готовый электролит или долить дистиллированную    </a:t>
            </a:r>
          </a:p>
          <a:p>
            <a:pPr algn="l"/>
            <a:r>
              <a:rPr lang="ru-RU" sz="2400" dirty="0" smtClean="0">
                <a:solidFill>
                  <a:schemeClr val="tx1"/>
                </a:solidFill>
              </a:rPr>
              <a:t> воду?</a:t>
            </a:r>
            <a:endParaRPr lang="ru-RU" sz="2400" dirty="0">
              <a:solidFill>
                <a:schemeClr val="tx1"/>
              </a:solidFill>
            </a:endParaRPr>
          </a:p>
        </p:txBody>
      </p:sp>
      <p:sp>
        <p:nvSpPr>
          <p:cNvPr id="4" name="Управляющая кнопка: домой 3">
            <a:hlinkClick r:id="rId2" action="ppaction://hlinksldjump" highlightClick="1"/>
          </p:cNvPr>
          <p:cNvSpPr/>
          <p:nvPr/>
        </p:nvSpPr>
        <p:spPr>
          <a:xfrm>
            <a:off x="8476343" y="6139542"/>
            <a:ext cx="464457" cy="515257"/>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4"/>
          <p:cNvSpPr/>
          <p:nvPr/>
        </p:nvSpPr>
        <p:spPr>
          <a:xfrm>
            <a:off x="486228" y="3313176"/>
            <a:ext cx="7525657" cy="1569660"/>
          </a:xfrm>
          <a:prstGeom prst="rect">
            <a:avLst/>
          </a:prstGeom>
        </p:spPr>
        <p:txBody>
          <a:bodyPr wrap="square">
            <a:spAutoFit/>
          </a:bodyPr>
          <a:lstStyle/>
          <a:p>
            <a:pPr algn="l"/>
            <a:r>
              <a:rPr lang="ru-RU" sz="2400" dirty="0" smtClean="0">
                <a:solidFill>
                  <a:schemeClr val="tx1"/>
                </a:solidFill>
              </a:rPr>
              <a:t>3.Как можно осветить елку </a:t>
            </a:r>
            <a:r>
              <a:rPr lang="ru-RU" sz="2400" dirty="0" err="1" smtClean="0">
                <a:solidFill>
                  <a:schemeClr val="tx1"/>
                </a:solidFill>
              </a:rPr>
              <a:t>шестивольтовыми</a:t>
            </a:r>
            <a:r>
              <a:rPr lang="ru-RU" sz="2400" dirty="0" smtClean="0">
                <a:solidFill>
                  <a:schemeClr val="tx1"/>
                </a:solidFill>
              </a:rPr>
              <a:t> лампами, если напряжение в сети 127 </a:t>
            </a:r>
            <a:r>
              <a:rPr lang="ru-RU" sz="2400" i="1" dirty="0" smtClean="0">
                <a:solidFill>
                  <a:schemeClr val="tx1"/>
                </a:solidFill>
              </a:rPr>
              <a:t>В? </a:t>
            </a:r>
          </a:p>
          <a:p>
            <a:pPr algn="l"/>
            <a:r>
              <a:rPr lang="ru-RU" sz="2400" dirty="0" smtClean="0">
                <a:solidFill>
                  <a:schemeClr val="tx1"/>
                </a:solidFill>
              </a:rPr>
              <a:t>Как использовать в сети с напряжением 220 </a:t>
            </a:r>
            <a:r>
              <a:rPr lang="ru-RU" sz="2400" i="1" dirty="0" smtClean="0">
                <a:solidFill>
                  <a:schemeClr val="tx1"/>
                </a:solidFill>
              </a:rPr>
              <a:t>В </a:t>
            </a:r>
            <a:r>
              <a:rPr lang="ru-RU" sz="2400" dirty="0" smtClean="0">
                <a:solidFill>
                  <a:schemeClr val="tx1"/>
                </a:solidFill>
              </a:rPr>
              <a:t>лампы, рассчитанные на 110В</a:t>
            </a:r>
            <a:r>
              <a:rPr lang="ru-RU" sz="2400" i="1" dirty="0" smtClean="0">
                <a:solidFill>
                  <a:schemeClr val="tx1"/>
                </a:solidFill>
              </a:rPr>
              <a:t>?</a:t>
            </a:r>
            <a:endParaRPr lang="ru-RU" sz="2400" dirty="0">
              <a:solidFill>
                <a:schemeClr val="tx1"/>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2414582"/>
          </a:xfrm>
        </p:spPr>
        <p:txBody>
          <a:bodyPr>
            <a:normAutofit/>
          </a:bodyPr>
          <a:lstStyle/>
          <a:p>
            <a:pPr algn="l"/>
            <a:r>
              <a:rPr lang="ru-RU" sz="2400" dirty="0" smtClean="0"/>
              <a:t>3. Сопротивление резистора увеличили в 2 раза, а приложенное к нему напряжение уменьшили в 2 раза. Как изменилась сила тока, протекающего через резистор? </a:t>
            </a:r>
            <a:endParaRPr lang="ru-RU" sz="2400" dirty="0"/>
          </a:p>
        </p:txBody>
      </p:sp>
      <p:sp>
        <p:nvSpPr>
          <p:cNvPr id="7" name="Прямоугольник 6"/>
          <p:cNvSpPr/>
          <p:nvPr/>
        </p:nvSpPr>
        <p:spPr>
          <a:xfrm>
            <a:off x="471006" y="2587171"/>
            <a:ext cx="7643866" cy="1569660"/>
          </a:xfrm>
          <a:prstGeom prst="rect">
            <a:avLst/>
          </a:prstGeom>
        </p:spPr>
        <p:txBody>
          <a:bodyPr wrap="square">
            <a:spAutoFit/>
          </a:bodyPr>
          <a:lstStyle/>
          <a:p>
            <a:pPr marL="514350" indent="-514350" algn="l">
              <a:buFont typeface="+mj-lt"/>
              <a:buAutoNum type="arabicPeriod"/>
            </a:pPr>
            <a:r>
              <a:rPr lang="ru-RU" sz="2400" dirty="0" smtClean="0">
                <a:solidFill>
                  <a:schemeClr val="tx1"/>
                </a:solidFill>
              </a:rPr>
              <a:t>уменьшилась в 2 раза</a:t>
            </a:r>
          </a:p>
          <a:p>
            <a:pPr marL="514350" indent="-514350" algn="l">
              <a:buFont typeface="+mj-lt"/>
              <a:buAutoNum type="arabicPeriod"/>
            </a:pPr>
            <a:r>
              <a:rPr lang="ru-RU" sz="2400" dirty="0" smtClean="0">
                <a:solidFill>
                  <a:schemeClr val="tx1"/>
                </a:solidFill>
              </a:rPr>
              <a:t>увеличилась в 4 раза </a:t>
            </a:r>
          </a:p>
          <a:p>
            <a:pPr marL="514350" indent="-514350" algn="l">
              <a:buFont typeface="+mj-lt"/>
              <a:buAutoNum type="arabicPeriod"/>
            </a:pPr>
            <a:r>
              <a:rPr lang="ru-RU" sz="2400" dirty="0" smtClean="0">
                <a:solidFill>
                  <a:schemeClr val="tx1"/>
                </a:solidFill>
              </a:rPr>
              <a:t>уменьшилась в 4 раза </a:t>
            </a:r>
          </a:p>
          <a:p>
            <a:pPr marL="514350" indent="-514350" algn="l">
              <a:buFont typeface="+mj-lt"/>
              <a:buAutoNum type="arabicPeriod"/>
            </a:pPr>
            <a:r>
              <a:rPr lang="ru-RU" sz="2400" dirty="0" smtClean="0">
                <a:solidFill>
                  <a:schemeClr val="tx1"/>
                </a:solidFill>
              </a:rPr>
              <a:t>не изменилась </a:t>
            </a:r>
            <a:endParaRPr lang="ru-RU"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654164"/>
          </a:xfrm>
        </p:spPr>
        <p:txBody>
          <a:bodyPr>
            <a:noAutofit/>
          </a:bodyPr>
          <a:lstStyle/>
          <a:p>
            <a:pPr algn="l"/>
            <a:r>
              <a:rPr lang="ru-RU" sz="2400" b="1" dirty="0" smtClean="0"/>
              <a:t>4</a:t>
            </a:r>
            <a:r>
              <a:rPr lang="ru-RU" sz="2400" dirty="0" smtClean="0"/>
              <a:t>. В электрической цепи, изображенной на рисунке, ползунок реостата перемещают вправо. Как изменились при этом показания  вольтметра и амперметра?</a:t>
            </a:r>
            <a:endParaRPr lang="ru-RU" sz="2400" b="1" dirty="0"/>
          </a:p>
        </p:txBody>
      </p:sp>
      <p:sp>
        <p:nvSpPr>
          <p:cNvPr id="5" name="Прямоугольник 4"/>
          <p:cNvSpPr/>
          <p:nvPr/>
        </p:nvSpPr>
        <p:spPr>
          <a:xfrm>
            <a:off x="500034" y="2357430"/>
            <a:ext cx="4500594" cy="3170099"/>
          </a:xfrm>
          <a:prstGeom prst="rect">
            <a:avLst/>
          </a:prstGeom>
        </p:spPr>
        <p:txBody>
          <a:bodyPr wrap="square">
            <a:spAutoFit/>
          </a:bodyPr>
          <a:lstStyle/>
          <a:p>
            <a:pPr marL="457200" indent="-457200" algn="l">
              <a:buFont typeface="+mj-lt"/>
              <a:buAutoNum type="arabicPeriod"/>
            </a:pPr>
            <a:r>
              <a:rPr lang="ru-RU" sz="2000" dirty="0" smtClean="0">
                <a:solidFill>
                  <a:schemeClr val="tx1"/>
                </a:solidFill>
              </a:rPr>
              <a:t>показания обоих приборов увеличились</a:t>
            </a:r>
          </a:p>
          <a:p>
            <a:pPr marL="457200" indent="-457200" algn="l">
              <a:buFont typeface="+mj-lt"/>
              <a:buAutoNum type="arabicPeriod"/>
            </a:pPr>
            <a:r>
              <a:rPr lang="ru-RU" sz="2000" dirty="0" smtClean="0">
                <a:solidFill>
                  <a:schemeClr val="tx1"/>
                </a:solidFill>
              </a:rPr>
              <a:t> показания обоих приборов уменьшились</a:t>
            </a:r>
          </a:p>
          <a:p>
            <a:pPr marL="457200" indent="-457200" algn="l">
              <a:buFont typeface="+mj-lt"/>
              <a:buAutoNum type="arabicPeriod"/>
            </a:pPr>
            <a:r>
              <a:rPr lang="ru-RU" sz="2000" dirty="0" smtClean="0">
                <a:solidFill>
                  <a:schemeClr val="tx1"/>
                </a:solidFill>
              </a:rPr>
              <a:t> показания амперметра увеличились, вольтметра уменьшились</a:t>
            </a:r>
          </a:p>
          <a:p>
            <a:pPr marL="457200" indent="-457200" algn="l">
              <a:buFont typeface="+mj-lt"/>
              <a:buAutoNum type="arabicPeriod"/>
            </a:pPr>
            <a:r>
              <a:rPr lang="ru-RU" sz="2000" dirty="0" smtClean="0">
                <a:solidFill>
                  <a:schemeClr val="tx1"/>
                </a:solidFill>
              </a:rPr>
              <a:t> показания амперметра уменьшились, вольтметра увеличились</a:t>
            </a:r>
            <a:endParaRPr lang="ru-RU" sz="2000" dirty="0">
              <a:solidFill>
                <a:schemeClr val="tx1"/>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6082" name="Object 2"/>
          <p:cNvGraphicFramePr>
            <a:graphicFrameLocks noChangeAspect="1"/>
          </p:cNvGraphicFramePr>
          <p:nvPr/>
        </p:nvGraphicFramePr>
        <p:xfrm>
          <a:off x="5357818" y="2071678"/>
          <a:ext cx="3148026" cy="3113176"/>
        </p:xfrm>
        <a:graphic>
          <a:graphicData uri="http://schemas.openxmlformats.org/presentationml/2006/ole">
            <p:oleObj spid="_x0000_s135170" name="Picture" r:id="rId3" imgW="1857240" imgH="183816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654164"/>
          </a:xfrm>
        </p:spPr>
        <p:txBody>
          <a:bodyPr>
            <a:noAutofit/>
          </a:bodyPr>
          <a:lstStyle/>
          <a:p>
            <a:pPr algn="l"/>
            <a:r>
              <a:rPr lang="ru-RU" sz="2400" b="1" dirty="0" smtClean="0"/>
              <a:t>5.</a:t>
            </a:r>
            <a:r>
              <a:rPr lang="ru-RU" sz="2400" dirty="0" smtClean="0"/>
              <a:t>Среднее время разрядов молнии равно 0,002 с.</a:t>
            </a:r>
            <a:br>
              <a:rPr lang="ru-RU" sz="2400" dirty="0" smtClean="0"/>
            </a:br>
            <a:r>
              <a:rPr lang="ru-RU" sz="2400" dirty="0" smtClean="0"/>
              <a:t> Сила тока в канале молнии около 2</a:t>
            </a:r>
            <a:r>
              <a:rPr lang="ru-RU" sz="2400" baseline="30000" dirty="0" smtClean="0"/>
              <a:t>.</a:t>
            </a:r>
            <a:r>
              <a:rPr lang="ru-RU" sz="2400" dirty="0" smtClean="0"/>
              <a:t>10</a:t>
            </a:r>
            <a:r>
              <a:rPr lang="ru-RU" sz="2400" baseline="30000" dirty="0" smtClean="0"/>
              <a:t>4 </a:t>
            </a:r>
            <a:r>
              <a:rPr lang="ru-RU" sz="2400" dirty="0" smtClean="0"/>
              <a:t>А. </a:t>
            </a:r>
            <a:br>
              <a:rPr lang="ru-RU" sz="2400" dirty="0" smtClean="0"/>
            </a:br>
            <a:r>
              <a:rPr lang="ru-RU" sz="2400" dirty="0" smtClean="0"/>
              <a:t> Какой заряд проходит по каналу молнии?</a:t>
            </a:r>
            <a:endParaRPr lang="ru-RU" sz="2400" dirty="0"/>
          </a:p>
        </p:txBody>
      </p:sp>
      <p:sp>
        <p:nvSpPr>
          <p:cNvPr id="5" name="Прямоугольник 4"/>
          <p:cNvSpPr/>
          <p:nvPr/>
        </p:nvSpPr>
        <p:spPr>
          <a:xfrm>
            <a:off x="2952728" y="2486925"/>
            <a:ext cx="2751386" cy="1815882"/>
          </a:xfrm>
          <a:prstGeom prst="rect">
            <a:avLst/>
          </a:prstGeom>
        </p:spPr>
        <p:txBody>
          <a:bodyPr wrap="square">
            <a:spAutoFit/>
          </a:bodyPr>
          <a:lstStyle/>
          <a:p>
            <a:pPr marL="342900" indent="-342900" algn="l">
              <a:buFont typeface="+mj-lt"/>
              <a:buAutoNum type="arabicPeriod"/>
            </a:pPr>
            <a:r>
              <a:rPr lang="ru-RU" sz="2800" dirty="0" smtClean="0">
                <a:solidFill>
                  <a:schemeClr val="tx1"/>
                </a:solidFill>
              </a:rPr>
              <a:t>40 Кл</a:t>
            </a:r>
          </a:p>
          <a:p>
            <a:pPr marL="342900" indent="-342900" algn="l">
              <a:buFont typeface="+mj-lt"/>
              <a:buAutoNum type="arabicPeriod"/>
            </a:pPr>
            <a:r>
              <a:rPr lang="ru-RU" sz="2800" dirty="0" smtClean="0">
                <a:solidFill>
                  <a:schemeClr val="tx1"/>
                </a:solidFill>
              </a:rPr>
              <a:t>10</a:t>
            </a:r>
            <a:r>
              <a:rPr lang="ru-RU" sz="2800" baseline="30000" dirty="0" smtClean="0">
                <a:solidFill>
                  <a:schemeClr val="tx1"/>
                </a:solidFill>
              </a:rPr>
              <a:t>-7 </a:t>
            </a:r>
            <a:r>
              <a:rPr lang="ru-RU" sz="2800" dirty="0" smtClean="0">
                <a:solidFill>
                  <a:schemeClr val="tx1"/>
                </a:solidFill>
              </a:rPr>
              <a:t>Кл</a:t>
            </a:r>
          </a:p>
          <a:p>
            <a:pPr marL="342900" indent="-342900" algn="l">
              <a:buFont typeface="+mj-lt"/>
              <a:buAutoNum type="arabicPeriod"/>
            </a:pPr>
            <a:r>
              <a:rPr lang="ru-RU" sz="2800" dirty="0" smtClean="0">
                <a:solidFill>
                  <a:schemeClr val="tx1"/>
                </a:solidFill>
              </a:rPr>
              <a:t>10 Кл</a:t>
            </a:r>
          </a:p>
          <a:p>
            <a:pPr marL="342900" indent="-342900" algn="l">
              <a:buFont typeface="+mj-lt"/>
              <a:buAutoNum type="arabicPeriod"/>
            </a:pPr>
            <a:r>
              <a:rPr lang="ru-RU" sz="2800" dirty="0" smtClean="0">
                <a:solidFill>
                  <a:schemeClr val="tx1"/>
                </a:solidFill>
              </a:rPr>
              <a:t>4</a:t>
            </a:r>
            <a:r>
              <a:rPr lang="ru-RU" sz="2800" baseline="30000" dirty="0" smtClean="0">
                <a:solidFill>
                  <a:schemeClr val="tx1"/>
                </a:solidFill>
              </a:rPr>
              <a:t>.</a:t>
            </a:r>
            <a:r>
              <a:rPr lang="ru-RU" sz="2800" dirty="0" smtClean="0">
                <a:solidFill>
                  <a:schemeClr val="tx1"/>
                </a:solidFill>
              </a:rPr>
              <a:t>10</a:t>
            </a:r>
            <a:r>
              <a:rPr lang="ru-RU" sz="2800" baseline="30000" dirty="0" smtClean="0">
                <a:solidFill>
                  <a:schemeClr val="tx1"/>
                </a:solidFill>
              </a:rPr>
              <a:t>-8 </a:t>
            </a:r>
            <a:r>
              <a:rPr lang="ru-RU" sz="2800" dirty="0" smtClean="0">
                <a:solidFill>
                  <a:schemeClr val="tx1"/>
                </a:solidFill>
              </a:rPr>
              <a:t>Кл</a:t>
            </a:r>
            <a:endParaRPr lang="ru-RU"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868478"/>
          </a:xfrm>
        </p:spPr>
        <p:txBody>
          <a:bodyPr>
            <a:noAutofit/>
          </a:bodyPr>
          <a:lstStyle/>
          <a:p>
            <a:pPr algn="l"/>
            <a:r>
              <a:rPr lang="ru-RU" sz="2400" b="1" dirty="0" smtClean="0"/>
              <a:t>6.</a:t>
            </a:r>
            <a:r>
              <a:rPr lang="ru-RU" sz="2400" dirty="0" smtClean="0"/>
              <a:t>Гальванический элемент с   ЭДС    1,6 В     и внутренним сопротивлением  0,3 Ом  замкнут проводником с сопротивлением  3,7 Ом. Сила тока в цепи равна…</a:t>
            </a:r>
            <a:endParaRPr lang="ru-RU" sz="2400" dirty="0"/>
          </a:p>
        </p:txBody>
      </p:sp>
      <p:sp>
        <p:nvSpPr>
          <p:cNvPr id="5" name="Прямоугольник 4"/>
          <p:cNvSpPr/>
          <p:nvPr/>
        </p:nvSpPr>
        <p:spPr>
          <a:xfrm>
            <a:off x="1654376" y="2308220"/>
            <a:ext cx="2857520" cy="1569660"/>
          </a:xfrm>
          <a:prstGeom prst="rect">
            <a:avLst/>
          </a:prstGeom>
        </p:spPr>
        <p:txBody>
          <a:bodyPr wrap="square">
            <a:spAutoFit/>
          </a:bodyPr>
          <a:lstStyle/>
          <a:p>
            <a:pPr marL="342900" indent="-342900">
              <a:buFont typeface="+mj-lt"/>
              <a:buAutoNum type="arabicPeriod"/>
            </a:pPr>
            <a:r>
              <a:rPr lang="ru-RU" sz="2400" dirty="0" smtClean="0">
                <a:solidFill>
                  <a:schemeClr val="tx1"/>
                </a:solidFill>
              </a:rPr>
              <a:t>0,3 А.</a:t>
            </a:r>
          </a:p>
          <a:p>
            <a:pPr marL="342900" indent="-342900">
              <a:buFont typeface="+mj-lt"/>
              <a:buAutoNum type="arabicPeriod"/>
            </a:pPr>
            <a:r>
              <a:rPr lang="ru-RU" sz="2400" dirty="0" smtClean="0">
                <a:solidFill>
                  <a:schemeClr val="tx1"/>
                </a:solidFill>
              </a:rPr>
              <a:t>0,4 А.</a:t>
            </a:r>
          </a:p>
          <a:p>
            <a:pPr marL="342900" indent="-342900">
              <a:buFont typeface="+mj-lt"/>
              <a:buAutoNum type="arabicPeriod"/>
            </a:pPr>
            <a:r>
              <a:rPr lang="ru-RU" sz="2400" dirty="0" smtClean="0">
                <a:solidFill>
                  <a:schemeClr val="tx1"/>
                </a:solidFill>
              </a:rPr>
              <a:t>2,5 А.</a:t>
            </a:r>
          </a:p>
          <a:p>
            <a:pPr marL="342900" indent="-342900">
              <a:buFont typeface="+mj-lt"/>
              <a:buAutoNum type="arabicPeriod"/>
            </a:pPr>
            <a:r>
              <a:rPr lang="ru-RU" sz="2400" dirty="0" smtClean="0">
                <a:solidFill>
                  <a:schemeClr val="tx1"/>
                </a:solidFill>
              </a:rPr>
              <a:t>6,4 А.</a:t>
            </a:r>
            <a:endParaRPr lang="ru-RU" sz="2400" dirty="0">
              <a:solidFill>
                <a:schemeClr val="tx1"/>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154230"/>
          </a:xfrm>
        </p:spPr>
        <p:txBody>
          <a:bodyPr>
            <a:normAutofit/>
          </a:bodyPr>
          <a:lstStyle/>
          <a:p>
            <a:r>
              <a:rPr lang="ru-RU" sz="2400" dirty="0" smtClean="0"/>
              <a:t>7</a:t>
            </a:r>
            <a:r>
              <a:rPr lang="ru-RU" dirty="0" smtClean="0"/>
              <a:t>. </a:t>
            </a:r>
            <a:r>
              <a:rPr lang="ru-RU" sz="2700" dirty="0" smtClean="0"/>
              <a:t>Сопротивление каждого резистора на участке цепи, изображенном на рисунке, равно 3 Ом. Найдите общее сопротивление участка. </a:t>
            </a:r>
            <a:endParaRPr lang="ru-RU" sz="2700" dirty="0"/>
          </a:p>
        </p:txBody>
      </p:sp>
      <p:sp>
        <p:nvSpPr>
          <p:cNvPr id="4" name="Содержимое 3"/>
          <p:cNvSpPr>
            <a:spLocks noGrp="1"/>
          </p:cNvSpPr>
          <p:nvPr>
            <p:ph sz="half" idx="1"/>
          </p:nvPr>
        </p:nvSpPr>
        <p:spPr>
          <a:xfrm>
            <a:off x="5221743" y="2855230"/>
            <a:ext cx="3657600" cy="2928958"/>
          </a:xfrm>
        </p:spPr>
        <p:txBody>
          <a:bodyPr>
            <a:normAutofit/>
          </a:bodyPr>
          <a:lstStyle/>
          <a:p>
            <a:pPr marL="457200" indent="-457200">
              <a:buFont typeface="+mj-lt"/>
              <a:buAutoNum type="arabicPeriod"/>
            </a:pPr>
            <a:r>
              <a:rPr lang="ru-RU" b="1" dirty="0" smtClean="0"/>
              <a:t>2/3 Ом </a:t>
            </a:r>
          </a:p>
          <a:p>
            <a:pPr marL="457200" indent="-457200">
              <a:buFont typeface="+mj-lt"/>
              <a:buAutoNum type="arabicPeriod"/>
            </a:pPr>
            <a:r>
              <a:rPr lang="ru-RU" b="1" dirty="0" smtClean="0"/>
              <a:t>1,5 Ом </a:t>
            </a:r>
          </a:p>
          <a:p>
            <a:pPr marL="457200" indent="-457200">
              <a:buFont typeface="+mj-lt"/>
              <a:buAutoNum type="arabicPeriod"/>
            </a:pPr>
            <a:r>
              <a:rPr lang="ru-RU" b="1" dirty="0" smtClean="0"/>
              <a:t>3 Ом </a:t>
            </a:r>
          </a:p>
          <a:p>
            <a:pPr marL="457200" indent="-457200">
              <a:buFont typeface="+mj-lt"/>
              <a:buAutoNum type="arabicPeriod"/>
            </a:pPr>
            <a:r>
              <a:rPr lang="ru-RU" b="1" dirty="0" smtClean="0"/>
              <a:t>6 Ом</a:t>
            </a:r>
            <a:endParaRPr lang="ru-RU" dirty="0"/>
          </a:p>
        </p:txBody>
      </p:sp>
      <p:pic>
        <p:nvPicPr>
          <p:cNvPr id="31746" name="Picture 2"/>
          <p:cNvPicPr>
            <a:picLocks noChangeAspect="1" noChangeArrowheads="1"/>
          </p:cNvPicPr>
          <p:nvPr/>
        </p:nvPicPr>
        <p:blipFill>
          <a:blip r:embed="rId2"/>
          <a:srcRect/>
          <a:stretch>
            <a:fillRect/>
          </a:stretch>
        </p:blipFill>
        <p:spPr bwMode="auto">
          <a:xfrm rot="16200000">
            <a:off x="1217827" y="2557902"/>
            <a:ext cx="2196418" cy="3060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2082792"/>
          </a:xfrm>
        </p:spPr>
        <p:txBody>
          <a:bodyPr>
            <a:noAutofit/>
          </a:bodyPr>
          <a:lstStyle/>
          <a:p>
            <a:pPr algn="l" hangingPunct="0"/>
            <a:r>
              <a:rPr lang="ru-RU" sz="2400" b="1" dirty="0" smtClean="0"/>
              <a:t>8.</a:t>
            </a:r>
            <a:r>
              <a:rPr lang="ru-RU" sz="2400" dirty="0" smtClean="0"/>
              <a:t>Если площадь поперечного сечения однородного цилиндрического проводника и электрическое напряжение на его концах увеличатся в 2 раза, то сила тока, протекающая по нему</a:t>
            </a:r>
            <a:r>
              <a:rPr lang="en-US" sz="2400" dirty="0" smtClean="0"/>
              <a:t>.</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257176" y="2687858"/>
            <a:ext cx="4572032" cy="1815882"/>
          </a:xfrm>
          <a:prstGeom prst="rect">
            <a:avLst/>
          </a:prstGeom>
        </p:spPr>
        <p:txBody>
          <a:bodyPr wrap="square">
            <a:spAutoFit/>
          </a:bodyPr>
          <a:lstStyle/>
          <a:p>
            <a:pPr marL="342900" lvl="0" indent="-342900" algn="l" hangingPunct="0">
              <a:buFont typeface="+mj-lt"/>
              <a:buAutoNum type="arabicPeriod"/>
            </a:pPr>
            <a:r>
              <a:rPr lang="ru-RU" sz="2800" dirty="0" smtClean="0">
                <a:solidFill>
                  <a:schemeClr val="tx1"/>
                </a:solidFill>
              </a:rPr>
              <a:t>не изменится</a:t>
            </a:r>
          </a:p>
          <a:p>
            <a:pPr marL="342900" lvl="0" indent="-342900" algn="l" hangingPunct="0">
              <a:buFont typeface="+mj-lt"/>
              <a:buAutoNum type="arabicPeriod"/>
            </a:pPr>
            <a:r>
              <a:rPr lang="ru-RU" sz="2800" dirty="0" smtClean="0">
                <a:solidFill>
                  <a:schemeClr val="tx1"/>
                </a:solidFill>
              </a:rPr>
              <a:t>увеличится в 2 раза</a:t>
            </a:r>
          </a:p>
          <a:p>
            <a:pPr marL="342900" lvl="0" indent="-342900" algn="l" hangingPunct="0">
              <a:buFont typeface="+mj-lt"/>
              <a:buAutoNum type="arabicPeriod"/>
            </a:pPr>
            <a:r>
              <a:rPr lang="ru-RU" sz="2800" dirty="0" smtClean="0">
                <a:solidFill>
                  <a:schemeClr val="tx1"/>
                </a:solidFill>
              </a:rPr>
              <a:t>увеличится в 4 раза</a:t>
            </a:r>
          </a:p>
          <a:p>
            <a:pPr marL="342900" indent="-342900" algn="l">
              <a:buFont typeface="+mj-lt"/>
              <a:buAutoNum type="arabicPeriod"/>
            </a:pPr>
            <a:r>
              <a:rPr lang="ru-RU" sz="2800" dirty="0" smtClean="0">
                <a:solidFill>
                  <a:schemeClr val="tx1"/>
                </a:solidFill>
              </a:rPr>
              <a:t>уменьшится в 4 раза</a:t>
            </a:r>
            <a:endParaRPr lang="ru-RU"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1797040"/>
          </a:xfrm>
        </p:spPr>
        <p:txBody>
          <a:bodyPr>
            <a:normAutofit fontScale="90000"/>
          </a:bodyPr>
          <a:lstStyle/>
          <a:p>
            <a:pPr algn="l">
              <a:lnSpc>
                <a:spcPts val="5300"/>
              </a:lnSpc>
            </a:pPr>
            <a:r>
              <a:rPr lang="ru-RU" sz="3100" dirty="0" smtClean="0"/>
              <a:t>9. При ремонте электроплитки ее спираль укоротили в   </a:t>
            </a:r>
            <a:br>
              <a:rPr lang="ru-RU" sz="3100" dirty="0" smtClean="0"/>
            </a:br>
            <a:r>
              <a:rPr lang="ru-RU" sz="3100" dirty="0" smtClean="0"/>
              <a:t>    2 раза. Как изменилась мощность электроплитки</a:t>
            </a:r>
            <a:r>
              <a:rPr lang="ru-RU" dirty="0" smtClean="0"/>
              <a:t>? </a:t>
            </a:r>
            <a:endParaRPr lang="ru-RU" dirty="0"/>
          </a:p>
        </p:txBody>
      </p:sp>
      <p:sp>
        <p:nvSpPr>
          <p:cNvPr id="4" name="Содержимое 3"/>
          <p:cNvSpPr>
            <a:spLocks noGrp="1"/>
          </p:cNvSpPr>
          <p:nvPr>
            <p:ph sz="half" idx="1"/>
          </p:nvPr>
        </p:nvSpPr>
        <p:spPr>
          <a:xfrm>
            <a:off x="2286424" y="2415488"/>
            <a:ext cx="4636890" cy="2533884"/>
          </a:xfrm>
        </p:spPr>
        <p:txBody>
          <a:bodyPr>
            <a:normAutofit/>
          </a:bodyPr>
          <a:lstStyle/>
          <a:p>
            <a:pPr marL="457200" indent="-457200">
              <a:buFont typeface="+mj-lt"/>
              <a:buAutoNum type="arabicPeriod"/>
            </a:pPr>
            <a:r>
              <a:rPr lang="ru-RU" dirty="0" smtClean="0"/>
              <a:t>увеличилась в 2 раза </a:t>
            </a:r>
          </a:p>
          <a:p>
            <a:pPr marL="457200" indent="-457200">
              <a:buFont typeface="+mj-lt"/>
              <a:buAutoNum type="arabicPeriod"/>
            </a:pPr>
            <a:r>
              <a:rPr lang="ru-RU" dirty="0" smtClean="0"/>
              <a:t>увеличилась в 4 раза </a:t>
            </a:r>
          </a:p>
          <a:p>
            <a:pPr marL="457200" indent="-457200">
              <a:buFont typeface="+mj-lt"/>
              <a:buAutoNum type="arabicPeriod"/>
            </a:pPr>
            <a:r>
              <a:rPr lang="ru-RU" dirty="0" smtClean="0"/>
              <a:t>уменьшилась в 2 раза </a:t>
            </a:r>
          </a:p>
          <a:p>
            <a:pPr marL="457200" indent="-457200">
              <a:buFont typeface="+mj-lt"/>
              <a:buAutoNum type="arabicPeriod"/>
            </a:pPr>
            <a:r>
              <a:rPr lang="ru-RU" dirty="0" smtClean="0"/>
              <a:t>уменьшилась в 4 раза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92795"/>
            <a:ext cx="8572528" cy="1143008"/>
          </a:xfrm>
        </p:spPr>
        <p:txBody>
          <a:bodyPr>
            <a:noAutofit/>
          </a:bodyPr>
          <a:lstStyle/>
          <a:p>
            <a:r>
              <a:rPr lang="ru-RU" sz="2800" b="1" dirty="0" smtClean="0"/>
              <a:t>10.</a:t>
            </a:r>
            <a:r>
              <a:rPr lang="ru-RU" sz="2800" dirty="0" smtClean="0"/>
              <a:t>Каким будет сопротивление участка цепи (см. рисунок), если ключ К замкнуть? (Каждый из резисторов имеет сопротивление </a:t>
            </a:r>
            <a:r>
              <a:rPr lang="ru-RU" sz="2800" i="1" dirty="0" smtClean="0"/>
              <a:t>R.)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1214414" y="2214554"/>
            <a:ext cx="1857388" cy="1569660"/>
          </a:xfrm>
          <a:prstGeom prst="rect">
            <a:avLst/>
          </a:prstGeom>
        </p:spPr>
        <p:txBody>
          <a:bodyPr wrap="square">
            <a:spAutoFit/>
          </a:bodyPr>
          <a:lstStyle/>
          <a:p>
            <a:pPr marL="457200" indent="-457200" algn="l">
              <a:buFont typeface="+mj-lt"/>
              <a:buAutoNum type="arabicPeriod"/>
            </a:pPr>
            <a:r>
              <a:rPr lang="pt-BR" sz="2400" i="1" dirty="0" smtClean="0">
                <a:solidFill>
                  <a:schemeClr val="tx1"/>
                </a:solidFill>
              </a:rPr>
              <a:t>R </a:t>
            </a:r>
            <a:endParaRPr lang="ru-RU" sz="2400" i="1" dirty="0" smtClean="0">
              <a:solidFill>
                <a:schemeClr val="tx1"/>
              </a:solidFill>
            </a:endParaRPr>
          </a:p>
          <a:p>
            <a:pPr marL="457200" indent="-457200" algn="l">
              <a:buFont typeface="+mj-lt"/>
              <a:buAutoNum type="arabicPeriod"/>
            </a:pPr>
            <a:r>
              <a:rPr lang="pt-BR" sz="2400" i="1" dirty="0" smtClean="0">
                <a:solidFill>
                  <a:schemeClr val="tx1"/>
                </a:solidFill>
              </a:rPr>
              <a:t>2R </a:t>
            </a:r>
            <a:endParaRPr lang="ru-RU" sz="2400" i="1" dirty="0" smtClean="0">
              <a:solidFill>
                <a:schemeClr val="tx1"/>
              </a:solidFill>
            </a:endParaRPr>
          </a:p>
          <a:p>
            <a:pPr marL="457200" indent="-457200" algn="l">
              <a:buFont typeface="+mj-lt"/>
              <a:buAutoNum type="arabicPeriod"/>
            </a:pPr>
            <a:r>
              <a:rPr lang="pt-BR" sz="2400" i="1" dirty="0" smtClean="0">
                <a:solidFill>
                  <a:schemeClr val="tx1"/>
                </a:solidFill>
              </a:rPr>
              <a:t>3R </a:t>
            </a:r>
            <a:endParaRPr lang="ru-RU" sz="2400" i="1" dirty="0" smtClean="0">
              <a:solidFill>
                <a:schemeClr val="tx1"/>
              </a:solidFill>
            </a:endParaRPr>
          </a:p>
          <a:p>
            <a:pPr marL="457200" indent="-457200" algn="l">
              <a:buFont typeface="+mj-lt"/>
              <a:buAutoNum type="arabicPeriod"/>
            </a:pPr>
            <a:r>
              <a:rPr lang="pt-BR" sz="2400" i="1" dirty="0" smtClean="0">
                <a:solidFill>
                  <a:schemeClr val="tx1"/>
                </a:solidFill>
              </a:rPr>
              <a:t>0</a:t>
            </a:r>
            <a:endParaRPr lang="ru-RU" sz="2400" dirty="0" smtClean="0">
              <a:solidFill>
                <a:schemeClr val="tx1"/>
              </a:solidFill>
            </a:endParaRPr>
          </a:p>
        </p:txBody>
      </p:sp>
      <p:pic>
        <p:nvPicPr>
          <p:cNvPr id="92162" name="Picture 2"/>
          <p:cNvPicPr>
            <a:picLocks noChangeAspect="1" noChangeArrowheads="1"/>
          </p:cNvPicPr>
          <p:nvPr/>
        </p:nvPicPr>
        <p:blipFill>
          <a:blip r:embed="rId2"/>
          <a:srcRect/>
          <a:stretch>
            <a:fillRect/>
          </a:stretch>
        </p:blipFill>
        <p:spPr bwMode="auto">
          <a:xfrm>
            <a:off x="3748495" y="2944802"/>
            <a:ext cx="4909739" cy="25717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439982"/>
          </a:xfrm>
        </p:spPr>
        <p:txBody>
          <a:bodyPr>
            <a:normAutofit/>
          </a:bodyPr>
          <a:lstStyle/>
          <a:p>
            <a:r>
              <a:rPr lang="ru-RU" dirty="0" smtClean="0"/>
              <a:t/>
            </a:r>
            <a:br>
              <a:rPr lang="ru-RU" dirty="0" smtClean="0"/>
            </a:br>
            <a:r>
              <a:rPr lang="ru-RU" sz="3100" dirty="0" smtClean="0"/>
              <a:t>11.Чему равно общее сопротивление участка цепи, изображенного на рисунке, если </a:t>
            </a:r>
            <a:br>
              <a:rPr lang="ru-RU" sz="3100" dirty="0" smtClean="0"/>
            </a:br>
            <a:r>
              <a:rPr lang="ru-RU" sz="3100" i="1" dirty="0" smtClean="0"/>
              <a:t>R</a:t>
            </a:r>
            <a:r>
              <a:rPr lang="ru-RU" sz="3100" i="1" baseline="-25000" dirty="0" smtClean="0"/>
              <a:t>1</a:t>
            </a:r>
            <a:r>
              <a:rPr lang="ru-RU" sz="3100" i="1" baseline="30000" dirty="0" smtClean="0"/>
              <a:t> </a:t>
            </a:r>
            <a:r>
              <a:rPr lang="ru-RU" sz="3100" i="1" dirty="0" smtClean="0"/>
              <a:t>= 1 Ом, R</a:t>
            </a:r>
            <a:r>
              <a:rPr lang="ru-RU" sz="3100" i="1" baseline="-25000" dirty="0" smtClean="0"/>
              <a:t>2</a:t>
            </a:r>
            <a:r>
              <a:rPr lang="ru-RU" sz="3100" i="1" baseline="30000" dirty="0" smtClean="0"/>
              <a:t> </a:t>
            </a:r>
            <a:r>
              <a:rPr lang="ru-RU" sz="3100" i="1" dirty="0" smtClean="0"/>
              <a:t>= 10 Ом, R</a:t>
            </a:r>
            <a:r>
              <a:rPr lang="ru-RU" sz="3100" i="1" baseline="-25000" dirty="0" smtClean="0"/>
              <a:t>3</a:t>
            </a:r>
            <a:r>
              <a:rPr lang="ru-RU" sz="3100" i="1" baseline="30000" dirty="0" smtClean="0"/>
              <a:t> </a:t>
            </a:r>
            <a:r>
              <a:rPr lang="ru-RU" sz="3100" i="1" dirty="0" smtClean="0"/>
              <a:t>= 10 Ом, R</a:t>
            </a:r>
            <a:r>
              <a:rPr lang="ru-RU" sz="3100" i="1" baseline="-25000" dirty="0" smtClean="0"/>
              <a:t>4</a:t>
            </a:r>
            <a:r>
              <a:rPr lang="ru-RU" sz="3100" i="1" baseline="30000" dirty="0" smtClean="0"/>
              <a:t> </a:t>
            </a:r>
            <a:r>
              <a:rPr lang="ru-RU" sz="3100" i="1" dirty="0" smtClean="0"/>
              <a:t>= 5 Ом</a:t>
            </a:r>
            <a:r>
              <a:rPr lang="ru-RU" i="1" dirty="0" smtClean="0"/>
              <a:t>? </a:t>
            </a:r>
            <a:endParaRPr lang="ru-RU" dirty="0"/>
          </a:p>
        </p:txBody>
      </p:sp>
      <p:sp>
        <p:nvSpPr>
          <p:cNvPr id="8" name="Прямоугольник 7"/>
          <p:cNvSpPr/>
          <p:nvPr/>
        </p:nvSpPr>
        <p:spPr>
          <a:xfrm>
            <a:off x="2184824" y="4557485"/>
            <a:ext cx="5333576" cy="1426031"/>
          </a:xfrm>
          <a:prstGeom prst="rect">
            <a:avLst/>
          </a:prstGeom>
        </p:spPr>
        <p:txBody>
          <a:bodyPr wrap="square">
            <a:spAutoFit/>
          </a:bodyPr>
          <a:lstStyle/>
          <a:p>
            <a:pPr marL="342900" indent="-342900" algn="l">
              <a:lnSpc>
                <a:spcPts val="2600"/>
              </a:lnSpc>
              <a:buFont typeface="+mj-lt"/>
              <a:buAutoNum type="arabicPeriod"/>
            </a:pPr>
            <a:r>
              <a:rPr lang="ru-RU" sz="2400" dirty="0" smtClean="0">
                <a:solidFill>
                  <a:schemeClr val="tx1"/>
                </a:solidFill>
              </a:rPr>
              <a:t>9 Ом </a:t>
            </a:r>
          </a:p>
          <a:p>
            <a:pPr marL="342900" indent="-342900" algn="l">
              <a:lnSpc>
                <a:spcPts val="2600"/>
              </a:lnSpc>
              <a:buFont typeface="+mj-lt"/>
              <a:buAutoNum type="arabicPeriod"/>
            </a:pPr>
            <a:r>
              <a:rPr lang="ru-RU" sz="2400" dirty="0" smtClean="0">
                <a:solidFill>
                  <a:schemeClr val="tx1"/>
                </a:solidFill>
              </a:rPr>
              <a:t>11 Ом </a:t>
            </a:r>
          </a:p>
          <a:p>
            <a:pPr marL="342900" indent="-342900" algn="l">
              <a:lnSpc>
                <a:spcPts val="2600"/>
              </a:lnSpc>
              <a:buFont typeface="+mj-lt"/>
              <a:buAutoNum type="arabicPeriod"/>
            </a:pPr>
            <a:r>
              <a:rPr lang="ru-RU" sz="2400" dirty="0" smtClean="0">
                <a:solidFill>
                  <a:schemeClr val="tx1"/>
                </a:solidFill>
              </a:rPr>
              <a:t>16 Ом </a:t>
            </a:r>
          </a:p>
          <a:p>
            <a:pPr marL="342900" indent="-342900" algn="l">
              <a:lnSpc>
                <a:spcPts val="2600"/>
              </a:lnSpc>
              <a:buFont typeface="+mj-lt"/>
              <a:buAutoNum type="arabicPeriod"/>
            </a:pPr>
            <a:r>
              <a:rPr lang="ru-RU" sz="2400" dirty="0" smtClean="0">
                <a:solidFill>
                  <a:schemeClr val="tx1"/>
                </a:solidFill>
              </a:rPr>
              <a:t>26 Ом </a:t>
            </a:r>
            <a:r>
              <a:rPr lang="ru-RU" dirty="0" smtClean="0"/>
              <a:t>	</a:t>
            </a:r>
          </a:p>
        </p:txBody>
      </p:sp>
      <p:pic>
        <p:nvPicPr>
          <p:cNvPr id="33794" name="Picture 2"/>
          <p:cNvPicPr>
            <a:picLocks noChangeAspect="1" noChangeArrowheads="1"/>
          </p:cNvPicPr>
          <p:nvPr/>
        </p:nvPicPr>
        <p:blipFill>
          <a:blip r:embed="rId2"/>
          <a:srcRect/>
          <a:stretch>
            <a:fillRect/>
          </a:stretch>
        </p:blipFill>
        <p:spPr bwMode="auto">
          <a:xfrm>
            <a:off x="500034" y="2857496"/>
            <a:ext cx="7819168"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154230"/>
          </a:xfrm>
        </p:spPr>
        <p:txBody>
          <a:bodyPr>
            <a:normAutofit/>
          </a:bodyPr>
          <a:lstStyle/>
          <a:p>
            <a:pPr algn="l"/>
            <a:r>
              <a:rPr lang="ru-RU" sz="2800" b="1" dirty="0" smtClean="0"/>
              <a:t>12. </a:t>
            </a:r>
            <a:r>
              <a:rPr lang="ru-RU" sz="2800" dirty="0" smtClean="0"/>
              <a:t>В электрической цепи (см. рисунок) вольтметр V1 показывает напряжение 2 В, вольтметр V2 – напряжение 0,5 В. </a:t>
            </a:r>
            <a:br>
              <a:rPr lang="ru-RU" sz="2800" dirty="0" smtClean="0"/>
            </a:br>
            <a:r>
              <a:rPr lang="ru-RU" sz="2800" dirty="0" smtClean="0"/>
              <a:t>Напряжение на лампе равно</a:t>
            </a:r>
            <a:endParaRPr lang="ru-RU" sz="2800" b="1" dirty="0"/>
          </a:p>
        </p:txBody>
      </p:sp>
      <p:sp>
        <p:nvSpPr>
          <p:cNvPr id="3" name="Содержимое 2"/>
          <p:cNvSpPr>
            <a:spLocks noGrp="1"/>
          </p:cNvSpPr>
          <p:nvPr>
            <p:ph sz="half" idx="1"/>
          </p:nvPr>
        </p:nvSpPr>
        <p:spPr>
          <a:xfrm>
            <a:off x="1500166" y="2928934"/>
            <a:ext cx="1928826" cy="2000264"/>
          </a:xfrm>
        </p:spPr>
        <p:txBody>
          <a:bodyPr>
            <a:normAutofit lnSpcReduction="10000"/>
          </a:bodyPr>
          <a:lstStyle/>
          <a:p>
            <a:pPr marL="457200" indent="-457200">
              <a:buFont typeface="+mj-lt"/>
              <a:buAutoNum type="arabicPeriod"/>
            </a:pPr>
            <a:r>
              <a:rPr lang="ru-RU" dirty="0" smtClean="0"/>
              <a:t>0,5 В</a:t>
            </a:r>
          </a:p>
          <a:p>
            <a:pPr marL="457200" indent="-457200">
              <a:buFont typeface="+mj-lt"/>
              <a:buAutoNum type="arabicPeriod"/>
            </a:pPr>
            <a:r>
              <a:rPr lang="ru-RU" dirty="0" smtClean="0"/>
              <a:t>1,5 В</a:t>
            </a:r>
          </a:p>
          <a:p>
            <a:pPr marL="457200" indent="-457200">
              <a:buFont typeface="+mj-lt"/>
              <a:buAutoNum type="arabicPeriod"/>
            </a:pPr>
            <a:r>
              <a:rPr lang="ru-RU" dirty="0" smtClean="0"/>
              <a:t>2 В</a:t>
            </a:r>
          </a:p>
          <a:p>
            <a:pPr marL="457200" indent="-457200">
              <a:buFont typeface="+mj-lt"/>
              <a:buAutoNum type="arabicPeriod"/>
            </a:pPr>
            <a:r>
              <a:rPr lang="ru-RU" dirty="0" smtClean="0"/>
              <a:t>2,5 В</a:t>
            </a:r>
            <a:endParaRPr lang="ru-RU" dirty="0"/>
          </a:p>
        </p:txBody>
      </p:sp>
      <p:pic>
        <p:nvPicPr>
          <p:cNvPr id="35842" name="Picture 2"/>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5200427" y="2685143"/>
            <a:ext cx="3399457" cy="34889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a:xfrm>
            <a:off x="457200" y="244475"/>
            <a:ext cx="8385175" cy="898525"/>
          </a:xfrm>
        </p:spPr>
        <p:txBody>
          <a:bodyPr/>
          <a:lstStyle/>
          <a:p>
            <a:pPr algn="l" eaLnBrk="1" hangingPunct="1">
              <a:defRPr/>
            </a:pPr>
            <a:r>
              <a:rPr lang="ru-RU" dirty="0" smtClean="0"/>
              <a:t>Ответы</a:t>
            </a:r>
          </a:p>
        </p:txBody>
      </p:sp>
      <p:sp>
        <p:nvSpPr>
          <p:cNvPr id="206851" name="Rectangle 3"/>
          <p:cNvSpPr>
            <a:spLocks noGrp="1" noRot="1" noChangeArrowheads="1"/>
          </p:cNvSpPr>
          <p:nvPr>
            <p:ph type="body" idx="1"/>
          </p:nvPr>
        </p:nvSpPr>
        <p:spPr>
          <a:xfrm>
            <a:off x="718457" y="1121228"/>
            <a:ext cx="7543800" cy="4953000"/>
          </a:xfrm>
        </p:spPr>
        <p:txBody>
          <a:bodyPr/>
          <a:lstStyle/>
          <a:p>
            <a:pPr eaLnBrk="1" hangingPunct="1">
              <a:lnSpc>
                <a:spcPct val="80000"/>
              </a:lnSpc>
              <a:defRPr/>
            </a:pPr>
            <a:r>
              <a:rPr lang="ru-RU" sz="2000" dirty="0" smtClean="0">
                <a:solidFill>
                  <a:schemeClr val="tx2"/>
                </a:solidFill>
              </a:rPr>
              <a:t>    </a:t>
            </a:r>
            <a:r>
              <a:rPr lang="ru-RU" sz="2000" u="sng" dirty="0" smtClean="0">
                <a:solidFill>
                  <a:schemeClr val="tx2"/>
                </a:solidFill>
              </a:rPr>
              <a:t>Молния выбирает самый короткий путь к земле, поэтому попадает в здания или в деревья.</a:t>
            </a:r>
            <a:r>
              <a:rPr lang="ru-RU" sz="2000" dirty="0" smtClean="0">
                <a:solidFill>
                  <a:schemeClr val="tx2"/>
                </a:solidFill>
              </a:rPr>
              <a:t> Высокие здания оборудуют металлическими полосами (прутьями), по которым электрический разряд уходит в землю. Это молниеотвод. Во время удара молнии электрический заряд многократно проходит на землю и обратно по одному и тому же пути. Это происходит с такой скоростью, что наш глаз видит только одну вспышку. На своем пути молния раскаляет воздух, который, быстро расширяясь, создает звуковую волну. Это вызывает громовые раскаты. Мы слышим их после того, как увидим молнию, так как звук распространяется значительно медленнее, чем свет.</a:t>
            </a:r>
          </a:p>
          <a:p>
            <a:pPr eaLnBrk="1" hangingPunct="1">
              <a:lnSpc>
                <a:spcPct val="80000"/>
              </a:lnSpc>
              <a:defRPr/>
            </a:pPr>
            <a:r>
              <a:rPr lang="ru-RU" sz="2000" dirty="0" smtClean="0">
                <a:solidFill>
                  <a:schemeClr val="tx2"/>
                </a:solidFill>
              </a:rPr>
              <a:t>     Если молния попадает в дерево, то под действием движущихся электрических зарядов древесный сок мгновенно нагревается и превращается в пар, который при огромном давлении разрывает ствол изнутри. </a:t>
            </a:r>
          </a:p>
        </p:txBody>
      </p:sp>
      <p:sp>
        <p:nvSpPr>
          <p:cNvPr id="6" name="Управляющая кнопка: домой 5">
            <a:hlinkClick r:id="rId2" action="ppaction://hlinksldjump" highlightClick="1"/>
          </p:cNvPr>
          <p:cNvSpPr/>
          <p:nvPr/>
        </p:nvSpPr>
        <p:spPr>
          <a:xfrm>
            <a:off x="8316686" y="6212114"/>
            <a:ext cx="522514" cy="64588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43932" cy="928694"/>
          </a:xfrm>
        </p:spPr>
        <p:txBody>
          <a:bodyPr>
            <a:noAutofit/>
          </a:bodyPr>
          <a:lstStyle/>
          <a:p>
            <a:pPr algn="l"/>
            <a:r>
              <a:rPr lang="ru-RU" sz="2400" b="1" dirty="0" smtClean="0"/>
              <a:t>13. </a:t>
            </a:r>
            <a:r>
              <a:rPr lang="ru-RU" sz="2400" dirty="0" smtClean="0"/>
              <a:t>На фотографии – электрическая цепь. Показания включенного в цепь амперметра даны в амперах. </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9" name="Прямоугольник 8"/>
          <p:cNvSpPr/>
          <p:nvPr/>
        </p:nvSpPr>
        <p:spPr>
          <a:xfrm>
            <a:off x="428596" y="3429000"/>
            <a:ext cx="2571768" cy="1815882"/>
          </a:xfrm>
          <a:prstGeom prst="rect">
            <a:avLst/>
          </a:prstGeom>
        </p:spPr>
        <p:txBody>
          <a:bodyPr wrap="square">
            <a:spAutoFit/>
          </a:bodyPr>
          <a:lstStyle/>
          <a:p>
            <a:pPr marL="514350" indent="-514350" algn="l">
              <a:buFont typeface="+mj-lt"/>
              <a:buAutoNum type="arabicPeriod"/>
            </a:pPr>
            <a:r>
              <a:rPr lang="ru-RU" sz="2800" dirty="0" smtClean="0">
                <a:solidFill>
                  <a:schemeClr val="tx1"/>
                </a:solidFill>
              </a:rPr>
              <a:t>0,8 В </a:t>
            </a:r>
          </a:p>
          <a:p>
            <a:pPr marL="514350" indent="-514350" algn="l">
              <a:buFont typeface="+mj-lt"/>
              <a:buAutoNum type="arabicPeriod"/>
            </a:pPr>
            <a:r>
              <a:rPr lang="ru-RU" sz="2800" dirty="0" smtClean="0">
                <a:solidFill>
                  <a:schemeClr val="tx1"/>
                </a:solidFill>
              </a:rPr>
              <a:t>1,6 В</a:t>
            </a:r>
          </a:p>
          <a:p>
            <a:pPr marL="514350" indent="-514350" algn="l">
              <a:buFont typeface="+mj-lt"/>
              <a:buAutoNum type="arabicPeriod"/>
            </a:pPr>
            <a:r>
              <a:rPr lang="ru-RU" sz="2800" dirty="0" smtClean="0">
                <a:solidFill>
                  <a:schemeClr val="tx1"/>
                </a:solidFill>
              </a:rPr>
              <a:t>2,4 В </a:t>
            </a:r>
          </a:p>
          <a:p>
            <a:pPr marL="514350" indent="-514350" algn="l">
              <a:buFont typeface="+mj-lt"/>
              <a:buAutoNum type="arabicPeriod"/>
            </a:pPr>
            <a:r>
              <a:rPr lang="ru-RU" sz="2800" dirty="0" smtClean="0">
                <a:solidFill>
                  <a:schemeClr val="tx1"/>
                </a:solidFill>
              </a:rPr>
              <a:t>4,8 В </a:t>
            </a:r>
            <a:r>
              <a:rPr lang="ru-RU" sz="2800" dirty="0" smtClean="0"/>
              <a:t>	</a:t>
            </a:r>
          </a:p>
        </p:txBody>
      </p:sp>
      <p:pic>
        <p:nvPicPr>
          <p:cNvPr id="93186" name="Picture 2"/>
          <p:cNvPicPr>
            <a:picLocks noChangeAspect="1" noChangeArrowheads="1"/>
          </p:cNvPicPr>
          <p:nvPr/>
        </p:nvPicPr>
        <p:blipFill>
          <a:blip r:embed="rId2"/>
          <a:srcRect/>
          <a:stretch>
            <a:fillRect/>
          </a:stretch>
        </p:blipFill>
        <p:spPr bwMode="auto">
          <a:xfrm>
            <a:off x="2581275" y="2928934"/>
            <a:ext cx="6562725" cy="2933700"/>
          </a:xfrm>
          <a:prstGeom prst="rect">
            <a:avLst/>
          </a:prstGeom>
          <a:noFill/>
          <a:ln w="9525">
            <a:noFill/>
            <a:miter lim="800000"/>
            <a:headEnd/>
            <a:tailEnd/>
          </a:ln>
          <a:effectLst/>
        </p:spPr>
      </p:pic>
      <p:sp>
        <p:nvSpPr>
          <p:cNvPr id="10" name="Заголовок 1"/>
          <p:cNvSpPr txBox="1">
            <a:spLocks/>
          </p:cNvSpPr>
          <p:nvPr/>
        </p:nvSpPr>
        <p:spPr>
          <a:xfrm>
            <a:off x="642910" y="1062479"/>
            <a:ext cx="8143932" cy="1000132"/>
          </a:xfrm>
          <a:prstGeom prst="rect">
            <a:avLst/>
          </a:prstGeom>
        </p:spPr>
        <p:txBody>
          <a:bodyPr vert="horz" anchor="ctr">
            <a:noAutofit/>
          </a:bodyPr>
          <a:lstStyle/>
          <a:p>
            <a:pPr lvl="0" algn="l">
              <a:spcBef>
                <a:spcPct val="0"/>
              </a:spcBef>
            </a:pPr>
            <a:r>
              <a:rPr lang="ru-RU" sz="2400" dirty="0" smtClean="0">
                <a:solidFill>
                  <a:schemeClr val="tx1"/>
                </a:solidFill>
              </a:rPr>
              <a:t>Какое напряжение покажет идеальный вольтметр, если его подключить параллельно резистору 3 Ом? </a:t>
            </a:r>
            <a:endParaRPr kumimoji="0" lang="ru-RU"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Управляющая кнопка: домой 10">
            <a:hlinkClick r:id="rId3" action="ppaction://hlinksldjump" highlightClick="1"/>
          </p:cNvPr>
          <p:cNvSpPr/>
          <p:nvPr/>
        </p:nvSpPr>
        <p:spPr>
          <a:xfrm>
            <a:off x="8461829" y="6212115"/>
            <a:ext cx="508000" cy="4572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Работают 5 групп</a:t>
            </a:r>
            <a:endParaRPr lang="ru-RU" dirty="0"/>
          </a:p>
        </p:txBody>
      </p:sp>
      <p:sp>
        <p:nvSpPr>
          <p:cNvPr id="3" name="Содержимое 2"/>
          <p:cNvSpPr>
            <a:spLocks noGrp="1"/>
          </p:cNvSpPr>
          <p:nvPr>
            <p:ph sz="half" idx="1"/>
          </p:nvPr>
        </p:nvSpPr>
        <p:spPr>
          <a:xfrm>
            <a:off x="457200" y="1600200"/>
            <a:ext cx="4201886" cy="4525963"/>
          </a:xfrm>
        </p:spPr>
        <p:txBody>
          <a:bodyPr/>
          <a:lstStyle/>
          <a:p>
            <a:endParaRPr lang="ru-RU" dirty="0" smtClean="0">
              <a:solidFill>
                <a:srgbClr val="0000FF"/>
              </a:solidFill>
            </a:endParaRPr>
          </a:p>
          <a:p>
            <a:endParaRPr lang="ru-RU" dirty="0" smtClean="0">
              <a:solidFill>
                <a:srgbClr val="0000FF"/>
              </a:solidFill>
            </a:endParaRPr>
          </a:p>
          <a:p>
            <a:r>
              <a:rPr lang="ru-RU" dirty="0" smtClean="0">
                <a:solidFill>
                  <a:srgbClr val="0000FF"/>
                </a:solidFill>
              </a:rPr>
              <a:t>Гуманитариям</a:t>
            </a:r>
          </a:p>
          <a:p>
            <a:pPr>
              <a:buNone/>
            </a:pPr>
            <a:r>
              <a:rPr lang="ru-RU" dirty="0" smtClean="0"/>
              <a:t>Определить цель работы,</a:t>
            </a:r>
          </a:p>
          <a:p>
            <a:pPr>
              <a:buNone/>
            </a:pPr>
            <a:r>
              <a:rPr lang="ru-RU" dirty="0" smtClean="0"/>
              <a:t>составить текст задачи.</a:t>
            </a:r>
          </a:p>
          <a:p>
            <a:pPr>
              <a:buNone/>
            </a:pPr>
            <a:endParaRPr lang="ru-RU" dirty="0" smtClean="0"/>
          </a:p>
          <a:p>
            <a:pPr>
              <a:buNone/>
            </a:pPr>
            <a:endParaRPr lang="ru-RU" dirty="0"/>
          </a:p>
        </p:txBody>
      </p:sp>
      <p:sp>
        <p:nvSpPr>
          <p:cNvPr id="4" name="Содержимое 3"/>
          <p:cNvSpPr>
            <a:spLocks noGrp="1"/>
          </p:cNvSpPr>
          <p:nvPr>
            <p:ph sz="half" idx="2"/>
          </p:nvPr>
        </p:nvSpPr>
        <p:spPr/>
        <p:txBody>
          <a:bodyPr/>
          <a:lstStyle/>
          <a:p>
            <a:r>
              <a:rPr lang="ru-RU" dirty="0" smtClean="0">
                <a:solidFill>
                  <a:srgbClr val="0000FF"/>
                </a:solidFill>
              </a:rPr>
              <a:t>Теоретикам</a:t>
            </a:r>
          </a:p>
          <a:p>
            <a:pPr>
              <a:buNone/>
            </a:pPr>
            <a:r>
              <a:rPr lang="ru-RU" dirty="0" smtClean="0"/>
              <a:t>Решить задачу,</a:t>
            </a:r>
          </a:p>
          <a:p>
            <a:pPr>
              <a:buNone/>
            </a:pPr>
            <a:r>
              <a:rPr lang="ru-RU" dirty="0" smtClean="0"/>
              <a:t>произвести вычисления</a:t>
            </a:r>
          </a:p>
          <a:p>
            <a:endParaRPr lang="ru-RU" dirty="0" smtClean="0"/>
          </a:p>
          <a:p>
            <a:endParaRPr lang="ru-RU" dirty="0" smtClean="0"/>
          </a:p>
          <a:p>
            <a:r>
              <a:rPr lang="ru-RU" dirty="0" smtClean="0">
                <a:solidFill>
                  <a:srgbClr val="0000FF"/>
                </a:solidFill>
              </a:rPr>
              <a:t>Исследователям</a:t>
            </a:r>
          </a:p>
          <a:p>
            <a:pPr>
              <a:buNone/>
            </a:pPr>
            <a:r>
              <a:rPr lang="ru-RU" dirty="0" smtClean="0"/>
              <a:t>Произвести эксперимент</a:t>
            </a:r>
          </a:p>
          <a:p>
            <a:endParaRPr lang="ru-R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609600" y="457200"/>
            <a:ext cx="7848600" cy="519113"/>
          </a:xfrm>
          <a:prstGeom prst="rect">
            <a:avLst/>
          </a:prstGeom>
          <a:noFill/>
          <a:ln w="9525">
            <a:noFill/>
            <a:miter lim="800000"/>
            <a:headEnd/>
            <a:tailEnd/>
          </a:ln>
        </p:spPr>
        <p:txBody>
          <a:bodyPr>
            <a:spAutoFit/>
          </a:bodyPr>
          <a:lstStyle/>
          <a:p>
            <a:r>
              <a:rPr lang="ru-RU" sz="2800" b="1" dirty="0" smtClean="0">
                <a:solidFill>
                  <a:srgbClr val="CC0000"/>
                </a:solidFill>
              </a:rPr>
              <a:t>Группа №1</a:t>
            </a:r>
            <a:endParaRPr lang="ru-RU" sz="2800" b="1" dirty="0">
              <a:solidFill>
                <a:srgbClr val="CC0000"/>
              </a:solidFill>
            </a:endParaRPr>
          </a:p>
        </p:txBody>
      </p:sp>
      <p:sp>
        <p:nvSpPr>
          <p:cNvPr id="22532" name="Rectangle 3"/>
          <p:cNvSpPr>
            <a:spLocks noChangeArrowheads="1"/>
          </p:cNvSpPr>
          <p:nvPr/>
        </p:nvSpPr>
        <p:spPr bwMode="auto">
          <a:xfrm>
            <a:off x="228600" y="1230085"/>
            <a:ext cx="8229600" cy="4524315"/>
          </a:xfrm>
          <a:prstGeom prst="rect">
            <a:avLst/>
          </a:prstGeom>
          <a:noFill/>
          <a:ln w="9525">
            <a:noFill/>
            <a:miter lim="800000"/>
            <a:headEnd/>
            <a:tailEnd/>
          </a:ln>
        </p:spPr>
        <p:txBody>
          <a:bodyPr>
            <a:spAutoFit/>
          </a:bodyPr>
          <a:lstStyle/>
          <a:p>
            <a:pPr marL="342900" indent="-342900" algn="l"/>
            <a:r>
              <a:rPr lang="ru-RU" sz="2400" b="1" dirty="0">
                <a:solidFill>
                  <a:schemeClr val="tx1"/>
                </a:solidFill>
              </a:rPr>
              <a:t>Дано:  </a:t>
            </a:r>
          </a:p>
          <a:p>
            <a:pPr marL="342900" indent="-342900" algn="l"/>
            <a:r>
              <a:rPr lang="ru-RU" sz="2400" b="1" dirty="0">
                <a:solidFill>
                  <a:schemeClr val="tx1"/>
                </a:solidFill>
              </a:rPr>
              <a:t>2 резистора неизвестного сопротивления,  </a:t>
            </a:r>
          </a:p>
          <a:p>
            <a:pPr marL="342900" indent="-342900" algn="l"/>
            <a:r>
              <a:rPr lang="ru-RU" sz="2400" b="1" dirty="0">
                <a:solidFill>
                  <a:schemeClr val="tx1"/>
                </a:solidFill>
              </a:rPr>
              <a:t>      амперметр,</a:t>
            </a:r>
          </a:p>
          <a:p>
            <a:pPr marL="342900" indent="-342900" algn="l"/>
            <a:r>
              <a:rPr lang="ru-RU" sz="2400" b="1" dirty="0">
                <a:solidFill>
                  <a:schemeClr val="tx1"/>
                </a:solidFill>
              </a:rPr>
              <a:t>      вольтметр, </a:t>
            </a:r>
          </a:p>
          <a:p>
            <a:pPr marL="342900" indent="-342900" algn="l"/>
            <a:r>
              <a:rPr lang="ru-RU" sz="2400" b="1" dirty="0">
                <a:solidFill>
                  <a:schemeClr val="tx1"/>
                </a:solidFill>
              </a:rPr>
              <a:t>      соединительные провода.</a:t>
            </a:r>
          </a:p>
          <a:p>
            <a:pPr marL="342900" indent="-342900" algn="l"/>
            <a:endParaRPr lang="ru-RU" sz="2400" b="1" dirty="0">
              <a:solidFill>
                <a:schemeClr val="tx1"/>
              </a:solidFill>
            </a:endParaRPr>
          </a:p>
          <a:p>
            <a:pPr marL="342900" indent="-342900" algn="l"/>
            <a:r>
              <a:rPr lang="ru-RU" sz="2400" b="1" dirty="0">
                <a:solidFill>
                  <a:schemeClr val="tx1"/>
                </a:solidFill>
              </a:rPr>
              <a:t>Определить сопротивление каждого резистора, сопротивление участка цепи из двух параллельно соединенных резисторов.</a:t>
            </a:r>
          </a:p>
          <a:p>
            <a:pPr marL="342900" indent="-342900" algn="l"/>
            <a:endParaRPr lang="ru-RU" sz="2400" b="1" dirty="0">
              <a:solidFill>
                <a:schemeClr val="tx1"/>
              </a:solidFill>
            </a:endParaRPr>
          </a:p>
          <a:p>
            <a:pPr marL="342900" indent="-342900" algn="l"/>
            <a:r>
              <a:rPr lang="ru-RU" sz="2400" b="1" dirty="0">
                <a:solidFill>
                  <a:schemeClr val="tx1"/>
                </a:solidFill>
              </a:rPr>
              <a:t>Сформулировать правило расчета сопротивления при параллельном соединении.</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551542" y="1446667"/>
            <a:ext cx="8382000" cy="4154984"/>
          </a:xfrm>
          <a:prstGeom prst="rect">
            <a:avLst/>
          </a:prstGeom>
          <a:noFill/>
          <a:ln w="9525">
            <a:noFill/>
            <a:miter lim="800000"/>
            <a:headEnd/>
            <a:tailEnd/>
          </a:ln>
        </p:spPr>
        <p:txBody>
          <a:bodyPr anchor="ctr">
            <a:spAutoFit/>
          </a:bodyPr>
          <a:lstStyle/>
          <a:p>
            <a:pPr algn="l">
              <a:tabLst>
                <a:tab pos="6515100" algn="l"/>
              </a:tabLst>
            </a:pPr>
            <a:r>
              <a:rPr lang="ru-RU" sz="2400" b="1" dirty="0">
                <a:solidFill>
                  <a:schemeClr val="tx1"/>
                </a:solidFill>
              </a:rPr>
              <a:t>Дано:  </a:t>
            </a:r>
          </a:p>
          <a:p>
            <a:pPr algn="l">
              <a:tabLst>
                <a:tab pos="6515100" algn="l"/>
              </a:tabLst>
            </a:pPr>
            <a:r>
              <a:rPr lang="ru-RU" sz="2400" b="1" dirty="0">
                <a:solidFill>
                  <a:schemeClr val="tx1"/>
                </a:solidFill>
              </a:rPr>
              <a:t>      источник тока, </a:t>
            </a:r>
          </a:p>
          <a:p>
            <a:pPr algn="l">
              <a:tabLst>
                <a:tab pos="6515100" algn="l"/>
              </a:tabLst>
            </a:pPr>
            <a:r>
              <a:rPr lang="ru-RU" sz="2400" b="1" dirty="0">
                <a:solidFill>
                  <a:schemeClr val="tx1"/>
                </a:solidFill>
              </a:rPr>
              <a:t>      резистор известного сопротивления,  </a:t>
            </a:r>
          </a:p>
          <a:p>
            <a:pPr algn="l">
              <a:tabLst>
                <a:tab pos="6515100" algn="l"/>
              </a:tabLst>
            </a:pPr>
            <a:r>
              <a:rPr lang="ru-RU" sz="2400" b="1" dirty="0">
                <a:solidFill>
                  <a:schemeClr val="tx1"/>
                </a:solidFill>
              </a:rPr>
              <a:t>      реостат,</a:t>
            </a:r>
          </a:p>
          <a:p>
            <a:pPr algn="l">
              <a:tabLst>
                <a:tab pos="6515100" algn="l"/>
              </a:tabLst>
            </a:pPr>
            <a:r>
              <a:rPr lang="ru-RU" sz="2400" b="1" dirty="0">
                <a:solidFill>
                  <a:schemeClr val="tx1"/>
                </a:solidFill>
              </a:rPr>
              <a:t>      вольтметр, </a:t>
            </a:r>
          </a:p>
          <a:p>
            <a:pPr algn="l">
              <a:tabLst>
                <a:tab pos="6515100" algn="l"/>
              </a:tabLst>
            </a:pPr>
            <a:r>
              <a:rPr lang="ru-RU" sz="2400" b="1" dirty="0">
                <a:solidFill>
                  <a:schemeClr val="tx1"/>
                </a:solidFill>
              </a:rPr>
              <a:t>      соединительные провода.</a:t>
            </a:r>
          </a:p>
          <a:p>
            <a:pPr algn="l">
              <a:tabLst>
                <a:tab pos="6515100" algn="l"/>
              </a:tabLst>
            </a:pPr>
            <a:r>
              <a:rPr lang="ru-RU" sz="2400" b="1" dirty="0">
                <a:solidFill>
                  <a:schemeClr val="tx1"/>
                </a:solidFill>
              </a:rPr>
              <a:t>  </a:t>
            </a:r>
          </a:p>
          <a:p>
            <a:pPr algn="l">
              <a:tabLst>
                <a:tab pos="6515100" algn="l"/>
              </a:tabLst>
            </a:pPr>
            <a:endParaRPr lang="ru-RU" sz="2400" b="1" dirty="0">
              <a:solidFill>
                <a:schemeClr val="tx1"/>
              </a:solidFill>
            </a:endParaRPr>
          </a:p>
          <a:p>
            <a:pPr algn="l">
              <a:tabLst>
                <a:tab pos="6515100" algn="l"/>
              </a:tabLst>
            </a:pPr>
            <a:r>
              <a:rPr lang="ru-RU" sz="2400" b="1" dirty="0">
                <a:solidFill>
                  <a:schemeClr val="tx1"/>
                </a:solidFill>
              </a:rPr>
              <a:t>Определить полное сопротивление реостата.</a:t>
            </a:r>
          </a:p>
          <a:p>
            <a:pPr algn="l">
              <a:tabLst>
                <a:tab pos="6515100" algn="l"/>
              </a:tabLst>
            </a:pPr>
            <a:r>
              <a:rPr lang="ru-RU" sz="2400" b="1" dirty="0">
                <a:solidFill>
                  <a:schemeClr val="tx1"/>
                </a:solidFill>
              </a:rPr>
              <a:t> </a:t>
            </a:r>
          </a:p>
          <a:p>
            <a:pPr algn="l">
              <a:tabLst>
                <a:tab pos="6515100" algn="l"/>
              </a:tabLst>
            </a:pPr>
            <a:r>
              <a:rPr lang="ru-RU" sz="2400" b="1" dirty="0">
                <a:solidFill>
                  <a:schemeClr val="tx1"/>
                </a:solidFill>
              </a:rPr>
              <a:t> Примечание: амперметр не использовать.</a:t>
            </a:r>
          </a:p>
        </p:txBody>
      </p:sp>
      <p:sp>
        <p:nvSpPr>
          <p:cNvPr id="5" name="TextBox 4"/>
          <p:cNvSpPr txBox="1"/>
          <p:nvPr/>
        </p:nvSpPr>
        <p:spPr>
          <a:xfrm>
            <a:off x="2902857" y="420915"/>
            <a:ext cx="2079288" cy="523220"/>
          </a:xfrm>
          <a:prstGeom prst="rect">
            <a:avLst/>
          </a:prstGeom>
          <a:noFill/>
        </p:spPr>
        <p:txBody>
          <a:bodyPr wrap="none" rtlCol="0">
            <a:spAutoFit/>
          </a:bodyPr>
          <a:lstStyle/>
          <a:p>
            <a:r>
              <a:rPr lang="ru-RU" sz="2800" b="1" dirty="0" smtClean="0">
                <a:solidFill>
                  <a:srgbClr val="C00000"/>
                </a:solidFill>
              </a:rPr>
              <a:t>Группа № 2</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529771" y="1759858"/>
            <a:ext cx="8382000" cy="4154984"/>
          </a:xfrm>
          <a:prstGeom prst="rect">
            <a:avLst/>
          </a:prstGeom>
          <a:noFill/>
          <a:ln w="9525">
            <a:noFill/>
            <a:miter lim="800000"/>
            <a:headEnd/>
            <a:tailEnd/>
          </a:ln>
        </p:spPr>
        <p:txBody>
          <a:bodyPr>
            <a:spAutoFit/>
          </a:bodyPr>
          <a:lstStyle/>
          <a:p>
            <a:pPr algn="l"/>
            <a:r>
              <a:rPr lang="ru-RU" sz="2400" b="1" dirty="0">
                <a:solidFill>
                  <a:schemeClr val="tx1"/>
                </a:solidFill>
              </a:rPr>
              <a:t>Дано:  </a:t>
            </a:r>
          </a:p>
          <a:p>
            <a:pPr algn="l"/>
            <a:r>
              <a:rPr lang="ru-RU" sz="2400" b="1" dirty="0">
                <a:solidFill>
                  <a:schemeClr val="tx1"/>
                </a:solidFill>
              </a:rPr>
              <a:t>          источник тока,</a:t>
            </a:r>
          </a:p>
          <a:p>
            <a:pPr algn="l"/>
            <a:r>
              <a:rPr lang="ru-RU" sz="2400" b="1" dirty="0">
                <a:solidFill>
                  <a:schemeClr val="tx1"/>
                </a:solidFill>
              </a:rPr>
              <a:t>      два резистора известного сопротивления, </a:t>
            </a:r>
          </a:p>
          <a:p>
            <a:pPr algn="l"/>
            <a:r>
              <a:rPr lang="ru-RU" sz="2400" b="1" dirty="0">
                <a:solidFill>
                  <a:schemeClr val="tx1"/>
                </a:solidFill>
              </a:rPr>
              <a:t>      амперметр, </a:t>
            </a:r>
          </a:p>
          <a:p>
            <a:pPr algn="l"/>
            <a:r>
              <a:rPr lang="ru-RU" sz="2400" b="1" dirty="0">
                <a:solidFill>
                  <a:schemeClr val="tx1"/>
                </a:solidFill>
              </a:rPr>
              <a:t>      ключ, </a:t>
            </a:r>
          </a:p>
          <a:p>
            <a:pPr algn="l"/>
            <a:r>
              <a:rPr lang="ru-RU" sz="2400" b="1" dirty="0">
                <a:solidFill>
                  <a:schemeClr val="tx1"/>
                </a:solidFill>
              </a:rPr>
              <a:t>      соединительные провода. </a:t>
            </a:r>
          </a:p>
          <a:p>
            <a:pPr algn="l"/>
            <a:endParaRPr lang="ru-RU" sz="2400" b="1" dirty="0">
              <a:solidFill>
                <a:schemeClr val="tx1"/>
              </a:solidFill>
            </a:endParaRPr>
          </a:p>
          <a:p>
            <a:pPr algn="l"/>
            <a:r>
              <a:rPr lang="ru-RU" sz="2400" b="1" dirty="0">
                <a:solidFill>
                  <a:schemeClr val="tx1"/>
                </a:solidFill>
              </a:rPr>
              <a:t>        </a:t>
            </a:r>
          </a:p>
          <a:p>
            <a:pPr algn="l"/>
            <a:r>
              <a:rPr lang="ru-RU" sz="2400" b="1" dirty="0">
                <a:solidFill>
                  <a:schemeClr val="tx1"/>
                </a:solidFill>
              </a:rPr>
              <a:t>Определить  напряжение на зажимах источника. </a:t>
            </a:r>
          </a:p>
          <a:p>
            <a:pPr algn="l"/>
            <a:r>
              <a:rPr lang="ru-RU" sz="2400" b="1" dirty="0">
                <a:solidFill>
                  <a:schemeClr val="tx1"/>
                </a:solidFill>
              </a:rPr>
              <a:t>  </a:t>
            </a:r>
          </a:p>
          <a:p>
            <a:pPr algn="l"/>
            <a:r>
              <a:rPr lang="ru-RU" sz="2400" b="1" dirty="0">
                <a:solidFill>
                  <a:schemeClr val="tx1"/>
                </a:solidFill>
              </a:rPr>
              <a:t>Примечание: вольтметр не использовать.</a:t>
            </a:r>
          </a:p>
        </p:txBody>
      </p:sp>
      <p:sp>
        <p:nvSpPr>
          <p:cNvPr id="4" name="TextBox 3"/>
          <p:cNvSpPr txBox="1"/>
          <p:nvPr/>
        </p:nvSpPr>
        <p:spPr>
          <a:xfrm>
            <a:off x="3280229" y="420914"/>
            <a:ext cx="2079287" cy="523220"/>
          </a:xfrm>
          <a:prstGeom prst="rect">
            <a:avLst/>
          </a:prstGeom>
          <a:noFill/>
        </p:spPr>
        <p:txBody>
          <a:bodyPr wrap="none" rtlCol="0">
            <a:spAutoFit/>
          </a:bodyPr>
          <a:lstStyle/>
          <a:p>
            <a:pPr algn="l"/>
            <a:r>
              <a:rPr lang="ru-RU" sz="2800" b="1" dirty="0" smtClean="0">
                <a:solidFill>
                  <a:srgbClr val="C00000"/>
                </a:solidFill>
              </a:rPr>
              <a:t>Группа № 3</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457200" y="1676400"/>
            <a:ext cx="8001000" cy="4524315"/>
          </a:xfrm>
          <a:prstGeom prst="rect">
            <a:avLst/>
          </a:prstGeom>
          <a:noFill/>
          <a:ln w="9525">
            <a:noFill/>
            <a:miter lim="800000"/>
            <a:headEnd/>
            <a:tailEnd/>
          </a:ln>
        </p:spPr>
        <p:txBody>
          <a:bodyPr>
            <a:spAutoFit/>
          </a:bodyPr>
          <a:lstStyle/>
          <a:p>
            <a:pPr algn="l"/>
            <a:r>
              <a:rPr lang="ru-RU" sz="2400" b="1" dirty="0">
                <a:solidFill>
                  <a:schemeClr val="tx1"/>
                </a:solidFill>
              </a:rPr>
              <a:t>Дано:  </a:t>
            </a:r>
          </a:p>
          <a:p>
            <a:pPr algn="l"/>
            <a:r>
              <a:rPr lang="ru-RU" sz="2400" b="1" dirty="0">
                <a:solidFill>
                  <a:schemeClr val="tx1"/>
                </a:solidFill>
              </a:rPr>
              <a:t>          источник тока,  </a:t>
            </a:r>
          </a:p>
          <a:p>
            <a:pPr algn="l"/>
            <a:r>
              <a:rPr lang="ru-RU" sz="2400" b="1" dirty="0">
                <a:solidFill>
                  <a:schemeClr val="tx1"/>
                </a:solidFill>
              </a:rPr>
              <a:t>          резистор известного сопротивления, </a:t>
            </a:r>
          </a:p>
          <a:p>
            <a:pPr algn="l"/>
            <a:r>
              <a:rPr lang="ru-RU" sz="2400" b="1" dirty="0">
                <a:solidFill>
                  <a:schemeClr val="tx1"/>
                </a:solidFill>
              </a:rPr>
              <a:t>          лампочка, </a:t>
            </a:r>
          </a:p>
          <a:p>
            <a:pPr algn="l"/>
            <a:r>
              <a:rPr lang="ru-RU" sz="2400" b="1" dirty="0">
                <a:solidFill>
                  <a:schemeClr val="tx1"/>
                </a:solidFill>
              </a:rPr>
              <a:t>          вольтметр, </a:t>
            </a:r>
          </a:p>
          <a:p>
            <a:pPr algn="l"/>
            <a:r>
              <a:rPr lang="ru-RU" sz="2400" b="1" dirty="0">
                <a:solidFill>
                  <a:schemeClr val="tx1"/>
                </a:solidFill>
              </a:rPr>
              <a:t>          ключ, </a:t>
            </a:r>
          </a:p>
          <a:p>
            <a:pPr algn="l"/>
            <a:r>
              <a:rPr lang="ru-RU" sz="2400" b="1" dirty="0">
                <a:solidFill>
                  <a:schemeClr val="tx1"/>
                </a:solidFill>
              </a:rPr>
              <a:t>          соединительные провода. </a:t>
            </a:r>
          </a:p>
          <a:p>
            <a:pPr algn="l"/>
            <a:r>
              <a:rPr lang="ru-RU" sz="2400" b="1" dirty="0">
                <a:solidFill>
                  <a:schemeClr val="tx1"/>
                </a:solidFill>
              </a:rPr>
              <a:t> </a:t>
            </a:r>
          </a:p>
          <a:p>
            <a:pPr algn="l"/>
            <a:r>
              <a:rPr lang="ru-RU" sz="2400" b="1" dirty="0">
                <a:solidFill>
                  <a:schemeClr val="tx1"/>
                </a:solidFill>
              </a:rPr>
              <a:t>Определить  сопротивление нити накала лампочки в этих  условиях. </a:t>
            </a:r>
          </a:p>
          <a:p>
            <a:pPr algn="l"/>
            <a:r>
              <a:rPr lang="ru-RU" sz="2400" b="1" dirty="0">
                <a:solidFill>
                  <a:schemeClr val="tx1"/>
                </a:solidFill>
              </a:rPr>
              <a:t>  </a:t>
            </a:r>
          </a:p>
          <a:p>
            <a:pPr algn="l"/>
            <a:r>
              <a:rPr lang="ru-RU" sz="2400" b="1" dirty="0">
                <a:solidFill>
                  <a:schemeClr val="tx1"/>
                </a:solidFill>
              </a:rPr>
              <a:t>Примечание: амперметр не использовать.</a:t>
            </a:r>
          </a:p>
        </p:txBody>
      </p:sp>
      <p:sp>
        <p:nvSpPr>
          <p:cNvPr id="4" name="Прямоугольник 3"/>
          <p:cNvSpPr/>
          <p:nvPr/>
        </p:nvSpPr>
        <p:spPr>
          <a:xfrm>
            <a:off x="2653651" y="473502"/>
            <a:ext cx="2079287" cy="523220"/>
          </a:xfrm>
          <a:prstGeom prst="rect">
            <a:avLst/>
          </a:prstGeom>
        </p:spPr>
        <p:txBody>
          <a:bodyPr wrap="none">
            <a:spAutoFit/>
          </a:bodyPr>
          <a:lstStyle/>
          <a:p>
            <a:pPr algn="l"/>
            <a:r>
              <a:rPr lang="ru-RU" sz="2800" b="1" dirty="0" smtClean="0">
                <a:solidFill>
                  <a:srgbClr val="C00000"/>
                </a:solidFill>
              </a:rPr>
              <a:t>Группа № 4</a:t>
            </a:r>
            <a:endParaRPr lang="ru-RU" sz="2800" b="1" dirty="0">
              <a:solidFill>
                <a:srgbClr val="C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ChangeArrowheads="1"/>
          </p:cNvSpPr>
          <p:nvPr/>
        </p:nvSpPr>
        <p:spPr bwMode="auto">
          <a:xfrm>
            <a:off x="188686" y="1792514"/>
            <a:ext cx="8534400" cy="5262979"/>
          </a:xfrm>
          <a:prstGeom prst="rect">
            <a:avLst/>
          </a:prstGeom>
          <a:noFill/>
          <a:ln w="9525">
            <a:noFill/>
            <a:miter lim="800000"/>
            <a:headEnd/>
            <a:tailEnd/>
          </a:ln>
        </p:spPr>
        <p:txBody>
          <a:bodyPr>
            <a:spAutoFit/>
          </a:bodyPr>
          <a:lstStyle/>
          <a:p>
            <a:pPr algn="l"/>
            <a:r>
              <a:rPr lang="ru-RU" sz="2400" b="1" dirty="0">
                <a:solidFill>
                  <a:schemeClr val="tx1"/>
                </a:solidFill>
              </a:rPr>
              <a:t>Дано:  </a:t>
            </a:r>
          </a:p>
          <a:p>
            <a:pPr algn="l"/>
            <a:r>
              <a:rPr lang="ru-RU" sz="2400" b="1" dirty="0">
                <a:solidFill>
                  <a:schemeClr val="tx1"/>
                </a:solidFill>
              </a:rPr>
              <a:t>2 резистора неизвестного сопротивления,  </a:t>
            </a:r>
          </a:p>
          <a:p>
            <a:pPr algn="l"/>
            <a:r>
              <a:rPr lang="ru-RU" sz="2400" b="1" dirty="0">
                <a:solidFill>
                  <a:schemeClr val="tx1"/>
                </a:solidFill>
              </a:rPr>
              <a:t>      амперметр,</a:t>
            </a:r>
          </a:p>
          <a:p>
            <a:pPr algn="l"/>
            <a:r>
              <a:rPr lang="ru-RU" sz="2400" b="1" dirty="0">
                <a:solidFill>
                  <a:schemeClr val="tx1"/>
                </a:solidFill>
              </a:rPr>
              <a:t>      вольтметр, </a:t>
            </a:r>
          </a:p>
          <a:p>
            <a:pPr algn="l"/>
            <a:r>
              <a:rPr lang="ru-RU" sz="2400" b="1" dirty="0">
                <a:solidFill>
                  <a:schemeClr val="tx1"/>
                </a:solidFill>
              </a:rPr>
              <a:t>      соединительные провода.</a:t>
            </a:r>
          </a:p>
          <a:p>
            <a:pPr algn="l"/>
            <a:endParaRPr lang="ru-RU" sz="2400" b="1" dirty="0">
              <a:solidFill>
                <a:schemeClr val="tx1"/>
              </a:solidFill>
            </a:endParaRPr>
          </a:p>
          <a:p>
            <a:pPr algn="l"/>
            <a:r>
              <a:rPr lang="ru-RU" sz="2400" b="1" dirty="0">
                <a:solidFill>
                  <a:schemeClr val="tx1"/>
                </a:solidFill>
              </a:rPr>
              <a:t>Определить сопротивление каждого   резистора, сопротивление участка цепи из двух последовательно соединенных резисторов.</a:t>
            </a:r>
          </a:p>
          <a:p>
            <a:pPr algn="l"/>
            <a:endParaRPr lang="ru-RU" sz="2400" b="1" dirty="0">
              <a:solidFill>
                <a:schemeClr val="tx1"/>
              </a:solidFill>
            </a:endParaRPr>
          </a:p>
          <a:p>
            <a:pPr algn="l"/>
            <a:r>
              <a:rPr lang="ru-RU" sz="2400" b="1" dirty="0">
                <a:solidFill>
                  <a:schemeClr val="tx1"/>
                </a:solidFill>
              </a:rPr>
              <a:t>Сформулировать правило расчета сопротивления при последовательном соединении.</a:t>
            </a:r>
          </a:p>
          <a:p>
            <a:pPr algn="l"/>
            <a:r>
              <a:rPr lang="ru-RU" sz="2400" b="1" dirty="0">
                <a:solidFill>
                  <a:schemeClr val="tx1"/>
                </a:solidFill>
              </a:rPr>
              <a:t> </a:t>
            </a:r>
          </a:p>
          <a:p>
            <a:pPr algn="l"/>
            <a:r>
              <a:rPr lang="ru-RU" sz="2400" b="1" dirty="0">
                <a:solidFill>
                  <a:schemeClr val="tx1"/>
                </a:solidFill>
              </a:rPr>
              <a:t> </a:t>
            </a:r>
          </a:p>
        </p:txBody>
      </p:sp>
      <p:sp>
        <p:nvSpPr>
          <p:cNvPr id="4" name="Прямоугольник 3"/>
          <p:cNvSpPr/>
          <p:nvPr/>
        </p:nvSpPr>
        <p:spPr>
          <a:xfrm>
            <a:off x="2523022" y="517045"/>
            <a:ext cx="2079287" cy="523220"/>
          </a:xfrm>
          <a:prstGeom prst="rect">
            <a:avLst/>
          </a:prstGeom>
        </p:spPr>
        <p:txBody>
          <a:bodyPr wrap="none">
            <a:spAutoFit/>
          </a:bodyPr>
          <a:lstStyle/>
          <a:p>
            <a:pPr algn="l"/>
            <a:r>
              <a:rPr lang="ru-RU" sz="2800" b="1" dirty="0" smtClean="0">
                <a:solidFill>
                  <a:srgbClr val="C00000"/>
                </a:solidFill>
              </a:rPr>
              <a:t>Группа № 5</a:t>
            </a:r>
            <a:endParaRPr lang="ru-RU" sz="2800" b="1" dirty="0">
              <a:solidFill>
                <a:srgbClr val="C00000"/>
              </a:solidFill>
            </a:endParaRPr>
          </a:p>
        </p:txBody>
      </p:sp>
      <p:sp>
        <p:nvSpPr>
          <p:cNvPr id="5" name="Управляющая кнопка: домой 4">
            <a:hlinkClick r:id="rId2" action="ppaction://hlinksldjump" highlightClick="1"/>
          </p:cNvPr>
          <p:cNvSpPr/>
          <p:nvPr/>
        </p:nvSpPr>
        <p:spPr>
          <a:xfrm>
            <a:off x="8345713" y="6197599"/>
            <a:ext cx="478973" cy="471713"/>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501122" cy="2889476"/>
          </a:xfrm>
        </p:spPr>
        <p:txBody>
          <a:bodyPr>
            <a:normAutofit/>
          </a:bodyPr>
          <a:lstStyle/>
          <a:p>
            <a:pPr algn="l"/>
            <a:r>
              <a:rPr lang="ru-RU" sz="2400" dirty="0" smtClean="0"/>
              <a:t>1.Две спирали электроплитки сопротивлением по 10 Ом каждая соединены последовательно и включены в сеть с напряжением 220 В. Через какое время на этой плитке закипит вода массой 1 кг, если ее начальная температура составляла 20°С, а КПД процесса 80%? (Полезной считается энергия, необходимая для нагревания воды.) </a:t>
            </a:r>
            <a:endParaRPr lang="ru-RU" sz="2400" dirty="0"/>
          </a:p>
        </p:txBody>
      </p:sp>
      <p:pic>
        <p:nvPicPr>
          <p:cNvPr id="34818" name="Picture 2"/>
          <p:cNvPicPr>
            <a:picLocks noChangeAspect="1" noChangeArrowheads="1"/>
          </p:cNvPicPr>
          <p:nvPr/>
        </p:nvPicPr>
        <p:blipFill>
          <a:blip r:embed="rId2"/>
          <a:srcRect/>
          <a:stretch>
            <a:fillRect/>
          </a:stretch>
        </p:blipFill>
        <p:spPr bwMode="auto">
          <a:xfrm>
            <a:off x="928661" y="3471480"/>
            <a:ext cx="6444595" cy="31293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p:cNvSpPr>
            <a:spLocks noChangeArrowheads="1"/>
          </p:cNvSpPr>
          <p:nvPr/>
        </p:nvSpPr>
        <p:spPr bwMode="auto">
          <a:xfrm>
            <a:off x="464457" y="1045029"/>
            <a:ext cx="8026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r>
              <a:rPr lang="ru-RU" sz="2400" dirty="0" smtClean="0">
                <a:solidFill>
                  <a:schemeClr val="tx1"/>
                </a:solidFill>
              </a:rPr>
              <a:t>2</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Электрическую лампу сопротивлением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240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рассчитанную на напряжение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120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 надо питать от сети на­пряжением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220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Какой длины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Century Schoolbook" pitchFamily="18" charset="0"/>
              </a:rPr>
              <a:t>нихромовый</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 проводник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с площадью поперечного сечения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0,55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мм</a:t>
            </a:r>
            <a:r>
              <a:rPr kumimoji="0" lang="ru-RU" sz="2400" b="0" i="0" u="none" strike="noStrike" cap="none" normalizeH="0" baseline="30000" dirty="0" smtClean="0">
                <a:ln>
                  <a:noFill/>
                </a:ln>
                <a:solidFill>
                  <a:srgbClr val="000000"/>
                </a:solidFill>
                <a:effectLst/>
                <a:latin typeface="Times New Roman" pitchFamily="18" charset="0"/>
                <a:ea typeface="Times New Roman" pitchFamily="18" charset="0"/>
                <a:cs typeface="Century Schoolbook" pitchFamily="18" charset="0"/>
              </a:rPr>
              <a:t>2</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Century Schoolbook" pitchFamily="18" charset="0"/>
              </a:rPr>
              <a:t>надо включить по­следовательно с лампой?</a:t>
            </a:r>
            <a:endParaRPr kumimoji="0" lang="ru-RU" sz="2400" b="0" i="0" u="none" strike="noStrike" cap="none" normalizeH="0" baseline="0" dirty="0" smtClean="0">
              <a:ln>
                <a:noFill/>
              </a:ln>
              <a:solidFill>
                <a:schemeClr val="tx1"/>
              </a:solidFill>
              <a:effectLst/>
              <a:latin typeface="Arial" pitchFamily="34" charset="0"/>
            </a:endParaRPr>
          </a:p>
        </p:txBody>
      </p:sp>
      <p:sp>
        <p:nvSpPr>
          <p:cNvPr id="171011" name="Rectangle 3"/>
          <p:cNvSpPr>
            <a:spLocks noChangeArrowheads="1"/>
          </p:cNvSpPr>
          <p:nvPr/>
        </p:nvSpPr>
        <p:spPr bwMode="auto">
          <a:xfrm>
            <a:off x="391885" y="3526971"/>
            <a:ext cx="7748853"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3От генератора с ЭДС 40 В и внутренним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сопротивлением 0,04 Ом ток поступает по медному 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Bookman Old Style" pitchFamily="18" charset="0"/>
              </a:rPr>
              <a:t>абелю</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площадью поперечного сечения 170 мм</a:t>
            </a:r>
            <a:r>
              <a:rPr kumimoji="0" lang="ru-RU" sz="2400" b="0" i="0" u="none" strike="noStrike" cap="none" normalizeH="0" baseline="30000" dirty="0" smtClean="0">
                <a:ln>
                  <a:noFill/>
                </a:ln>
                <a:solidFill>
                  <a:srgbClr val="000000"/>
                </a:solidFill>
                <a:effectLst/>
                <a:latin typeface="Times New Roman" pitchFamily="18" charset="0"/>
                <a:ea typeface="Times New Roman" pitchFamily="18" charset="0"/>
                <a:cs typeface="Bookman Old Style" pitchFamily="18" charset="0"/>
              </a:rPr>
              <a:t>2</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к месту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электросварки удаленному от генератора на 50 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Найти напряжение на за жимах генератора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на сварочном аппарате, если сила тока цепи равна 200 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Какова мощность сварочной дуги?</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2"/>
          </p:nvPr>
        </p:nvSpPr>
        <p:spPr>
          <a:noFill/>
        </p:spPr>
        <p:txBody>
          <a:bodyPr/>
          <a:lstStyle/>
          <a:p>
            <a:fld id="{3ED862BF-5095-4ACC-A536-52A23FD6A76D}" type="slidenum">
              <a:rPr lang="ru-RU">
                <a:latin typeface="Arial" pitchFamily="34" charset="0"/>
              </a:rPr>
              <a:pPr/>
              <a:t>69</a:t>
            </a:fld>
            <a:endParaRPr lang="ru-RU">
              <a:latin typeface="Arial" pitchFamily="34" charset="0"/>
            </a:endParaRPr>
          </a:p>
        </p:txBody>
      </p:sp>
      <p:pic>
        <p:nvPicPr>
          <p:cNvPr id="17411" name="Picture 2" descr="tv lines lime"/>
          <p:cNvPicPr>
            <a:picLocks noChangeAspect="1" noChangeArrowheads="1"/>
          </p:cNvPicPr>
          <p:nvPr/>
        </p:nvPicPr>
        <p:blipFill>
          <a:blip r:embed="rId2"/>
          <a:srcRect/>
          <a:stretch>
            <a:fillRect/>
          </a:stretch>
        </p:blipFill>
        <p:spPr bwMode="auto">
          <a:xfrm>
            <a:off x="0" y="0"/>
            <a:ext cx="9144000" cy="6972300"/>
          </a:xfrm>
          <a:prstGeom prst="rect">
            <a:avLst/>
          </a:prstGeom>
          <a:noFill/>
          <a:ln w="9525">
            <a:noFill/>
            <a:miter lim="800000"/>
            <a:headEnd/>
            <a:tailEnd/>
          </a:ln>
        </p:spPr>
      </p:pic>
      <p:sp>
        <p:nvSpPr>
          <p:cNvPr id="17412" name="Text Box 3"/>
          <p:cNvSpPr txBox="1">
            <a:spLocks noChangeArrowheads="1"/>
          </p:cNvSpPr>
          <p:nvPr/>
        </p:nvSpPr>
        <p:spPr bwMode="auto">
          <a:xfrm>
            <a:off x="1447800" y="381000"/>
            <a:ext cx="6096000" cy="519113"/>
          </a:xfrm>
          <a:prstGeom prst="rect">
            <a:avLst/>
          </a:prstGeom>
          <a:noFill/>
          <a:ln w="9525">
            <a:noFill/>
            <a:miter lim="800000"/>
            <a:headEnd/>
            <a:tailEnd/>
          </a:ln>
        </p:spPr>
        <p:txBody>
          <a:bodyPr>
            <a:spAutoFit/>
          </a:bodyPr>
          <a:lstStyle/>
          <a:p>
            <a:pPr algn="ctr">
              <a:spcBef>
                <a:spcPct val="50000"/>
              </a:spcBef>
            </a:pPr>
            <a:r>
              <a:rPr lang="ru-RU" sz="2800" b="1" dirty="0" smtClean="0">
                <a:solidFill>
                  <a:srgbClr val="CC0000"/>
                </a:solidFill>
              </a:rPr>
              <a:t>4.Найти </a:t>
            </a:r>
            <a:r>
              <a:rPr lang="ru-RU" sz="2800" b="1" dirty="0">
                <a:solidFill>
                  <a:srgbClr val="CC0000"/>
                </a:solidFill>
              </a:rPr>
              <a:t>сопротивление </a:t>
            </a:r>
          </a:p>
        </p:txBody>
      </p:sp>
      <p:sp>
        <p:nvSpPr>
          <p:cNvPr id="17413" name="Rectangle 4"/>
          <p:cNvSpPr>
            <a:spLocks noChangeArrowheads="1"/>
          </p:cNvSpPr>
          <p:nvPr/>
        </p:nvSpPr>
        <p:spPr bwMode="auto">
          <a:xfrm>
            <a:off x="1066800" y="137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14" name="Rectangle 5"/>
          <p:cNvSpPr>
            <a:spLocks noChangeArrowheads="1"/>
          </p:cNvSpPr>
          <p:nvPr/>
        </p:nvSpPr>
        <p:spPr bwMode="auto">
          <a:xfrm rot="10800000">
            <a:off x="1143000" y="31242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15" name="Rectangle 6"/>
          <p:cNvSpPr>
            <a:spLocks noChangeArrowheads="1"/>
          </p:cNvSpPr>
          <p:nvPr/>
        </p:nvSpPr>
        <p:spPr bwMode="auto">
          <a:xfrm>
            <a:off x="1143000" y="51054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16" name="Rectangle 7"/>
          <p:cNvSpPr>
            <a:spLocks noChangeArrowheads="1"/>
          </p:cNvSpPr>
          <p:nvPr/>
        </p:nvSpPr>
        <p:spPr bwMode="auto">
          <a:xfrm>
            <a:off x="6096000" y="137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17" name="Rectangle 8"/>
          <p:cNvSpPr>
            <a:spLocks noChangeArrowheads="1"/>
          </p:cNvSpPr>
          <p:nvPr/>
        </p:nvSpPr>
        <p:spPr bwMode="auto">
          <a:xfrm>
            <a:off x="6248400" y="518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18" name="Text Box 9"/>
          <p:cNvSpPr txBox="1">
            <a:spLocks noChangeArrowheads="1"/>
          </p:cNvSpPr>
          <p:nvPr/>
        </p:nvSpPr>
        <p:spPr bwMode="auto">
          <a:xfrm>
            <a:off x="1295400" y="914400"/>
            <a:ext cx="9144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rPr>
              <a:t>10</a:t>
            </a:r>
            <a:endParaRPr lang="ru-RU" sz="2800" b="1">
              <a:solidFill>
                <a:srgbClr val="FF0000"/>
              </a:solidFill>
            </a:endParaRPr>
          </a:p>
        </p:txBody>
      </p:sp>
      <p:sp>
        <p:nvSpPr>
          <p:cNvPr id="17419" name="Rectangle 10"/>
          <p:cNvSpPr>
            <a:spLocks noChangeArrowheads="1"/>
          </p:cNvSpPr>
          <p:nvPr/>
        </p:nvSpPr>
        <p:spPr bwMode="auto">
          <a:xfrm>
            <a:off x="4038600" y="3711575"/>
            <a:ext cx="581025"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60</a:t>
            </a:r>
            <a:endParaRPr lang="ru-RU" sz="2800" b="1">
              <a:solidFill>
                <a:srgbClr val="FF0000"/>
              </a:solidFill>
            </a:endParaRPr>
          </a:p>
        </p:txBody>
      </p:sp>
      <p:sp>
        <p:nvSpPr>
          <p:cNvPr id="17420" name="Rectangle 11"/>
          <p:cNvSpPr>
            <a:spLocks noChangeArrowheads="1"/>
          </p:cNvSpPr>
          <p:nvPr/>
        </p:nvSpPr>
        <p:spPr bwMode="auto">
          <a:xfrm>
            <a:off x="6781800" y="4625975"/>
            <a:ext cx="581025"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50</a:t>
            </a:r>
            <a:endParaRPr lang="ru-RU" sz="2800" b="1">
              <a:solidFill>
                <a:srgbClr val="FF0000"/>
              </a:solidFill>
            </a:endParaRPr>
          </a:p>
        </p:txBody>
      </p:sp>
      <p:sp>
        <p:nvSpPr>
          <p:cNvPr id="17421" name="Rectangle 12"/>
          <p:cNvSpPr>
            <a:spLocks noChangeArrowheads="1"/>
          </p:cNvSpPr>
          <p:nvPr/>
        </p:nvSpPr>
        <p:spPr bwMode="auto">
          <a:xfrm>
            <a:off x="1371600" y="4625975"/>
            <a:ext cx="581025"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20</a:t>
            </a:r>
            <a:endParaRPr lang="ru-RU" sz="2800" b="1">
              <a:solidFill>
                <a:srgbClr val="FF0000"/>
              </a:solidFill>
            </a:endParaRPr>
          </a:p>
        </p:txBody>
      </p:sp>
      <p:sp>
        <p:nvSpPr>
          <p:cNvPr id="17422" name="Rectangle 13"/>
          <p:cNvSpPr>
            <a:spLocks noChangeArrowheads="1"/>
          </p:cNvSpPr>
          <p:nvPr/>
        </p:nvSpPr>
        <p:spPr bwMode="auto">
          <a:xfrm>
            <a:off x="6629400" y="914400"/>
            <a:ext cx="779463"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100</a:t>
            </a:r>
            <a:endParaRPr lang="ru-RU" sz="2800" b="1">
              <a:solidFill>
                <a:srgbClr val="FF0000"/>
              </a:solidFill>
            </a:endParaRPr>
          </a:p>
        </p:txBody>
      </p:sp>
      <p:sp>
        <p:nvSpPr>
          <p:cNvPr id="17423" name="Rectangle 14"/>
          <p:cNvSpPr>
            <a:spLocks noChangeArrowheads="1"/>
          </p:cNvSpPr>
          <p:nvPr/>
        </p:nvSpPr>
        <p:spPr bwMode="auto">
          <a:xfrm rot="10800000">
            <a:off x="6172200" y="31242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24" name="Rectangle 15"/>
          <p:cNvSpPr>
            <a:spLocks noChangeArrowheads="1"/>
          </p:cNvSpPr>
          <p:nvPr/>
        </p:nvSpPr>
        <p:spPr bwMode="auto">
          <a:xfrm rot="10800000">
            <a:off x="3505200" y="24384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25" name="Rectangle 16"/>
          <p:cNvSpPr>
            <a:spLocks noChangeArrowheads="1"/>
          </p:cNvSpPr>
          <p:nvPr/>
        </p:nvSpPr>
        <p:spPr bwMode="auto">
          <a:xfrm rot="10800000">
            <a:off x="3581400" y="42672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17426" name="Text Box 17"/>
          <p:cNvSpPr txBox="1">
            <a:spLocks noChangeArrowheads="1"/>
          </p:cNvSpPr>
          <p:nvPr/>
        </p:nvSpPr>
        <p:spPr bwMode="auto">
          <a:xfrm>
            <a:off x="1447800" y="2667000"/>
            <a:ext cx="7620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20</a:t>
            </a:r>
            <a:endParaRPr lang="ru-RU" sz="2800" b="1">
              <a:solidFill>
                <a:srgbClr val="FF0000"/>
              </a:solidFill>
            </a:endParaRPr>
          </a:p>
        </p:txBody>
      </p:sp>
      <p:sp>
        <p:nvSpPr>
          <p:cNvPr id="17427" name="Text Box 18"/>
          <p:cNvSpPr txBox="1">
            <a:spLocks noChangeArrowheads="1"/>
          </p:cNvSpPr>
          <p:nvPr/>
        </p:nvSpPr>
        <p:spPr bwMode="auto">
          <a:xfrm>
            <a:off x="3962400" y="1981200"/>
            <a:ext cx="9144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30</a:t>
            </a:r>
            <a:endParaRPr lang="ru-RU" sz="2800" b="1">
              <a:solidFill>
                <a:srgbClr val="FF0000"/>
              </a:solidFill>
            </a:endParaRPr>
          </a:p>
        </p:txBody>
      </p:sp>
      <p:sp>
        <p:nvSpPr>
          <p:cNvPr id="17428" name="Text Box 19"/>
          <p:cNvSpPr txBox="1">
            <a:spLocks noChangeArrowheads="1"/>
          </p:cNvSpPr>
          <p:nvPr/>
        </p:nvSpPr>
        <p:spPr bwMode="auto">
          <a:xfrm>
            <a:off x="6705600" y="2667000"/>
            <a:ext cx="6096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50</a:t>
            </a:r>
            <a:endParaRPr lang="ru-RU" sz="2800" b="1">
              <a:solidFill>
                <a:srgbClr val="FF0000"/>
              </a:solidFill>
            </a:endParaRPr>
          </a:p>
        </p:txBody>
      </p:sp>
      <p:sp>
        <p:nvSpPr>
          <p:cNvPr id="17429" name="Line 20"/>
          <p:cNvSpPr>
            <a:spLocks noChangeShapeType="1"/>
          </p:cNvSpPr>
          <p:nvPr/>
        </p:nvSpPr>
        <p:spPr bwMode="auto">
          <a:xfrm>
            <a:off x="533400" y="1752600"/>
            <a:ext cx="0" cy="3810000"/>
          </a:xfrm>
          <a:prstGeom prst="line">
            <a:avLst/>
          </a:prstGeom>
          <a:noFill/>
          <a:ln w="38100">
            <a:solidFill>
              <a:schemeClr val="tx1"/>
            </a:solidFill>
            <a:round/>
            <a:headEnd/>
            <a:tailEnd/>
          </a:ln>
        </p:spPr>
        <p:txBody>
          <a:bodyPr/>
          <a:lstStyle/>
          <a:p>
            <a:endParaRPr lang="ru-RU"/>
          </a:p>
        </p:txBody>
      </p:sp>
      <p:sp>
        <p:nvSpPr>
          <p:cNvPr id="17430" name="Line 21"/>
          <p:cNvSpPr>
            <a:spLocks noChangeShapeType="1"/>
          </p:cNvSpPr>
          <p:nvPr/>
        </p:nvSpPr>
        <p:spPr bwMode="auto">
          <a:xfrm>
            <a:off x="533400" y="1752600"/>
            <a:ext cx="533400" cy="0"/>
          </a:xfrm>
          <a:prstGeom prst="line">
            <a:avLst/>
          </a:prstGeom>
          <a:noFill/>
          <a:ln w="38100">
            <a:solidFill>
              <a:schemeClr val="tx1"/>
            </a:solidFill>
            <a:round/>
            <a:headEnd/>
            <a:tailEnd/>
          </a:ln>
        </p:spPr>
        <p:txBody>
          <a:bodyPr/>
          <a:lstStyle/>
          <a:p>
            <a:endParaRPr lang="ru-RU"/>
          </a:p>
        </p:txBody>
      </p:sp>
      <p:sp>
        <p:nvSpPr>
          <p:cNvPr id="17431" name="Line 22"/>
          <p:cNvSpPr>
            <a:spLocks noChangeShapeType="1"/>
          </p:cNvSpPr>
          <p:nvPr/>
        </p:nvSpPr>
        <p:spPr bwMode="auto">
          <a:xfrm>
            <a:off x="533400" y="5562600"/>
            <a:ext cx="609600" cy="0"/>
          </a:xfrm>
          <a:prstGeom prst="line">
            <a:avLst/>
          </a:prstGeom>
          <a:noFill/>
          <a:ln w="38100">
            <a:solidFill>
              <a:schemeClr val="tx1"/>
            </a:solidFill>
            <a:round/>
            <a:headEnd/>
            <a:tailEnd/>
          </a:ln>
        </p:spPr>
        <p:txBody>
          <a:bodyPr/>
          <a:lstStyle/>
          <a:p>
            <a:endParaRPr lang="ru-RU"/>
          </a:p>
        </p:txBody>
      </p:sp>
      <p:sp>
        <p:nvSpPr>
          <p:cNvPr id="17432" name="Line 23"/>
          <p:cNvSpPr>
            <a:spLocks noChangeShapeType="1"/>
          </p:cNvSpPr>
          <p:nvPr/>
        </p:nvSpPr>
        <p:spPr bwMode="auto">
          <a:xfrm>
            <a:off x="0" y="3505200"/>
            <a:ext cx="1143000" cy="0"/>
          </a:xfrm>
          <a:prstGeom prst="line">
            <a:avLst/>
          </a:prstGeom>
          <a:noFill/>
          <a:ln w="38100">
            <a:solidFill>
              <a:schemeClr val="tx1"/>
            </a:solidFill>
            <a:round/>
            <a:headEnd/>
            <a:tailEnd/>
          </a:ln>
        </p:spPr>
        <p:txBody>
          <a:bodyPr/>
          <a:lstStyle/>
          <a:p>
            <a:endParaRPr lang="ru-RU"/>
          </a:p>
        </p:txBody>
      </p:sp>
      <p:sp>
        <p:nvSpPr>
          <p:cNvPr id="17433" name="Line 24"/>
          <p:cNvSpPr>
            <a:spLocks noChangeShapeType="1"/>
          </p:cNvSpPr>
          <p:nvPr/>
        </p:nvSpPr>
        <p:spPr bwMode="auto">
          <a:xfrm>
            <a:off x="2895600" y="1676400"/>
            <a:ext cx="0" cy="3886200"/>
          </a:xfrm>
          <a:prstGeom prst="line">
            <a:avLst/>
          </a:prstGeom>
          <a:noFill/>
          <a:ln w="38100">
            <a:solidFill>
              <a:schemeClr val="tx1"/>
            </a:solidFill>
            <a:round/>
            <a:headEnd/>
            <a:tailEnd/>
          </a:ln>
        </p:spPr>
        <p:txBody>
          <a:bodyPr/>
          <a:lstStyle/>
          <a:p>
            <a:endParaRPr lang="ru-RU"/>
          </a:p>
        </p:txBody>
      </p:sp>
      <p:sp>
        <p:nvSpPr>
          <p:cNvPr id="17434" name="Line 25"/>
          <p:cNvSpPr>
            <a:spLocks noChangeShapeType="1"/>
          </p:cNvSpPr>
          <p:nvPr/>
        </p:nvSpPr>
        <p:spPr bwMode="auto">
          <a:xfrm>
            <a:off x="2590800" y="5562600"/>
            <a:ext cx="304800" cy="0"/>
          </a:xfrm>
          <a:prstGeom prst="line">
            <a:avLst/>
          </a:prstGeom>
          <a:noFill/>
          <a:ln w="38100">
            <a:solidFill>
              <a:schemeClr val="tx1"/>
            </a:solidFill>
            <a:round/>
            <a:headEnd/>
            <a:tailEnd/>
          </a:ln>
        </p:spPr>
        <p:txBody>
          <a:bodyPr/>
          <a:lstStyle/>
          <a:p>
            <a:endParaRPr lang="ru-RU"/>
          </a:p>
        </p:txBody>
      </p:sp>
      <p:sp>
        <p:nvSpPr>
          <p:cNvPr id="17435" name="Line 26"/>
          <p:cNvSpPr>
            <a:spLocks noChangeShapeType="1"/>
          </p:cNvSpPr>
          <p:nvPr/>
        </p:nvSpPr>
        <p:spPr bwMode="auto">
          <a:xfrm>
            <a:off x="2514600" y="1676400"/>
            <a:ext cx="381000" cy="0"/>
          </a:xfrm>
          <a:prstGeom prst="line">
            <a:avLst/>
          </a:prstGeom>
          <a:noFill/>
          <a:ln w="38100">
            <a:solidFill>
              <a:schemeClr val="tx1"/>
            </a:solidFill>
            <a:round/>
            <a:headEnd/>
            <a:tailEnd/>
          </a:ln>
        </p:spPr>
        <p:txBody>
          <a:bodyPr/>
          <a:lstStyle/>
          <a:p>
            <a:endParaRPr lang="ru-RU"/>
          </a:p>
        </p:txBody>
      </p:sp>
      <p:sp>
        <p:nvSpPr>
          <p:cNvPr id="17436" name="Line 27"/>
          <p:cNvSpPr>
            <a:spLocks noChangeShapeType="1"/>
          </p:cNvSpPr>
          <p:nvPr/>
        </p:nvSpPr>
        <p:spPr bwMode="auto">
          <a:xfrm>
            <a:off x="3200400" y="2743200"/>
            <a:ext cx="0" cy="1905000"/>
          </a:xfrm>
          <a:prstGeom prst="line">
            <a:avLst/>
          </a:prstGeom>
          <a:noFill/>
          <a:ln w="38100">
            <a:solidFill>
              <a:schemeClr val="tx1"/>
            </a:solidFill>
            <a:round/>
            <a:headEnd/>
            <a:tailEnd/>
          </a:ln>
        </p:spPr>
        <p:txBody>
          <a:bodyPr/>
          <a:lstStyle/>
          <a:p>
            <a:endParaRPr lang="ru-RU"/>
          </a:p>
        </p:txBody>
      </p:sp>
      <p:sp>
        <p:nvSpPr>
          <p:cNvPr id="17437" name="Line 28"/>
          <p:cNvSpPr>
            <a:spLocks noChangeShapeType="1"/>
          </p:cNvSpPr>
          <p:nvPr/>
        </p:nvSpPr>
        <p:spPr bwMode="auto">
          <a:xfrm>
            <a:off x="3200400" y="2743200"/>
            <a:ext cx="304800" cy="0"/>
          </a:xfrm>
          <a:prstGeom prst="line">
            <a:avLst/>
          </a:prstGeom>
          <a:noFill/>
          <a:ln w="38100">
            <a:solidFill>
              <a:schemeClr val="tx1"/>
            </a:solidFill>
            <a:round/>
            <a:headEnd/>
            <a:tailEnd/>
          </a:ln>
        </p:spPr>
        <p:txBody>
          <a:bodyPr/>
          <a:lstStyle/>
          <a:p>
            <a:endParaRPr lang="ru-RU"/>
          </a:p>
        </p:txBody>
      </p:sp>
      <p:sp>
        <p:nvSpPr>
          <p:cNvPr id="17438" name="Line 29"/>
          <p:cNvSpPr>
            <a:spLocks noChangeShapeType="1"/>
          </p:cNvSpPr>
          <p:nvPr/>
        </p:nvSpPr>
        <p:spPr bwMode="auto">
          <a:xfrm>
            <a:off x="3200400" y="4648200"/>
            <a:ext cx="381000" cy="0"/>
          </a:xfrm>
          <a:prstGeom prst="line">
            <a:avLst/>
          </a:prstGeom>
          <a:noFill/>
          <a:ln w="38100">
            <a:solidFill>
              <a:schemeClr val="tx1"/>
            </a:solidFill>
            <a:round/>
            <a:headEnd/>
            <a:tailEnd/>
          </a:ln>
        </p:spPr>
        <p:txBody>
          <a:bodyPr/>
          <a:lstStyle/>
          <a:p>
            <a:endParaRPr lang="ru-RU"/>
          </a:p>
        </p:txBody>
      </p:sp>
      <p:sp>
        <p:nvSpPr>
          <p:cNvPr id="17439" name="Line 30"/>
          <p:cNvSpPr>
            <a:spLocks noChangeShapeType="1"/>
          </p:cNvSpPr>
          <p:nvPr/>
        </p:nvSpPr>
        <p:spPr bwMode="auto">
          <a:xfrm>
            <a:off x="2590800" y="3505200"/>
            <a:ext cx="609600" cy="0"/>
          </a:xfrm>
          <a:prstGeom prst="line">
            <a:avLst/>
          </a:prstGeom>
          <a:noFill/>
          <a:ln w="38100">
            <a:solidFill>
              <a:schemeClr val="tx1"/>
            </a:solidFill>
            <a:round/>
            <a:headEnd/>
            <a:tailEnd/>
          </a:ln>
        </p:spPr>
        <p:txBody>
          <a:bodyPr/>
          <a:lstStyle/>
          <a:p>
            <a:endParaRPr lang="ru-RU"/>
          </a:p>
        </p:txBody>
      </p:sp>
      <p:sp>
        <p:nvSpPr>
          <p:cNvPr id="17440" name="Line 31"/>
          <p:cNvSpPr>
            <a:spLocks noChangeShapeType="1"/>
          </p:cNvSpPr>
          <p:nvPr/>
        </p:nvSpPr>
        <p:spPr bwMode="auto">
          <a:xfrm>
            <a:off x="5257800" y="2667000"/>
            <a:ext cx="0" cy="2057400"/>
          </a:xfrm>
          <a:prstGeom prst="line">
            <a:avLst/>
          </a:prstGeom>
          <a:noFill/>
          <a:ln w="38100">
            <a:solidFill>
              <a:schemeClr val="tx1"/>
            </a:solidFill>
            <a:round/>
            <a:headEnd/>
            <a:tailEnd/>
          </a:ln>
        </p:spPr>
        <p:txBody>
          <a:bodyPr/>
          <a:lstStyle/>
          <a:p>
            <a:endParaRPr lang="ru-RU"/>
          </a:p>
        </p:txBody>
      </p:sp>
      <p:sp>
        <p:nvSpPr>
          <p:cNvPr id="17441" name="Line 32"/>
          <p:cNvSpPr>
            <a:spLocks noChangeShapeType="1"/>
          </p:cNvSpPr>
          <p:nvPr/>
        </p:nvSpPr>
        <p:spPr bwMode="auto">
          <a:xfrm flipH="1">
            <a:off x="4953000" y="2667000"/>
            <a:ext cx="304800" cy="0"/>
          </a:xfrm>
          <a:prstGeom prst="line">
            <a:avLst/>
          </a:prstGeom>
          <a:noFill/>
          <a:ln w="38100">
            <a:solidFill>
              <a:schemeClr val="tx1"/>
            </a:solidFill>
            <a:round/>
            <a:headEnd/>
            <a:tailEnd/>
          </a:ln>
        </p:spPr>
        <p:txBody>
          <a:bodyPr/>
          <a:lstStyle/>
          <a:p>
            <a:endParaRPr lang="ru-RU"/>
          </a:p>
        </p:txBody>
      </p:sp>
      <p:sp>
        <p:nvSpPr>
          <p:cNvPr id="17442" name="Line 33"/>
          <p:cNvSpPr>
            <a:spLocks noChangeShapeType="1"/>
          </p:cNvSpPr>
          <p:nvPr/>
        </p:nvSpPr>
        <p:spPr bwMode="auto">
          <a:xfrm flipH="1">
            <a:off x="5029200" y="4724400"/>
            <a:ext cx="228600" cy="0"/>
          </a:xfrm>
          <a:prstGeom prst="line">
            <a:avLst/>
          </a:prstGeom>
          <a:noFill/>
          <a:ln w="38100">
            <a:solidFill>
              <a:schemeClr val="tx1"/>
            </a:solidFill>
            <a:round/>
            <a:headEnd/>
            <a:tailEnd/>
          </a:ln>
        </p:spPr>
        <p:txBody>
          <a:bodyPr/>
          <a:lstStyle/>
          <a:p>
            <a:endParaRPr lang="ru-RU"/>
          </a:p>
        </p:txBody>
      </p:sp>
      <p:sp>
        <p:nvSpPr>
          <p:cNvPr id="17443" name="Line 34"/>
          <p:cNvSpPr>
            <a:spLocks noChangeShapeType="1"/>
          </p:cNvSpPr>
          <p:nvPr/>
        </p:nvSpPr>
        <p:spPr bwMode="auto">
          <a:xfrm>
            <a:off x="5257800" y="3505200"/>
            <a:ext cx="914400" cy="0"/>
          </a:xfrm>
          <a:prstGeom prst="line">
            <a:avLst/>
          </a:prstGeom>
          <a:noFill/>
          <a:ln w="38100">
            <a:solidFill>
              <a:schemeClr val="tx1"/>
            </a:solidFill>
            <a:round/>
            <a:headEnd/>
            <a:tailEnd/>
          </a:ln>
        </p:spPr>
        <p:txBody>
          <a:bodyPr/>
          <a:lstStyle/>
          <a:p>
            <a:endParaRPr lang="ru-RU"/>
          </a:p>
        </p:txBody>
      </p:sp>
      <p:sp>
        <p:nvSpPr>
          <p:cNvPr id="17444" name="Line 35"/>
          <p:cNvSpPr>
            <a:spLocks noChangeShapeType="1"/>
          </p:cNvSpPr>
          <p:nvPr/>
        </p:nvSpPr>
        <p:spPr bwMode="auto">
          <a:xfrm>
            <a:off x="5638800" y="1676400"/>
            <a:ext cx="0" cy="3810000"/>
          </a:xfrm>
          <a:prstGeom prst="line">
            <a:avLst/>
          </a:prstGeom>
          <a:noFill/>
          <a:ln w="38100">
            <a:solidFill>
              <a:schemeClr val="tx1"/>
            </a:solidFill>
            <a:round/>
            <a:headEnd/>
            <a:tailEnd/>
          </a:ln>
        </p:spPr>
        <p:txBody>
          <a:bodyPr/>
          <a:lstStyle/>
          <a:p>
            <a:endParaRPr lang="ru-RU"/>
          </a:p>
        </p:txBody>
      </p:sp>
      <p:sp>
        <p:nvSpPr>
          <p:cNvPr id="17445" name="Line 36"/>
          <p:cNvSpPr>
            <a:spLocks noChangeShapeType="1"/>
          </p:cNvSpPr>
          <p:nvPr/>
        </p:nvSpPr>
        <p:spPr bwMode="auto">
          <a:xfrm>
            <a:off x="5638800" y="1676400"/>
            <a:ext cx="457200" cy="0"/>
          </a:xfrm>
          <a:prstGeom prst="line">
            <a:avLst/>
          </a:prstGeom>
          <a:noFill/>
          <a:ln w="38100">
            <a:solidFill>
              <a:schemeClr val="tx1"/>
            </a:solidFill>
            <a:round/>
            <a:headEnd/>
            <a:tailEnd/>
          </a:ln>
        </p:spPr>
        <p:txBody>
          <a:bodyPr/>
          <a:lstStyle/>
          <a:p>
            <a:endParaRPr lang="ru-RU"/>
          </a:p>
        </p:txBody>
      </p:sp>
      <p:sp>
        <p:nvSpPr>
          <p:cNvPr id="17446" name="Line 37"/>
          <p:cNvSpPr>
            <a:spLocks noChangeShapeType="1"/>
          </p:cNvSpPr>
          <p:nvPr/>
        </p:nvSpPr>
        <p:spPr bwMode="auto">
          <a:xfrm>
            <a:off x="5638800" y="5486400"/>
            <a:ext cx="609600" cy="0"/>
          </a:xfrm>
          <a:prstGeom prst="line">
            <a:avLst/>
          </a:prstGeom>
          <a:noFill/>
          <a:ln w="38100">
            <a:solidFill>
              <a:schemeClr val="tx1"/>
            </a:solidFill>
            <a:round/>
            <a:headEnd/>
            <a:tailEnd/>
          </a:ln>
        </p:spPr>
        <p:txBody>
          <a:bodyPr/>
          <a:lstStyle/>
          <a:p>
            <a:endParaRPr lang="ru-RU"/>
          </a:p>
        </p:txBody>
      </p:sp>
      <p:sp>
        <p:nvSpPr>
          <p:cNvPr id="17447" name="Line 38"/>
          <p:cNvSpPr>
            <a:spLocks noChangeShapeType="1"/>
          </p:cNvSpPr>
          <p:nvPr/>
        </p:nvSpPr>
        <p:spPr bwMode="auto">
          <a:xfrm>
            <a:off x="7620000" y="3429000"/>
            <a:ext cx="1524000" cy="0"/>
          </a:xfrm>
          <a:prstGeom prst="line">
            <a:avLst/>
          </a:prstGeom>
          <a:noFill/>
          <a:ln w="38100">
            <a:solidFill>
              <a:schemeClr val="tx1"/>
            </a:solidFill>
            <a:round/>
            <a:headEnd/>
            <a:tailEnd/>
          </a:ln>
        </p:spPr>
        <p:txBody>
          <a:bodyPr/>
          <a:lstStyle/>
          <a:p>
            <a:endParaRPr lang="ru-RU"/>
          </a:p>
        </p:txBody>
      </p:sp>
      <p:sp>
        <p:nvSpPr>
          <p:cNvPr id="17448" name="Line 39"/>
          <p:cNvSpPr>
            <a:spLocks noChangeShapeType="1"/>
          </p:cNvSpPr>
          <p:nvPr/>
        </p:nvSpPr>
        <p:spPr bwMode="auto">
          <a:xfrm>
            <a:off x="8229600" y="1600200"/>
            <a:ext cx="0" cy="3886200"/>
          </a:xfrm>
          <a:prstGeom prst="line">
            <a:avLst/>
          </a:prstGeom>
          <a:noFill/>
          <a:ln w="38100">
            <a:solidFill>
              <a:schemeClr val="tx1"/>
            </a:solidFill>
            <a:round/>
            <a:headEnd/>
            <a:tailEnd/>
          </a:ln>
        </p:spPr>
        <p:txBody>
          <a:bodyPr/>
          <a:lstStyle/>
          <a:p>
            <a:endParaRPr lang="ru-RU"/>
          </a:p>
        </p:txBody>
      </p:sp>
      <p:sp>
        <p:nvSpPr>
          <p:cNvPr id="17449" name="Line 40"/>
          <p:cNvSpPr>
            <a:spLocks noChangeShapeType="1"/>
          </p:cNvSpPr>
          <p:nvPr/>
        </p:nvSpPr>
        <p:spPr bwMode="auto">
          <a:xfrm flipH="1">
            <a:off x="7543800" y="1600200"/>
            <a:ext cx="685800" cy="0"/>
          </a:xfrm>
          <a:prstGeom prst="line">
            <a:avLst/>
          </a:prstGeom>
          <a:noFill/>
          <a:ln w="38100">
            <a:solidFill>
              <a:schemeClr val="tx1"/>
            </a:solidFill>
            <a:round/>
            <a:headEnd/>
            <a:tailEnd/>
          </a:ln>
        </p:spPr>
        <p:txBody>
          <a:bodyPr/>
          <a:lstStyle/>
          <a:p>
            <a:endParaRPr lang="ru-RU"/>
          </a:p>
        </p:txBody>
      </p:sp>
      <p:sp>
        <p:nvSpPr>
          <p:cNvPr id="17450" name="Line 41"/>
          <p:cNvSpPr>
            <a:spLocks noChangeShapeType="1"/>
          </p:cNvSpPr>
          <p:nvPr/>
        </p:nvSpPr>
        <p:spPr bwMode="auto">
          <a:xfrm flipH="1">
            <a:off x="7696200" y="5486400"/>
            <a:ext cx="533400" cy="0"/>
          </a:xfrm>
          <a:prstGeom prst="line">
            <a:avLst/>
          </a:prstGeom>
          <a:noFill/>
          <a:ln w="38100">
            <a:solidFill>
              <a:schemeClr val="tx1"/>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66750" y="0"/>
            <a:ext cx="7772400" cy="1143000"/>
          </a:xfrm>
        </p:spPr>
        <p:txBody>
          <a:bodyPr>
            <a:normAutofit/>
          </a:bodyPr>
          <a:lstStyle/>
          <a:p>
            <a:pPr eaLnBrk="1" hangingPunct="1"/>
            <a:r>
              <a:rPr lang="ru-RU" sz="3600" b="1" dirty="0" smtClean="0"/>
              <a:t>«Постоянный ток»</a:t>
            </a:r>
          </a:p>
        </p:txBody>
      </p:sp>
      <p:graphicFrame>
        <p:nvGraphicFramePr>
          <p:cNvPr id="5249" name="Group 129"/>
          <p:cNvGraphicFramePr>
            <a:graphicFrameLocks noGrp="1"/>
          </p:cNvGraphicFramePr>
          <p:nvPr>
            <p:ph type="tbl" idx="1"/>
          </p:nvPr>
        </p:nvGraphicFramePr>
        <p:xfrm>
          <a:off x="594178" y="871765"/>
          <a:ext cx="7772400" cy="5334000"/>
        </p:xfrm>
        <a:graphic>
          <a:graphicData uri="http://schemas.openxmlformats.org/drawingml/2006/table">
            <a:tbl>
              <a:tblPr>
                <a:tableStyleId>{3C2FFA5D-87B4-456A-9821-1D502468CF0F}</a:tableStyleId>
              </a:tblPr>
              <a:tblGrid>
                <a:gridCol w="1295400"/>
                <a:gridCol w="1295400"/>
                <a:gridCol w="1295400"/>
                <a:gridCol w="1295400"/>
                <a:gridCol w="1295400"/>
                <a:gridCol w="1295400"/>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smtClean="0">
                          <a:ln>
                            <a:noFill/>
                          </a:ln>
                          <a:effectLst/>
                        </a:rPr>
                        <a:t>Электрический ток</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2" action="ppaction://hlinksldjump"/>
                        </a:rPr>
                        <a:t>вопросы</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3" action="ppaction://hlinksldjump"/>
                        </a:rPr>
                        <a:t>Качественные 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err="1" smtClean="0">
                          <a:ln>
                            <a:noFill/>
                          </a:ln>
                          <a:effectLst/>
                          <a:hlinkClick r:id="rId4" action="ppaction://hlinksldjump"/>
                        </a:rPr>
                        <a:t>Обяз</a:t>
                      </a:r>
                      <a:r>
                        <a:rPr kumimoji="0" lang="ru-RU" sz="2000" b="0" u="none" strike="noStrike" cap="none" normalizeH="0" baseline="0" dirty="0" smtClean="0">
                          <a:ln>
                            <a:noFill/>
                          </a:ln>
                          <a:effectLst/>
                          <a:hlinkClick r:id="rId4" action="ppaction://hlinksldjump"/>
                        </a:rPr>
                        <a:t>. задачи</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5" action="ppaction://hlinksldjump"/>
                        </a:rPr>
                        <a:t>Инд.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5" action="ppaction://hlinksldjump"/>
                        </a:rPr>
                        <a:t>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6" action="ppaction://hlinksldjump"/>
                        </a:rPr>
                        <a:t>тест</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smtClean="0">
                          <a:ln>
                            <a:noFill/>
                          </a:ln>
                          <a:effectLst/>
                        </a:rPr>
                        <a:t>Сила тока</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7" action="ppaction://hlinksldjump"/>
                        </a:rPr>
                        <a:t>вопросы</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8" action="ppaction://hlinksldjump"/>
                        </a:rPr>
                        <a:t>Качественные 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err="1" smtClean="0">
                          <a:ln>
                            <a:noFill/>
                          </a:ln>
                          <a:effectLst/>
                          <a:hlinkClick r:id="rId9" action="ppaction://hlinksldjump"/>
                        </a:rPr>
                        <a:t>Обяз</a:t>
                      </a:r>
                      <a:r>
                        <a:rPr kumimoji="0" lang="ru-RU" sz="2000" b="0" u="none" strike="noStrike" cap="none" normalizeH="0" baseline="0" dirty="0" smtClean="0">
                          <a:ln>
                            <a:noFill/>
                          </a:ln>
                          <a:effectLst/>
                          <a:hlinkClick r:id="rId9" action="ppaction://hlinksldjump"/>
                        </a:rPr>
                        <a:t>. задачи</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0" action="ppaction://hlinksldjump"/>
                        </a:rPr>
                        <a:t>Инд.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0" action="ppaction://hlinksldjump"/>
                        </a:rPr>
                        <a:t>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11" action="ppaction://hlinksldjump"/>
                        </a:rPr>
                        <a:t>тест</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r>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err="1" smtClean="0">
                          <a:ln>
                            <a:noFill/>
                          </a:ln>
                          <a:effectLst/>
                        </a:rPr>
                        <a:t>Напряж</a:t>
                      </a:r>
                      <a:endParaRPr kumimoji="0" lang="ru-RU" sz="2000" b="1"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err="1" smtClean="0">
                          <a:ln>
                            <a:noFill/>
                          </a:ln>
                          <a:effectLst/>
                        </a:rPr>
                        <a:t>ние</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12" action="ppaction://hlinksldjump"/>
                        </a:rPr>
                        <a:t>вопросы</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3" action="ppaction://hlinksldjump"/>
                        </a:rPr>
                        <a:t>Качественные 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err="1" smtClean="0">
                          <a:ln>
                            <a:noFill/>
                          </a:ln>
                          <a:effectLst/>
                          <a:hlinkClick r:id="rId14" action="ppaction://hlinksldjump"/>
                        </a:rPr>
                        <a:t>Обяз</a:t>
                      </a:r>
                      <a:r>
                        <a:rPr kumimoji="0" lang="ru-RU" sz="2000" b="0" u="none" strike="noStrike" cap="none" normalizeH="0" baseline="0" dirty="0" smtClean="0">
                          <a:ln>
                            <a:noFill/>
                          </a:ln>
                          <a:effectLst/>
                          <a:hlinkClick r:id="rId14" action="ppaction://hlinksldjump"/>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smtClean="0">
                          <a:ln>
                            <a:noFill/>
                          </a:ln>
                          <a:effectLst/>
                          <a:hlinkClick r:id="rId14" action="ppaction://hlinksldjump"/>
                        </a:rPr>
                        <a:t>задачи</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5" action="ppaction://hlinksldjump"/>
                        </a:rPr>
                        <a:t>Инд.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5" action="ppaction://hlinksldjump"/>
                        </a:rPr>
                        <a:t>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16" action="ppaction://hlinksldjump"/>
                        </a:rPr>
                        <a:t>тест</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smtClean="0">
                          <a:ln>
                            <a:noFill/>
                          </a:ln>
                          <a:effectLst/>
                        </a:rPr>
                        <a:t>сопротивление</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17" action="ppaction://hlinksldjump"/>
                        </a:rPr>
                        <a:t>вопросы</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18" action="ppaction://hlinksldjump"/>
                        </a:rPr>
                        <a:t>Качественные 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err="1" smtClean="0">
                          <a:ln>
                            <a:noFill/>
                          </a:ln>
                          <a:effectLst/>
                          <a:hlinkClick r:id="rId19" action="ppaction://hlinksldjump"/>
                        </a:rPr>
                        <a:t>Обяз</a:t>
                      </a:r>
                      <a:r>
                        <a:rPr kumimoji="0" lang="ru-RU" sz="2000" b="0" u="none" strike="noStrike" cap="none" normalizeH="0" baseline="0" dirty="0" smtClean="0">
                          <a:ln>
                            <a:noFill/>
                          </a:ln>
                          <a:effectLst/>
                          <a:hlinkClick r:id="rId19" action="ppaction://hlinksldjump"/>
                        </a:rPr>
                        <a:t>. задачи</a:t>
                      </a:r>
                      <a:endParaRPr kumimoji="0" lang="ru-RU"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20" action="ppaction://hlinksldjump"/>
                        </a:rPr>
                        <a:t>Инд.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20" action="ppaction://hlinksldjump"/>
                        </a:rPr>
                        <a:t>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21" action="ppaction://hlinksldjump"/>
                        </a:rPr>
                        <a:t>тест</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r>
              <a:tr h="822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u="none" strike="noStrike" cap="none" normalizeH="0" baseline="0" dirty="0" smtClean="0">
                          <a:ln>
                            <a:noFill/>
                          </a:ln>
                          <a:effectLst/>
                        </a:rPr>
                        <a:t>Закон Ома</a:t>
                      </a:r>
                      <a:endParaRPr kumimoji="0" lang="ru-RU" sz="2000" b="1"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22" action="ppaction://hlinksldjump"/>
                        </a:rPr>
                        <a:t>вопросы</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23" action="ppaction://hlinksldjump"/>
                        </a:rPr>
                        <a:t>Качественные 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u="none" strike="noStrike" cap="none" normalizeH="0" baseline="0" dirty="0" err="1" smtClean="0">
                          <a:ln>
                            <a:noFill/>
                          </a:ln>
                          <a:effectLst/>
                          <a:hlinkClick r:id="rId24" action="ppaction://hlinksldjump"/>
                        </a:rPr>
                        <a:t>Обяз</a:t>
                      </a:r>
                      <a:r>
                        <a:rPr kumimoji="0" lang="ru-RU" sz="2000" b="0" u="none" strike="noStrike" cap="none" normalizeH="0" baseline="0" dirty="0" smtClean="0">
                          <a:ln>
                            <a:noFill/>
                          </a:ln>
                          <a:effectLst/>
                          <a:hlinkClick r:id="rId24" action="ppaction://hlinksldjump"/>
                        </a:rPr>
                        <a:t>. задачи</a:t>
                      </a:r>
                      <a:endParaRPr kumimoji="0" lang="ru-RU" sz="2000" b="0" i="0" u="none" strike="noStrike" cap="none" normalizeH="0" baseline="0" dirty="0" smtClean="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25" action="ppaction://hlinksldjump"/>
                        </a:rPr>
                        <a:t>Инд.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u="none" strike="noStrike" cap="none" normalizeH="0" baseline="0" dirty="0" smtClean="0">
                          <a:ln>
                            <a:noFill/>
                          </a:ln>
                          <a:effectLst/>
                          <a:hlinkClick r:id="rId25" action="ppaction://hlinksldjump"/>
                        </a:rPr>
                        <a:t>задачи</a:t>
                      </a:r>
                      <a:endParaRPr kumimoji="0" lang="ru-RU" sz="20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3200" u="none" strike="noStrike" cap="none" normalizeH="0" baseline="0" dirty="0" smtClean="0">
                          <a:ln>
                            <a:noFill/>
                          </a:ln>
                          <a:effectLst/>
                          <a:hlinkClick r:id="rId26" action="ppaction://hlinksldjump"/>
                        </a:rPr>
                        <a:t>тест</a:t>
                      </a:r>
                      <a:endParaRPr kumimoji="0" lang="ru-RU" sz="3200" b="1" i="0" u="none" strike="noStrike" cap="none" normalizeH="0" baseline="0" dirty="0" smtClean="0">
                        <a:ln>
                          <a:noFill/>
                        </a:ln>
                        <a:solidFill>
                          <a:schemeClr val="bg1"/>
                        </a:solidFill>
                        <a:effectLst/>
                        <a:latin typeface="Times New Roman" pitchFamily="18" charset="0"/>
                      </a:endParaRPr>
                    </a:p>
                  </a:txBody>
                  <a:tcPr horzOverflow="overflow"/>
                </a:tc>
              </a:tr>
            </a:tbl>
          </a:graphicData>
        </a:graphic>
      </p:graphicFrame>
      <p:sp>
        <p:nvSpPr>
          <p:cNvPr id="6191" name="Text Box 125">
            <a:hlinkClick r:id="" action="ppaction://noaction"/>
          </p:cNvPr>
          <p:cNvSpPr txBox="1">
            <a:spLocks noChangeArrowheads="1"/>
          </p:cNvSpPr>
          <p:nvPr/>
        </p:nvSpPr>
        <p:spPr bwMode="auto">
          <a:xfrm>
            <a:off x="3698875" y="6278563"/>
            <a:ext cx="825482" cy="307777"/>
          </a:xfrm>
          <a:prstGeom prst="rect">
            <a:avLst/>
          </a:prstGeom>
          <a:noFill/>
          <a:ln w="9525">
            <a:noFill/>
            <a:miter lim="800000"/>
            <a:headEnd/>
            <a:tailEnd/>
          </a:ln>
        </p:spPr>
        <p:txBody>
          <a:bodyPr wrap="none">
            <a:spAutoFit/>
          </a:bodyPr>
          <a:lstStyle/>
          <a:p>
            <a:r>
              <a:rPr lang="ru-RU" sz="1400" dirty="0">
                <a:solidFill>
                  <a:srgbClr val="66FF33"/>
                </a:solidFill>
                <a:hlinkClick r:id="rId27" action="ppaction://hlinksldjump"/>
              </a:rPr>
              <a:t>ВЫХОД</a:t>
            </a:r>
            <a:endParaRPr lang="ru-RU" sz="1400" dirty="0">
              <a:solidFill>
                <a:srgbClr val="66FF33"/>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2"/>
          </p:nvPr>
        </p:nvSpPr>
        <p:spPr>
          <a:noFill/>
        </p:spPr>
        <p:txBody>
          <a:bodyPr/>
          <a:lstStyle/>
          <a:p>
            <a:fld id="{7356CF56-310D-4E5E-AE26-0B811D27CB1A}" type="slidenum">
              <a:rPr lang="ru-RU">
                <a:latin typeface="Arial" pitchFamily="34" charset="0"/>
              </a:rPr>
              <a:pPr/>
              <a:t>70</a:t>
            </a:fld>
            <a:endParaRPr lang="ru-RU">
              <a:latin typeface="Arial" pitchFamily="34" charset="0"/>
            </a:endParaRPr>
          </a:p>
        </p:txBody>
      </p:sp>
      <p:pic>
        <p:nvPicPr>
          <p:cNvPr id="19459" name="Picture 2" descr="tv lines lime"/>
          <p:cNvPicPr>
            <a:picLocks noChangeAspect="1" noChangeArrowheads="1"/>
          </p:cNvPicPr>
          <p:nvPr/>
        </p:nvPicPr>
        <p:blipFill>
          <a:blip r:embed="rId2"/>
          <a:srcRect/>
          <a:stretch>
            <a:fillRect/>
          </a:stretch>
        </p:blipFill>
        <p:spPr bwMode="auto">
          <a:xfrm>
            <a:off x="0" y="0"/>
            <a:ext cx="9144000" cy="6972300"/>
          </a:xfrm>
          <a:prstGeom prst="rect">
            <a:avLst/>
          </a:prstGeom>
          <a:noFill/>
          <a:ln w="9525">
            <a:noFill/>
            <a:miter lim="800000"/>
            <a:headEnd/>
            <a:tailEnd/>
          </a:ln>
        </p:spPr>
      </p:pic>
      <p:sp>
        <p:nvSpPr>
          <p:cNvPr id="19460" name="Text Box 3"/>
          <p:cNvSpPr txBox="1">
            <a:spLocks noChangeArrowheads="1"/>
          </p:cNvSpPr>
          <p:nvPr/>
        </p:nvSpPr>
        <p:spPr bwMode="auto">
          <a:xfrm>
            <a:off x="228600" y="381000"/>
            <a:ext cx="8458200" cy="519113"/>
          </a:xfrm>
          <a:prstGeom prst="rect">
            <a:avLst/>
          </a:prstGeom>
          <a:noFill/>
          <a:ln w="9525">
            <a:noFill/>
            <a:miter lim="800000"/>
            <a:headEnd/>
            <a:tailEnd/>
          </a:ln>
        </p:spPr>
        <p:txBody>
          <a:bodyPr>
            <a:spAutoFit/>
          </a:bodyPr>
          <a:lstStyle/>
          <a:p>
            <a:pPr algn="ctr">
              <a:spcBef>
                <a:spcPct val="50000"/>
              </a:spcBef>
            </a:pPr>
            <a:r>
              <a:rPr lang="ru-RU" sz="2800" b="1" dirty="0" smtClean="0">
                <a:solidFill>
                  <a:srgbClr val="CC0000"/>
                </a:solidFill>
              </a:rPr>
              <a:t>5.Определить </a:t>
            </a:r>
            <a:r>
              <a:rPr lang="ru-RU" sz="2800" b="1" dirty="0">
                <a:solidFill>
                  <a:srgbClr val="CC0000"/>
                </a:solidFill>
              </a:rPr>
              <a:t>сопротивление участка АВ</a:t>
            </a:r>
          </a:p>
        </p:txBody>
      </p:sp>
      <p:sp>
        <p:nvSpPr>
          <p:cNvPr id="19461" name="AutoShape 4"/>
          <p:cNvSpPr>
            <a:spLocks noChangeArrowheads="1"/>
          </p:cNvSpPr>
          <p:nvPr/>
        </p:nvSpPr>
        <p:spPr bwMode="auto">
          <a:xfrm>
            <a:off x="990600" y="1676400"/>
            <a:ext cx="6858000" cy="3733800"/>
          </a:xfrm>
          <a:prstGeom prst="triangle">
            <a:avLst>
              <a:gd name="adj" fmla="val 50000"/>
            </a:avLst>
          </a:prstGeom>
          <a:solidFill>
            <a:srgbClr val="66CCFF"/>
          </a:solidFill>
          <a:ln w="38100">
            <a:solidFill>
              <a:schemeClr val="tx1"/>
            </a:solidFill>
            <a:miter lim="800000"/>
            <a:headEnd/>
            <a:tailEnd/>
          </a:ln>
        </p:spPr>
        <p:txBody>
          <a:bodyPr wrap="none" anchor="ctr"/>
          <a:lstStyle/>
          <a:p>
            <a:pPr algn="ctr"/>
            <a:r>
              <a:rPr lang="en-US" sz="2800" b="1">
                <a:solidFill>
                  <a:srgbClr val="FF0000"/>
                </a:solidFill>
              </a:rPr>
              <a:t>2R</a:t>
            </a:r>
            <a:endParaRPr lang="ru-RU" sz="2800" b="1">
              <a:solidFill>
                <a:srgbClr val="FF0000"/>
              </a:solidFill>
            </a:endParaRPr>
          </a:p>
        </p:txBody>
      </p:sp>
      <p:sp>
        <p:nvSpPr>
          <p:cNvPr id="19462" name="Line 5"/>
          <p:cNvSpPr>
            <a:spLocks noChangeShapeType="1"/>
          </p:cNvSpPr>
          <p:nvPr/>
        </p:nvSpPr>
        <p:spPr bwMode="auto">
          <a:xfrm>
            <a:off x="2667000" y="3581400"/>
            <a:ext cx="3505200" cy="0"/>
          </a:xfrm>
          <a:prstGeom prst="line">
            <a:avLst/>
          </a:prstGeom>
          <a:noFill/>
          <a:ln w="38100">
            <a:solidFill>
              <a:schemeClr val="tx1"/>
            </a:solidFill>
            <a:round/>
            <a:headEnd/>
            <a:tailEnd/>
          </a:ln>
        </p:spPr>
        <p:txBody>
          <a:bodyPr/>
          <a:lstStyle/>
          <a:p>
            <a:endParaRPr lang="ru-RU"/>
          </a:p>
        </p:txBody>
      </p:sp>
      <p:sp>
        <p:nvSpPr>
          <p:cNvPr id="19463" name="Line 6"/>
          <p:cNvSpPr>
            <a:spLocks noChangeShapeType="1"/>
          </p:cNvSpPr>
          <p:nvPr/>
        </p:nvSpPr>
        <p:spPr bwMode="auto">
          <a:xfrm>
            <a:off x="7848600" y="5410200"/>
            <a:ext cx="1295400" cy="0"/>
          </a:xfrm>
          <a:prstGeom prst="line">
            <a:avLst/>
          </a:prstGeom>
          <a:noFill/>
          <a:ln w="38100">
            <a:solidFill>
              <a:schemeClr val="tx1"/>
            </a:solidFill>
            <a:round/>
            <a:headEnd/>
            <a:tailEnd/>
          </a:ln>
        </p:spPr>
        <p:txBody>
          <a:bodyPr/>
          <a:lstStyle/>
          <a:p>
            <a:endParaRPr lang="ru-RU"/>
          </a:p>
        </p:txBody>
      </p:sp>
      <p:sp>
        <p:nvSpPr>
          <p:cNvPr id="19464" name="Line 7"/>
          <p:cNvSpPr>
            <a:spLocks noChangeShapeType="1"/>
          </p:cNvSpPr>
          <p:nvPr/>
        </p:nvSpPr>
        <p:spPr bwMode="auto">
          <a:xfrm flipH="1">
            <a:off x="0" y="5410200"/>
            <a:ext cx="990600" cy="0"/>
          </a:xfrm>
          <a:prstGeom prst="line">
            <a:avLst/>
          </a:prstGeom>
          <a:noFill/>
          <a:ln w="38100">
            <a:solidFill>
              <a:schemeClr val="tx1"/>
            </a:solidFill>
            <a:round/>
            <a:headEnd/>
            <a:tailEnd/>
          </a:ln>
        </p:spPr>
        <p:txBody>
          <a:bodyPr/>
          <a:lstStyle/>
          <a:p>
            <a:endParaRPr lang="ru-RU"/>
          </a:p>
        </p:txBody>
      </p:sp>
      <p:sp>
        <p:nvSpPr>
          <p:cNvPr id="19465" name="Text Box 8"/>
          <p:cNvSpPr txBox="1">
            <a:spLocks noChangeArrowheads="1"/>
          </p:cNvSpPr>
          <p:nvPr/>
        </p:nvSpPr>
        <p:spPr bwMode="auto">
          <a:xfrm>
            <a:off x="3124200" y="2286000"/>
            <a:ext cx="3048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R</a:t>
            </a:r>
            <a:endParaRPr lang="ru-RU" sz="2800" b="1">
              <a:solidFill>
                <a:srgbClr val="FF0000"/>
              </a:solidFill>
            </a:endParaRPr>
          </a:p>
        </p:txBody>
      </p:sp>
      <p:sp>
        <p:nvSpPr>
          <p:cNvPr id="19466" name="Rectangle 9"/>
          <p:cNvSpPr>
            <a:spLocks noChangeArrowheads="1"/>
          </p:cNvSpPr>
          <p:nvPr/>
        </p:nvSpPr>
        <p:spPr bwMode="auto">
          <a:xfrm>
            <a:off x="5410200" y="2238375"/>
            <a:ext cx="441325" cy="519113"/>
          </a:xfrm>
          <a:prstGeom prst="rect">
            <a:avLst/>
          </a:prstGeom>
          <a:noFill/>
          <a:ln w="9525">
            <a:noFill/>
            <a:miter lim="800000"/>
            <a:headEnd/>
            <a:tailEnd/>
          </a:ln>
        </p:spPr>
        <p:txBody>
          <a:bodyPr wrap="none">
            <a:spAutoFit/>
          </a:bodyPr>
          <a:lstStyle/>
          <a:p>
            <a:r>
              <a:rPr lang="en-US" sz="2800" b="1">
                <a:solidFill>
                  <a:srgbClr val="FF0000"/>
                </a:solidFill>
              </a:rPr>
              <a:t>R</a:t>
            </a:r>
            <a:endParaRPr lang="ru-RU" sz="2800" b="1">
              <a:solidFill>
                <a:srgbClr val="FF0000"/>
              </a:solidFill>
            </a:endParaRPr>
          </a:p>
        </p:txBody>
      </p:sp>
      <p:sp>
        <p:nvSpPr>
          <p:cNvPr id="19467" name="Rectangle 10"/>
          <p:cNvSpPr>
            <a:spLocks noChangeArrowheads="1"/>
          </p:cNvSpPr>
          <p:nvPr/>
        </p:nvSpPr>
        <p:spPr bwMode="auto">
          <a:xfrm>
            <a:off x="7010400" y="3838575"/>
            <a:ext cx="441325" cy="519113"/>
          </a:xfrm>
          <a:prstGeom prst="rect">
            <a:avLst/>
          </a:prstGeom>
          <a:noFill/>
          <a:ln w="9525">
            <a:noFill/>
            <a:miter lim="800000"/>
            <a:headEnd/>
            <a:tailEnd/>
          </a:ln>
        </p:spPr>
        <p:txBody>
          <a:bodyPr wrap="none">
            <a:spAutoFit/>
          </a:bodyPr>
          <a:lstStyle/>
          <a:p>
            <a:r>
              <a:rPr lang="en-US" sz="2800" b="1">
                <a:solidFill>
                  <a:srgbClr val="FF0000"/>
                </a:solidFill>
              </a:rPr>
              <a:t>R</a:t>
            </a:r>
            <a:endParaRPr lang="ru-RU" sz="2800" b="1">
              <a:solidFill>
                <a:srgbClr val="FF0000"/>
              </a:solidFill>
            </a:endParaRPr>
          </a:p>
        </p:txBody>
      </p:sp>
      <p:sp>
        <p:nvSpPr>
          <p:cNvPr id="19468" name="Rectangle 11"/>
          <p:cNvSpPr>
            <a:spLocks noChangeArrowheads="1"/>
          </p:cNvSpPr>
          <p:nvPr/>
        </p:nvSpPr>
        <p:spPr bwMode="auto">
          <a:xfrm>
            <a:off x="1600200" y="3686175"/>
            <a:ext cx="441325" cy="519113"/>
          </a:xfrm>
          <a:prstGeom prst="rect">
            <a:avLst/>
          </a:prstGeom>
          <a:noFill/>
          <a:ln w="9525">
            <a:noFill/>
            <a:miter lim="800000"/>
            <a:headEnd/>
            <a:tailEnd/>
          </a:ln>
        </p:spPr>
        <p:txBody>
          <a:bodyPr wrap="none">
            <a:spAutoFit/>
          </a:bodyPr>
          <a:lstStyle/>
          <a:p>
            <a:r>
              <a:rPr lang="en-US" sz="2800" b="1">
                <a:solidFill>
                  <a:srgbClr val="FF0000"/>
                </a:solidFill>
              </a:rPr>
              <a:t>R</a:t>
            </a:r>
            <a:endParaRPr lang="ru-RU" sz="2800" b="1">
              <a:solidFill>
                <a:srgbClr val="FF0000"/>
              </a:solidFill>
            </a:endParaRPr>
          </a:p>
        </p:txBody>
      </p:sp>
      <p:sp>
        <p:nvSpPr>
          <p:cNvPr id="19469" name="Rectangle 12"/>
          <p:cNvSpPr>
            <a:spLocks noChangeArrowheads="1"/>
          </p:cNvSpPr>
          <p:nvPr/>
        </p:nvSpPr>
        <p:spPr bwMode="auto">
          <a:xfrm>
            <a:off x="4267200" y="5362575"/>
            <a:ext cx="639763" cy="519113"/>
          </a:xfrm>
          <a:prstGeom prst="rect">
            <a:avLst/>
          </a:prstGeom>
          <a:noFill/>
          <a:ln w="9525">
            <a:noFill/>
            <a:miter lim="800000"/>
            <a:headEnd/>
            <a:tailEnd/>
          </a:ln>
        </p:spPr>
        <p:txBody>
          <a:bodyPr wrap="none">
            <a:spAutoFit/>
          </a:bodyPr>
          <a:lstStyle/>
          <a:p>
            <a:r>
              <a:rPr lang="en-US" sz="2800" b="1">
                <a:solidFill>
                  <a:srgbClr val="FF0000"/>
                </a:solidFill>
              </a:rPr>
              <a:t>3R</a:t>
            </a:r>
            <a:endParaRPr lang="ru-RU" sz="2800" b="1">
              <a:solidFill>
                <a:srgbClr val="FF0000"/>
              </a:solidFill>
            </a:endParaRPr>
          </a:p>
        </p:txBody>
      </p:sp>
      <p:sp>
        <p:nvSpPr>
          <p:cNvPr id="19470" name="Rectangle 13"/>
          <p:cNvSpPr>
            <a:spLocks noChangeArrowheads="1"/>
          </p:cNvSpPr>
          <p:nvPr/>
        </p:nvSpPr>
        <p:spPr bwMode="auto">
          <a:xfrm>
            <a:off x="7772400" y="4953000"/>
            <a:ext cx="441325" cy="519113"/>
          </a:xfrm>
          <a:prstGeom prst="rect">
            <a:avLst/>
          </a:prstGeom>
          <a:noFill/>
          <a:ln w="9525">
            <a:noFill/>
            <a:miter lim="800000"/>
            <a:headEnd/>
            <a:tailEnd/>
          </a:ln>
        </p:spPr>
        <p:txBody>
          <a:bodyPr wrap="none">
            <a:spAutoFit/>
          </a:bodyPr>
          <a:lstStyle/>
          <a:p>
            <a:r>
              <a:rPr lang="ru-RU" sz="2800" b="1">
                <a:solidFill>
                  <a:srgbClr val="CC0000"/>
                </a:solidFill>
              </a:rPr>
              <a:t>В</a:t>
            </a:r>
          </a:p>
        </p:txBody>
      </p:sp>
      <p:sp>
        <p:nvSpPr>
          <p:cNvPr id="19471" name="Rectangle 14"/>
          <p:cNvSpPr>
            <a:spLocks noChangeArrowheads="1"/>
          </p:cNvSpPr>
          <p:nvPr/>
        </p:nvSpPr>
        <p:spPr bwMode="auto">
          <a:xfrm>
            <a:off x="609600" y="4876800"/>
            <a:ext cx="441325" cy="519113"/>
          </a:xfrm>
          <a:prstGeom prst="rect">
            <a:avLst/>
          </a:prstGeom>
          <a:noFill/>
          <a:ln w="9525">
            <a:noFill/>
            <a:miter lim="800000"/>
            <a:headEnd/>
            <a:tailEnd/>
          </a:ln>
        </p:spPr>
        <p:txBody>
          <a:bodyPr wrap="none">
            <a:spAutoFit/>
          </a:bodyPr>
          <a:lstStyle/>
          <a:p>
            <a:r>
              <a:rPr lang="ru-RU" sz="2800" b="1">
                <a:solidFill>
                  <a:srgbClr val="CC0000"/>
                </a:solidFill>
              </a:rPr>
              <a:t>А</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2"/>
          </p:nvPr>
        </p:nvSpPr>
        <p:spPr>
          <a:noFill/>
        </p:spPr>
        <p:txBody>
          <a:bodyPr/>
          <a:lstStyle/>
          <a:p>
            <a:fld id="{263F0330-D633-4C92-BF4F-363F385C53F3}" type="slidenum">
              <a:rPr lang="ru-RU">
                <a:latin typeface="Arial" pitchFamily="34" charset="0"/>
              </a:rPr>
              <a:pPr/>
              <a:t>71</a:t>
            </a:fld>
            <a:endParaRPr lang="ru-RU">
              <a:latin typeface="Arial" pitchFamily="34" charset="0"/>
            </a:endParaRPr>
          </a:p>
        </p:txBody>
      </p:sp>
      <p:pic>
        <p:nvPicPr>
          <p:cNvPr id="20483" name="Picture 2" descr="tv lines lime"/>
          <p:cNvPicPr>
            <a:picLocks noChangeAspect="1" noChangeArrowheads="1"/>
          </p:cNvPicPr>
          <p:nvPr/>
        </p:nvPicPr>
        <p:blipFill>
          <a:blip r:embed="rId2"/>
          <a:srcRect/>
          <a:stretch>
            <a:fillRect/>
          </a:stretch>
        </p:blipFill>
        <p:spPr bwMode="auto">
          <a:xfrm>
            <a:off x="0" y="0"/>
            <a:ext cx="9144000" cy="6972300"/>
          </a:xfrm>
          <a:prstGeom prst="rect">
            <a:avLst/>
          </a:prstGeom>
          <a:noFill/>
          <a:ln w="9525">
            <a:noFill/>
            <a:miter lim="800000"/>
            <a:headEnd/>
            <a:tailEnd/>
          </a:ln>
        </p:spPr>
      </p:pic>
      <p:sp>
        <p:nvSpPr>
          <p:cNvPr id="20484" name="Text Box 3"/>
          <p:cNvSpPr txBox="1">
            <a:spLocks noChangeArrowheads="1"/>
          </p:cNvSpPr>
          <p:nvPr/>
        </p:nvSpPr>
        <p:spPr bwMode="auto">
          <a:xfrm>
            <a:off x="1447800" y="381000"/>
            <a:ext cx="6096000" cy="519113"/>
          </a:xfrm>
          <a:prstGeom prst="rect">
            <a:avLst/>
          </a:prstGeom>
          <a:noFill/>
          <a:ln w="9525">
            <a:noFill/>
            <a:miter lim="800000"/>
            <a:headEnd/>
            <a:tailEnd/>
          </a:ln>
        </p:spPr>
        <p:txBody>
          <a:bodyPr>
            <a:spAutoFit/>
          </a:bodyPr>
          <a:lstStyle/>
          <a:p>
            <a:pPr algn="ctr">
              <a:spcBef>
                <a:spcPct val="50000"/>
              </a:spcBef>
            </a:pPr>
            <a:r>
              <a:rPr lang="ru-RU" sz="2800" b="1" dirty="0" smtClean="0">
                <a:solidFill>
                  <a:srgbClr val="CC0000"/>
                </a:solidFill>
              </a:rPr>
              <a:t>6.Найти </a:t>
            </a:r>
            <a:r>
              <a:rPr lang="ru-RU" sz="2800" b="1" dirty="0">
                <a:solidFill>
                  <a:srgbClr val="CC0000"/>
                </a:solidFill>
              </a:rPr>
              <a:t>сопротивление цепи</a:t>
            </a:r>
          </a:p>
        </p:txBody>
      </p:sp>
      <p:sp>
        <p:nvSpPr>
          <p:cNvPr id="20485" name="Rectangle 4"/>
          <p:cNvSpPr>
            <a:spLocks noChangeArrowheads="1"/>
          </p:cNvSpPr>
          <p:nvPr/>
        </p:nvSpPr>
        <p:spPr bwMode="auto">
          <a:xfrm>
            <a:off x="1066800" y="137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86" name="Rectangle 5"/>
          <p:cNvSpPr>
            <a:spLocks noChangeArrowheads="1"/>
          </p:cNvSpPr>
          <p:nvPr/>
        </p:nvSpPr>
        <p:spPr bwMode="auto">
          <a:xfrm>
            <a:off x="3505200" y="39624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87" name="Rectangle 6"/>
          <p:cNvSpPr>
            <a:spLocks noChangeArrowheads="1"/>
          </p:cNvSpPr>
          <p:nvPr/>
        </p:nvSpPr>
        <p:spPr bwMode="auto">
          <a:xfrm>
            <a:off x="990600" y="31242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88" name="Rectangle 7"/>
          <p:cNvSpPr>
            <a:spLocks noChangeArrowheads="1"/>
          </p:cNvSpPr>
          <p:nvPr/>
        </p:nvSpPr>
        <p:spPr bwMode="auto">
          <a:xfrm>
            <a:off x="3429000" y="137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89" name="Rectangle 8"/>
          <p:cNvSpPr>
            <a:spLocks noChangeArrowheads="1"/>
          </p:cNvSpPr>
          <p:nvPr/>
        </p:nvSpPr>
        <p:spPr bwMode="auto">
          <a:xfrm>
            <a:off x="6096000" y="137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90" name="Rectangle 9"/>
          <p:cNvSpPr>
            <a:spLocks noChangeArrowheads="1"/>
          </p:cNvSpPr>
          <p:nvPr/>
        </p:nvSpPr>
        <p:spPr bwMode="auto">
          <a:xfrm>
            <a:off x="6248400" y="5181600"/>
            <a:ext cx="1447800" cy="762000"/>
          </a:xfrm>
          <a:prstGeom prst="rect">
            <a:avLst/>
          </a:prstGeom>
          <a:solidFill>
            <a:srgbClr val="66CCFF"/>
          </a:solidFill>
          <a:ln w="9525">
            <a:solidFill>
              <a:schemeClr val="tx1"/>
            </a:solidFill>
            <a:miter lim="800000"/>
            <a:headEnd/>
            <a:tailEnd/>
          </a:ln>
        </p:spPr>
        <p:txBody>
          <a:bodyPr wrap="none" anchor="ctr"/>
          <a:lstStyle/>
          <a:p>
            <a:endParaRPr lang="ru-RU"/>
          </a:p>
        </p:txBody>
      </p:sp>
      <p:sp>
        <p:nvSpPr>
          <p:cNvPr id="20491" name="Line 10"/>
          <p:cNvSpPr>
            <a:spLocks noChangeShapeType="1"/>
          </p:cNvSpPr>
          <p:nvPr/>
        </p:nvSpPr>
        <p:spPr bwMode="auto">
          <a:xfrm>
            <a:off x="0" y="1752600"/>
            <a:ext cx="1066800" cy="0"/>
          </a:xfrm>
          <a:prstGeom prst="line">
            <a:avLst/>
          </a:prstGeom>
          <a:noFill/>
          <a:ln w="38100">
            <a:solidFill>
              <a:schemeClr val="tx1"/>
            </a:solidFill>
            <a:round/>
            <a:headEnd/>
            <a:tailEnd/>
          </a:ln>
        </p:spPr>
        <p:txBody>
          <a:bodyPr/>
          <a:lstStyle/>
          <a:p>
            <a:endParaRPr lang="ru-RU"/>
          </a:p>
        </p:txBody>
      </p:sp>
      <p:sp>
        <p:nvSpPr>
          <p:cNvPr id="20492" name="Line 11"/>
          <p:cNvSpPr>
            <a:spLocks noChangeShapeType="1"/>
          </p:cNvSpPr>
          <p:nvPr/>
        </p:nvSpPr>
        <p:spPr bwMode="auto">
          <a:xfrm>
            <a:off x="2514600" y="1752600"/>
            <a:ext cx="914400" cy="0"/>
          </a:xfrm>
          <a:prstGeom prst="line">
            <a:avLst/>
          </a:prstGeom>
          <a:noFill/>
          <a:ln w="38100">
            <a:solidFill>
              <a:schemeClr val="tx1"/>
            </a:solidFill>
            <a:round/>
            <a:headEnd/>
            <a:tailEnd/>
          </a:ln>
        </p:spPr>
        <p:txBody>
          <a:bodyPr/>
          <a:lstStyle/>
          <a:p>
            <a:endParaRPr lang="ru-RU"/>
          </a:p>
        </p:txBody>
      </p:sp>
      <p:sp>
        <p:nvSpPr>
          <p:cNvPr id="20493" name="Line 12"/>
          <p:cNvSpPr>
            <a:spLocks noChangeShapeType="1"/>
          </p:cNvSpPr>
          <p:nvPr/>
        </p:nvSpPr>
        <p:spPr bwMode="auto">
          <a:xfrm>
            <a:off x="4876800" y="1752600"/>
            <a:ext cx="1219200" cy="0"/>
          </a:xfrm>
          <a:prstGeom prst="line">
            <a:avLst/>
          </a:prstGeom>
          <a:noFill/>
          <a:ln w="38100">
            <a:solidFill>
              <a:schemeClr val="tx1"/>
            </a:solidFill>
            <a:round/>
            <a:headEnd/>
            <a:tailEnd/>
          </a:ln>
        </p:spPr>
        <p:txBody>
          <a:bodyPr/>
          <a:lstStyle/>
          <a:p>
            <a:endParaRPr lang="ru-RU"/>
          </a:p>
        </p:txBody>
      </p:sp>
      <p:sp>
        <p:nvSpPr>
          <p:cNvPr id="20494" name="Line 13"/>
          <p:cNvSpPr>
            <a:spLocks noChangeShapeType="1"/>
          </p:cNvSpPr>
          <p:nvPr/>
        </p:nvSpPr>
        <p:spPr bwMode="auto">
          <a:xfrm>
            <a:off x="7543800" y="1752600"/>
            <a:ext cx="1600200" cy="0"/>
          </a:xfrm>
          <a:prstGeom prst="line">
            <a:avLst/>
          </a:prstGeom>
          <a:noFill/>
          <a:ln w="38100">
            <a:solidFill>
              <a:schemeClr val="tx1"/>
            </a:solidFill>
            <a:round/>
            <a:headEnd/>
            <a:tailEnd/>
          </a:ln>
        </p:spPr>
        <p:txBody>
          <a:bodyPr/>
          <a:lstStyle/>
          <a:p>
            <a:endParaRPr lang="ru-RU"/>
          </a:p>
        </p:txBody>
      </p:sp>
      <p:sp>
        <p:nvSpPr>
          <p:cNvPr id="20495" name="Line 14"/>
          <p:cNvSpPr>
            <a:spLocks noChangeShapeType="1"/>
          </p:cNvSpPr>
          <p:nvPr/>
        </p:nvSpPr>
        <p:spPr bwMode="auto">
          <a:xfrm>
            <a:off x="304800" y="1752600"/>
            <a:ext cx="0" cy="3733800"/>
          </a:xfrm>
          <a:prstGeom prst="line">
            <a:avLst/>
          </a:prstGeom>
          <a:noFill/>
          <a:ln w="38100">
            <a:solidFill>
              <a:schemeClr val="tx1"/>
            </a:solidFill>
            <a:round/>
            <a:headEnd/>
            <a:tailEnd/>
          </a:ln>
        </p:spPr>
        <p:txBody>
          <a:bodyPr/>
          <a:lstStyle/>
          <a:p>
            <a:endParaRPr lang="ru-RU"/>
          </a:p>
        </p:txBody>
      </p:sp>
      <p:sp>
        <p:nvSpPr>
          <p:cNvPr id="20496" name="Line 15"/>
          <p:cNvSpPr>
            <a:spLocks noChangeShapeType="1"/>
          </p:cNvSpPr>
          <p:nvPr/>
        </p:nvSpPr>
        <p:spPr bwMode="auto">
          <a:xfrm>
            <a:off x="304800" y="3581400"/>
            <a:ext cx="685800" cy="0"/>
          </a:xfrm>
          <a:prstGeom prst="line">
            <a:avLst/>
          </a:prstGeom>
          <a:noFill/>
          <a:ln w="38100">
            <a:solidFill>
              <a:schemeClr val="tx1"/>
            </a:solidFill>
            <a:round/>
            <a:headEnd/>
            <a:tailEnd/>
          </a:ln>
        </p:spPr>
        <p:txBody>
          <a:bodyPr/>
          <a:lstStyle/>
          <a:p>
            <a:endParaRPr lang="ru-RU"/>
          </a:p>
        </p:txBody>
      </p:sp>
      <p:sp>
        <p:nvSpPr>
          <p:cNvPr id="20497" name="Line 16"/>
          <p:cNvSpPr>
            <a:spLocks noChangeShapeType="1"/>
          </p:cNvSpPr>
          <p:nvPr/>
        </p:nvSpPr>
        <p:spPr bwMode="auto">
          <a:xfrm>
            <a:off x="304800" y="4419600"/>
            <a:ext cx="3200400" cy="0"/>
          </a:xfrm>
          <a:prstGeom prst="line">
            <a:avLst/>
          </a:prstGeom>
          <a:noFill/>
          <a:ln w="38100">
            <a:solidFill>
              <a:schemeClr val="tx1"/>
            </a:solidFill>
            <a:round/>
            <a:headEnd/>
            <a:tailEnd/>
          </a:ln>
        </p:spPr>
        <p:txBody>
          <a:bodyPr/>
          <a:lstStyle/>
          <a:p>
            <a:endParaRPr lang="ru-RU"/>
          </a:p>
        </p:txBody>
      </p:sp>
      <p:sp>
        <p:nvSpPr>
          <p:cNvPr id="20498" name="Line 17"/>
          <p:cNvSpPr>
            <a:spLocks noChangeShapeType="1"/>
          </p:cNvSpPr>
          <p:nvPr/>
        </p:nvSpPr>
        <p:spPr bwMode="auto">
          <a:xfrm>
            <a:off x="304800" y="5486400"/>
            <a:ext cx="5943600" cy="0"/>
          </a:xfrm>
          <a:prstGeom prst="line">
            <a:avLst/>
          </a:prstGeom>
          <a:noFill/>
          <a:ln w="38100">
            <a:solidFill>
              <a:schemeClr val="tx1"/>
            </a:solidFill>
            <a:round/>
            <a:headEnd/>
            <a:tailEnd/>
          </a:ln>
        </p:spPr>
        <p:txBody>
          <a:bodyPr/>
          <a:lstStyle/>
          <a:p>
            <a:endParaRPr lang="ru-RU"/>
          </a:p>
        </p:txBody>
      </p:sp>
      <p:sp>
        <p:nvSpPr>
          <p:cNvPr id="20499" name="Line 18"/>
          <p:cNvSpPr>
            <a:spLocks noChangeShapeType="1"/>
          </p:cNvSpPr>
          <p:nvPr/>
        </p:nvSpPr>
        <p:spPr bwMode="auto">
          <a:xfrm>
            <a:off x="8610600" y="1752600"/>
            <a:ext cx="0" cy="3733800"/>
          </a:xfrm>
          <a:prstGeom prst="line">
            <a:avLst/>
          </a:prstGeom>
          <a:noFill/>
          <a:ln w="38100">
            <a:solidFill>
              <a:schemeClr val="tx1"/>
            </a:solidFill>
            <a:round/>
            <a:headEnd/>
            <a:tailEnd/>
          </a:ln>
        </p:spPr>
        <p:txBody>
          <a:bodyPr/>
          <a:lstStyle/>
          <a:p>
            <a:endParaRPr lang="ru-RU"/>
          </a:p>
        </p:txBody>
      </p:sp>
      <p:sp>
        <p:nvSpPr>
          <p:cNvPr id="20500" name="Line 19"/>
          <p:cNvSpPr>
            <a:spLocks noChangeShapeType="1"/>
          </p:cNvSpPr>
          <p:nvPr/>
        </p:nvSpPr>
        <p:spPr bwMode="auto">
          <a:xfrm flipH="1">
            <a:off x="7696200" y="5486400"/>
            <a:ext cx="914400" cy="0"/>
          </a:xfrm>
          <a:prstGeom prst="line">
            <a:avLst/>
          </a:prstGeom>
          <a:noFill/>
          <a:ln w="38100">
            <a:solidFill>
              <a:schemeClr val="tx1"/>
            </a:solidFill>
            <a:round/>
            <a:headEnd/>
            <a:tailEnd/>
          </a:ln>
        </p:spPr>
        <p:txBody>
          <a:bodyPr/>
          <a:lstStyle/>
          <a:p>
            <a:endParaRPr lang="ru-RU"/>
          </a:p>
        </p:txBody>
      </p:sp>
      <p:sp>
        <p:nvSpPr>
          <p:cNvPr id="20501" name="Line 20"/>
          <p:cNvSpPr>
            <a:spLocks noChangeShapeType="1"/>
          </p:cNvSpPr>
          <p:nvPr/>
        </p:nvSpPr>
        <p:spPr bwMode="auto">
          <a:xfrm>
            <a:off x="2971800" y="1752600"/>
            <a:ext cx="0" cy="1828800"/>
          </a:xfrm>
          <a:prstGeom prst="line">
            <a:avLst/>
          </a:prstGeom>
          <a:noFill/>
          <a:ln w="38100">
            <a:solidFill>
              <a:schemeClr val="tx1"/>
            </a:solidFill>
            <a:round/>
            <a:headEnd/>
            <a:tailEnd/>
          </a:ln>
        </p:spPr>
        <p:txBody>
          <a:bodyPr/>
          <a:lstStyle/>
          <a:p>
            <a:endParaRPr lang="ru-RU"/>
          </a:p>
        </p:txBody>
      </p:sp>
      <p:sp>
        <p:nvSpPr>
          <p:cNvPr id="20502" name="Line 21"/>
          <p:cNvSpPr>
            <a:spLocks noChangeShapeType="1"/>
          </p:cNvSpPr>
          <p:nvPr/>
        </p:nvSpPr>
        <p:spPr bwMode="auto">
          <a:xfrm>
            <a:off x="2438400" y="3581400"/>
            <a:ext cx="533400" cy="0"/>
          </a:xfrm>
          <a:prstGeom prst="line">
            <a:avLst/>
          </a:prstGeom>
          <a:noFill/>
          <a:ln w="38100">
            <a:solidFill>
              <a:schemeClr val="tx1"/>
            </a:solidFill>
            <a:round/>
            <a:headEnd/>
            <a:tailEnd/>
          </a:ln>
        </p:spPr>
        <p:txBody>
          <a:bodyPr/>
          <a:lstStyle/>
          <a:p>
            <a:endParaRPr lang="ru-RU"/>
          </a:p>
        </p:txBody>
      </p:sp>
      <p:sp>
        <p:nvSpPr>
          <p:cNvPr id="20503" name="Line 22"/>
          <p:cNvSpPr>
            <a:spLocks noChangeShapeType="1"/>
          </p:cNvSpPr>
          <p:nvPr/>
        </p:nvSpPr>
        <p:spPr bwMode="auto">
          <a:xfrm>
            <a:off x="5638800" y="1752600"/>
            <a:ext cx="0" cy="2667000"/>
          </a:xfrm>
          <a:prstGeom prst="line">
            <a:avLst/>
          </a:prstGeom>
          <a:noFill/>
          <a:ln w="38100">
            <a:solidFill>
              <a:schemeClr val="tx1"/>
            </a:solidFill>
            <a:round/>
            <a:headEnd/>
            <a:tailEnd/>
          </a:ln>
        </p:spPr>
        <p:txBody>
          <a:bodyPr/>
          <a:lstStyle/>
          <a:p>
            <a:endParaRPr lang="ru-RU"/>
          </a:p>
        </p:txBody>
      </p:sp>
      <p:sp>
        <p:nvSpPr>
          <p:cNvPr id="20504" name="Line 23"/>
          <p:cNvSpPr>
            <a:spLocks noChangeShapeType="1"/>
          </p:cNvSpPr>
          <p:nvPr/>
        </p:nvSpPr>
        <p:spPr bwMode="auto">
          <a:xfrm flipH="1">
            <a:off x="4953000" y="4419600"/>
            <a:ext cx="685800" cy="0"/>
          </a:xfrm>
          <a:prstGeom prst="line">
            <a:avLst/>
          </a:prstGeom>
          <a:noFill/>
          <a:ln w="38100">
            <a:solidFill>
              <a:schemeClr val="tx1"/>
            </a:solidFill>
            <a:round/>
            <a:headEnd/>
            <a:tailEnd/>
          </a:ln>
        </p:spPr>
        <p:txBody>
          <a:bodyPr/>
          <a:lstStyle/>
          <a:p>
            <a:endParaRPr lang="ru-RU"/>
          </a:p>
        </p:txBody>
      </p:sp>
      <p:sp>
        <p:nvSpPr>
          <p:cNvPr id="20505" name="Text Box 24"/>
          <p:cNvSpPr txBox="1">
            <a:spLocks noChangeArrowheads="1"/>
          </p:cNvSpPr>
          <p:nvPr/>
        </p:nvSpPr>
        <p:spPr bwMode="auto">
          <a:xfrm>
            <a:off x="1295400" y="914400"/>
            <a:ext cx="9144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rPr>
              <a:t>2R</a:t>
            </a:r>
            <a:endParaRPr lang="ru-RU" sz="2800" b="1">
              <a:solidFill>
                <a:srgbClr val="FF0000"/>
              </a:solidFill>
            </a:endParaRPr>
          </a:p>
        </p:txBody>
      </p:sp>
      <p:sp>
        <p:nvSpPr>
          <p:cNvPr id="20506" name="Rectangle 25"/>
          <p:cNvSpPr>
            <a:spLocks noChangeArrowheads="1"/>
          </p:cNvSpPr>
          <p:nvPr/>
        </p:nvSpPr>
        <p:spPr bwMode="auto">
          <a:xfrm>
            <a:off x="4038600" y="3381375"/>
            <a:ext cx="639763"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2R</a:t>
            </a:r>
            <a:endParaRPr lang="ru-RU" sz="2800" b="1">
              <a:solidFill>
                <a:srgbClr val="FF0000"/>
              </a:solidFill>
            </a:endParaRPr>
          </a:p>
        </p:txBody>
      </p:sp>
      <p:sp>
        <p:nvSpPr>
          <p:cNvPr id="20507" name="Rectangle 26"/>
          <p:cNvSpPr>
            <a:spLocks noChangeArrowheads="1"/>
          </p:cNvSpPr>
          <p:nvPr/>
        </p:nvSpPr>
        <p:spPr bwMode="auto">
          <a:xfrm>
            <a:off x="6781800" y="4524375"/>
            <a:ext cx="639763"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2R</a:t>
            </a:r>
            <a:endParaRPr lang="ru-RU" sz="2800" b="1">
              <a:solidFill>
                <a:srgbClr val="FF0000"/>
              </a:solidFill>
            </a:endParaRPr>
          </a:p>
        </p:txBody>
      </p:sp>
      <p:sp>
        <p:nvSpPr>
          <p:cNvPr id="20508" name="Rectangle 27"/>
          <p:cNvSpPr>
            <a:spLocks noChangeArrowheads="1"/>
          </p:cNvSpPr>
          <p:nvPr/>
        </p:nvSpPr>
        <p:spPr bwMode="auto">
          <a:xfrm>
            <a:off x="1524000" y="2543175"/>
            <a:ext cx="639763"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2R</a:t>
            </a:r>
            <a:endParaRPr lang="ru-RU" sz="2800" b="1">
              <a:solidFill>
                <a:srgbClr val="FF0000"/>
              </a:solidFill>
            </a:endParaRPr>
          </a:p>
        </p:txBody>
      </p:sp>
      <p:sp>
        <p:nvSpPr>
          <p:cNvPr id="20509" name="Rectangle 28"/>
          <p:cNvSpPr>
            <a:spLocks noChangeArrowheads="1"/>
          </p:cNvSpPr>
          <p:nvPr/>
        </p:nvSpPr>
        <p:spPr bwMode="auto">
          <a:xfrm>
            <a:off x="3962400" y="866775"/>
            <a:ext cx="441325"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R</a:t>
            </a:r>
            <a:endParaRPr lang="ru-RU" sz="2800" b="1">
              <a:solidFill>
                <a:srgbClr val="FF0000"/>
              </a:solidFill>
            </a:endParaRPr>
          </a:p>
        </p:txBody>
      </p:sp>
      <p:sp>
        <p:nvSpPr>
          <p:cNvPr id="20510" name="Rectangle 29"/>
          <p:cNvSpPr>
            <a:spLocks noChangeArrowheads="1"/>
          </p:cNvSpPr>
          <p:nvPr/>
        </p:nvSpPr>
        <p:spPr bwMode="auto">
          <a:xfrm>
            <a:off x="6629400" y="914400"/>
            <a:ext cx="441325" cy="519113"/>
          </a:xfrm>
          <a:prstGeom prst="rect">
            <a:avLst/>
          </a:prstGeom>
          <a:noFill/>
          <a:ln w="9525">
            <a:noFill/>
            <a:miter lim="800000"/>
            <a:headEnd/>
            <a:tailEnd/>
          </a:ln>
        </p:spPr>
        <p:txBody>
          <a:bodyPr wrap="none">
            <a:spAutoFit/>
          </a:bodyPr>
          <a:lstStyle/>
          <a:p>
            <a:pPr>
              <a:spcBef>
                <a:spcPct val="50000"/>
              </a:spcBef>
            </a:pPr>
            <a:r>
              <a:rPr lang="en-US" sz="2800" b="1">
                <a:solidFill>
                  <a:srgbClr val="FF0000"/>
                </a:solidFill>
              </a:rPr>
              <a:t>R</a:t>
            </a:r>
            <a:endParaRPr lang="ru-RU" sz="2800" b="1">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507999" y="493485"/>
            <a:ext cx="7791877"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7.Лампочки, сопротивления которых 3 и 12 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поочередно подключенные к некоторому источнику тока,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по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Bookman Old Style" pitchFamily="18" charset="0"/>
              </a:rPr>
              <a:t>требляют</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одинаковую мощность.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Найти внутреннее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Bookman Old Style" pitchFamily="18" charset="0"/>
              </a:rPr>
              <a:t>сопротив</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a:t>
            </a:r>
            <a:r>
              <a:rPr kumimoji="0" lang="ru-RU" sz="2400" b="0" i="0" u="none" strike="noStrike" cap="none" normalizeH="0" baseline="0" dirty="0" err="1" smtClean="0">
                <a:ln>
                  <a:noFill/>
                </a:ln>
                <a:solidFill>
                  <a:srgbClr val="000000"/>
                </a:solidFill>
                <a:effectLst/>
                <a:latin typeface="Times New Roman" pitchFamily="18" charset="0"/>
                <a:ea typeface="Times New Roman" pitchFamily="18" charset="0"/>
                <a:cs typeface="Bookman Old Style" pitchFamily="18" charset="0"/>
              </a:rPr>
              <a:t>ление</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источника 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КПД цепи в каждом случае.</a:t>
            </a:r>
            <a:endParaRPr kumimoji="0" lang="ru-RU" sz="2400" b="0" i="0" u="none" strike="noStrike" cap="none" normalizeH="0" baseline="0" dirty="0" smtClean="0">
              <a:ln>
                <a:noFill/>
              </a:ln>
              <a:solidFill>
                <a:schemeClr val="tx1"/>
              </a:solidFill>
              <a:effectLst/>
              <a:latin typeface="Arial" pitchFamily="34" charset="0"/>
            </a:endParaRPr>
          </a:p>
        </p:txBody>
      </p:sp>
      <p:sp>
        <p:nvSpPr>
          <p:cNvPr id="173058" name="Rectangle 2"/>
          <p:cNvSpPr>
            <a:spLocks noChangeArrowheads="1"/>
          </p:cNvSpPr>
          <p:nvPr/>
        </p:nvSpPr>
        <p:spPr bwMode="auto">
          <a:xfrm>
            <a:off x="203199" y="2989943"/>
            <a:ext cx="8608190"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8. Источник тока с внутренним сопротивлением и ЭДС замкнут,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на три резистора с сопротивлением З</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R</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 каждый,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соединенные последовательно.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Во сколько раз изменяет</a:t>
            </a:r>
            <a:r>
              <a:rPr lang="ru-RU" sz="2400" dirty="0" smtClean="0">
                <a:solidFill>
                  <a:srgbClr val="000000"/>
                </a:solidFill>
                <a:ea typeface="Times New Roman" pitchFamily="18" charset="0"/>
                <a:cs typeface="Bookman Old Style" pitchFamily="18" charset="0"/>
              </a:rPr>
              <a:t>ся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сила тока в цепи,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напряжение на зажимах источника и полезная мощность,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Bookman Old Style" pitchFamily="18" charset="0"/>
              </a:rPr>
              <a:t>если резисторы соединить параллельно?</a:t>
            </a:r>
            <a:endParaRPr kumimoji="0" lang="ru-RU" sz="2400" b="0" i="0" u="none" strike="noStrike" cap="none" normalizeH="0" baseline="0" dirty="0" smtClean="0">
              <a:ln>
                <a:noFill/>
              </a:ln>
              <a:solidFill>
                <a:schemeClr val="tx1"/>
              </a:solidFill>
              <a:effectLst/>
              <a:latin typeface="Arial" pitchFamily="34" charset="0"/>
            </a:endParaRPr>
          </a:p>
        </p:txBody>
      </p:sp>
      <p:sp>
        <p:nvSpPr>
          <p:cNvPr id="4" name="Управляющая кнопка: домой 3">
            <a:hlinkClick r:id="rId2" action="ppaction://hlinksldjump" highlightClick="1"/>
          </p:cNvPr>
          <p:cNvSpPr/>
          <p:nvPr/>
        </p:nvSpPr>
        <p:spPr>
          <a:xfrm>
            <a:off x="8215085" y="5994401"/>
            <a:ext cx="449943" cy="595086"/>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31969984_bezimeni-1.jpg"/>
          <p:cNvPicPr>
            <a:picLocks noChangeAspect="1"/>
          </p:cNvPicPr>
          <p:nvPr/>
        </p:nvPicPr>
        <p:blipFill>
          <a:blip r:embed="rId2"/>
          <a:stretch>
            <a:fillRect/>
          </a:stretch>
        </p:blipFill>
        <p:spPr>
          <a:xfrm>
            <a:off x="0" y="1"/>
            <a:ext cx="9144000" cy="6825342"/>
          </a:xfrm>
          <a:prstGeom prst="rect">
            <a:avLst/>
          </a:prstGeom>
        </p:spPr>
      </p:pic>
      <p:pic>
        <p:nvPicPr>
          <p:cNvPr id="3" name="Рисунок 2" descr="a015.gif"/>
          <p:cNvPicPr>
            <a:picLocks noChangeAspect="1"/>
          </p:cNvPicPr>
          <p:nvPr/>
        </p:nvPicPr>
        <p:blipFill>
          <a:blip r:embed="rId3"/>
          <a:stretch>
            <a:fillRect/>
          </a:stretch>
        </p:blipFill>
        <p:spPr>
          <a:xfrm>
            <a:off x="0" y="0"/>
            <a:ext cx="1698171" cy="1480457"/>
          </a:xfrm>
          <a:prstGeom prst="rect">
            <a:avLst/>
          </a:prstGeom>
        </p:spPr>
      </p:pic>
      <p:sp>
        <p:nvSpPr>
          <p:cNvPr id="4" name="TextBox 3"/>
          <p:cNvSpPr txBox="1"/>
          <p:nvPr/>
        </p:nvSpPr>
        <p:spPr>
          <a:xfrm rot="21386599">
            <a:off x="2279894" y="1349829"/>
            <a:ext cx="3577198" cy="584775"/>
          </a:xfrm>
          <a:prstGeom prst="rect">
            <a:avLst/>
          </a:prstGeom>
          <a:noFill/>
        </p:spPr>
        <p:txBody>
          <a:bodyPr wrap="none" rtlCol="0">
            <a:spAutoFit/>
          </a:bodyPr>
          <a:lstStyle/>
          <a:p>
            <a:r>
              <a:rPr lang="ru-RU" sz="3200" dirty="0" smtClean="0">
                <a:solidFill>
                  <a:srgbClr val="FF0000"/>
                </a:solidFill>
              </a:rPr>
              <a:t>Домашнее задание:</a:t>
            </a:r>
            <a:endParaRPr lang="ru-RU" sz="3200" dirty="0">
              <a:solidFill>
                <a:srgbClr val="FF0000"/>
              </a:solidFill>
            </a:endParaRPr>
          </a:p>
        </p:txBody>
      </p:sp>
      <p:sp>
        <p:nvSpPr>
          <p:cNvPr id="5" name="Прямоугольник 4"/>
          <p:cNvSpPr/>
          <p:nvPr/>
        </p:nvSpPr>
        <p:spPr>
          <a:xfrm rot="21057098">
            <a:off x="2271487" y="4676170"/>
            <a:ext cx="5014686" cy="461665"/>
          </a:xfrm>
          <a:prstGeom prst="rect">
            <a:avLst/>
          </a:prstGeom>
        </p:spPr>
        <p:txBody>
          <a:bodyPr wrap="square">
            <a:spAutoFit/>
          </a:bodyPr>
          <a:lstStyle/>
          <a:p>
            <a:r>
              <a:rPr lang="ru-RU" sz="2400" dirty="0" smtClean="0">
                <a:solidFill>
                  <a:srgbClr val="0000FF"/>
                </a:solidFill>
              </a:rPr>
              <a:t>ОБЯЗАТЕЛЬНЫЙ</a:t>
            </a:r>
            <a:r>
              <a:rPr lang="ru-RU" sz="2400" b="1" dirty="0" smtClean="0">
                <a:solidFill>
                  <a:srgbClr val="0000FF"/>
                </a:solidFill>
              </a:rPr>
              <a:t> </a:t>
            </a:r>
            <a:r>
              <a:rPr lang="ru-RU" sz="2400" dirty="0" smtClean="0">
                <a:solidFill>
                  <a:srgbClr val="0000FF"/>
                </a:solidFill>
              </a:rPr>
              <a:t>МИНИМУМ</a:t>
            </a:r>
            <a:r>
              <a:rPr lang="ru-RU" sz="2400" b="1" dirty="0" smtClean="0">
                <a:solidFill>
                  <a:srgbClr val="0000FF"/>
                </a:solidFill>
              </a:rPr>
              <a:t> </a:t>
            </a:r>
            <a:endParaRPr lang="ru-RU" sz="2400" b="1" dirty="0">
              <a:solidFill>
                <a:srgbClr val="0000FF"/>
              </a:solidFill>
            </a:endParaRPr>
          </a:p>
        </p:txBody>
      </p:sp>
      <p:sp>
        <p:nvSpPr>
          <p:cNvPr id="6" name="TextBox 5"/>
          <p:cNvSpPr txBox="1"/>
          <p:nvPr/>
        </p:nvSpPr>
        <p:spPr>
          <a:xfrm rot="21143566">
            <a:off x="1968029" y="2286783"/>
            <a:ext cx="4538807" cy="1569660"/>
          </a:xfrm>
          <a:prstGeom prst="rect">
            <a:avLst/>
          </a:prstGeom>
          <a:noFill/>
        </p:spPr>
        <p:txBody>
          <a:bodyPr wrap="none" rtlCol="0">
            <a:spAutoFit/>
          </a:bodyPr>
          <a:lstStyle/>
          <a:p>
            <a:r>
              <a:rPr lang="ru-RU" dirty="0" smtClean="0">
                <a:solidFill>
                  <a:schemeClr val="tx1"/>
                </a:solidFill>
              </a:rPr>
              <a:t>§ 104-108</a:t>
            </a:r>
          </a:p>
          <a:p>
            <a:r>
              <a:rPr lang="ru-RU" dirty="0" smtClean="0">
                <a:solidFill>
                  <a:schemeClr val="tx1"/>
                </a:solidFill>
              </a:rPr>
              <a:t>Упр.19 (2,6,8,10)</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31969984_bezimeni-1.jpg"/>
          <p:cNvPicPr>
            <a:picLocks noChangeAspect="1"/>
          </p:cNvPicPr>
          <p:nvPr/>
        </p:nvPicPr>
        <p:blipFill>
          <a:blip r:embed="rId2"/>
          <a:stretch>
            <a:fillRect/>
          </a:stretch>
        </p:blipFill>
        <p:spPr>
          <a:xfrm>
            <a:off x="0" y="0"/>
            <a:ext cx="9144000" cy="6916057"/>
          </a:xfrm>
          <a:prstGeom prst="rect">
            <a:avLst/>
          </a:prstGeom>
        </p:spPr>
      </p:pic>
      <p:pic>
        <p:nvPicPr>
          <p:cNvPr id="3" name="Рисунок 2" descr="a015.gif"/>
          <p:cNvPicPr>
            <a:picLocks noChangeAspect="1"/>
          </p:cNvPicPr>
          <p:nvPr/>
        </p:nvPicPr>
        <p:blipFill>
          <a:blip r:embed="rId3"/>
          <a:stretch>
            <a:fillRect/>
          </a:stretch>
        </p:blipFill>
        <p:spPr>
          <a:xfrm>
            <a:off x="-1" y="0"/>
            <a:ext cx="1698171" cy="1480457"/>
          </a:xfrm>
          <a:prstGeom prst="rect">
            <a:avLst/>
          </a:prstGeom>
        </p:spPr>
      </p:pic>
      <p:sp>
        <p:nvSpPr>
          <p:cNvPr id="4" name="Прямоугольник 3"/>
          <p:cNvSpPr/>
          <p:nvPr/>
        </p:nvSpPr>
        <p:spPr>
          <a:xfrm rot="21322056">
            <a:off x="2039257" y="1294341"/>
            <a:ext cx="4572000" cy="584775"/>
          </a:xfrm>
          <a:prstGeom prst="rect">
            <a:avLst/>
          </a:prstGeom>
        </p:spPr>
        <p:txBody>
          <a:bodyPr>
            <a:spAutoFit/>
          </a:bodyPr>
          <a:lstStyle/>
          <a:p>
            <a:r>
              <a:rPr lang="ru-RU" sz="3200" dirty="0" smtClean="0">
                <a:solidFill>
                  <a:srgbClr val="FF0000"/>
                </a:solidFill>
              </a:rPr>
              <a:t>Домашнее задание:</a:t>
            </a:r>
            <a:endParaRPr lang="ru-RU" sz="3200" dirty="0">
              <a:solidFill>
                <a:srgbClr val="FF0000"/>
              </a:solidFill>
            </a:endParaRPr>
          </a:p>
        </p:txBody>
      </p:sp>
      <p:sp>
        <p:nvSpPr>
          <p:cNvPr id="5" name="Прямоугольник 4"/>
          <p:cNvSpPr/>
          <p:nvPr/>
        </p:nvSpPr>
        <p:spPr>
          <a:xfrm rot="21078890">
            <a:off x="2460172" y="4777770"/>
            <a:ext cx="4572000" cy="461665"/>
          </a:xfrm>
          <a:prstGeom prst="rect">
            <a:avLst/>
          </a:prstGeom>
        </p:spPr>
        <p:txBody>
          <a:bodyPr>
            <a:spAutoFit/>
          </a:bodyPr>
          <a:lstStyle/>
          <a:p>
            <a:r>
              <a:rPr lang="ru-RU" sz="2400" dirty="0" smtClean="0">
                <a:solidFill>
                  <a:srgbClr val="0000FF"/>
                </a:solidFill>
              </a:rPr>
              <a:t>ТРЕНИРОВОЧНЫЙ </a:t>
            </a:r>
            <a:endParaRPr lang="ru-RU" sz="2400" dirty="0">
              <a:solidFill>
                <a:srgbClr val="0000FF"/>
              </a:solidFill>
            </a:endParaRPr>
          </a:p>
        </p:txBody>
      </p:sp>
      <p:sp>
        <p:nvSpPr>
          <p:cNvPr id="6" name="Прямоугольник 5"/>
          <p:cNvSpPr/>
          <p:nvPr/>
        </p:nvSpPr>
        <p:spPr>
          <a:xfrm rot="21199731">
            <a:off x="3567878" y="2661139"/>
            <a:ext cx="1079333" cy="461665"/>
          </a:xfrm>
          <a:prstGeom prst="rect">
            <a:avLst/>
          </a:prstGeom>
        </p:spPr>
        <p:txBody>
          <a:bodyPr wrap="none">
            <a:spAutoFit/>
          </a:bodyPr>
          <a:lstStyle/>
          <a:p>
            <a:r>
              <a:rPr lang="ru-RU" sz="2400" dirty="0" smtClean="0">
                <a:solidFill>
                  <a:schemeClr val="tx1"/>
                </a:solidFill>
              </a:rPr>
              <a:t>Упр.19</a:t>
            </a:r>
            <a:endParaRPr lang="ru-RU" sz="2400" dirty="0"/>
          </a:p>
        </p:txBody>
      </p:sp>
      <p:sp>
        <p:nvSpPr>
          <p:cNvPr id="8" name="TextBox 7"/>
          <p:cNvSpPr txBox="1"/>
          <p:nvPr/>
        </p:nvSpPr>
        <p:spPr>
          <a:xfrm rot="21132106">
            <a:off x="3159742" y="3632590"/>
            <a:ext cx="2256066" cy="830997"/>
          </a:xfrm>
          <a:prstGeom prst="rect">
            <a:avLst/>
          </a:prstGeom>
          <a:noFill/>
        </p:spPr>
        <p:txBody>
          <a:bodyPr wrap="none" rtlCol="0">
            <a:spAutoFit/>
          </a:bodyPr>
          <a:lstStyle/>
          <a:p>
            <a:r>
              <a:rPr lang="ru-RU" sz="2400" dirty="0" smtClean="0">
                <a:solidFill>
                  <a:schemeClr val="tx1"/>
                </a:solidFill>
              </a:rPr>
              <a:t>А. П. </a:t>
            </a:r>
            <a:r>
              <a:rPr lang="ru-RU" sz="2400" dirty="0" err="1" smtClean="0">
                <a:solidFill>
                  <a:schemeClr val="tx1"/>
                </a:solidFill>
              </a:rPr>
              <a:t>Рымкевич</a:t>
            </a:r>
            <a:endParaRPr lang="ru-RU" sz="2400" dirty="0" smtClean="0">
              <a:solidFill>
                <a:schemeClr val="tx1"/>
              </a:solidFill>
            </a:endParaRPr>
          </a:p>
          <a:p>
            <a:r>
              <a:rPr lang="ru-RU" sz="2400" dirty="0" smtClean="0">
                <a:solidFill>
                  <a:schemeClr val="tx1"/>
                </a:solidFill>
              </a:rPr>
              <a:t>784-790</a:t>
            </a:r>
            <a:endParaRPr lang="ru-RU"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31969984_bezimeni-1.jpg"/>
          <p:cNvPicPr>
            <a:picLocks noChangeAspect="1"/>
          </p:cNvPicPr>
          <p:nvPr/>
        </p:nvPicPr>
        <p:blipFill>
          <a:blip r:embed="rId2"/>
          <a:stretch>
            <a:fillRect/>
          </a:stretch>
        </p:blipFill>
        <p:spPr>
          <a:xfrm>
            <a:off x="0" y="-1"/>
            <a:ext cx="9144000" cy="6858001"/>
          </a:xfrm>
          <a:prstGeom prst="rect">
            <a:avLst/>
          </a:prstGeom>
        </p:spPr>
      </p:pic>
      <p:pic>
        <p:nvPicPr>
          <p:cNvPr id="3" name="Рисунок 2" descr="a015.gif"/>
          <p:cNvPicPr>
            <a:picLocks noChangeAspect="1"/>
          </p:cNvPicPr>
          <p:nvPr/>
        </p:nvPicPr>
        <p:blipFill>
          <a:blip r:embed="rId3"/>
          <a:stretch>
            <a:fillRect/>
          </a:stretch>
        </p:blipFill>
        <p:spPr>
          <a:xfrm>
            <a:off x="-1" y="0"/>
            <a:ext cx="1698171" cy="1480457"/>
          </a:xfrm>
          <a:prstGeom prst="rect">
            <a:avLst/>
          </a:prstGeom>
        </p:spPr>
      </p:pic>
      <p:sp>
        <p:nvSpPr>
          <p:cNvPr id="4" name="Прямоугольник 3"/>
          <p:cNvSpPr/>
          <p:nvPr/>
        </p:nvSpPr>
        <p:spPr>
          <a:xfrm rot="21373975">
            <a:off x="2039257" y="1279827"/>
            <a:ext cx="4572000" cy="584775"/>
          </a:xfrm>
          <a:prstGeom prst="rect">
            <a:avLst/>
          </a:prstGeom>
        </p:spPr>
        <p:txBody>
          <a:bodyPr>
            <a:spAutoFit/>
          </a:bodyPr>
          <a:lstStyle/>
          <a:p>
            <a:r>
              <a:rPr lang="ru-RU" sz="3200" dirty="0" smtClean="0">
                <a:solidFill>
                  <a:srgbClr val="FF0000"/>
                </a:solidFill>
              </a:rPr>
              <a:t>Домашнее задание:</a:t>
            </a:r>
            <a:endParaRPr lang="ru-RU" sz="3200" dirty="0">
              <a:solidFill>
                <a:srgbClr val="FF0000"/>
              </a:solidFill>
            </a:endParaRPr>
          </a:p>
        </p:txBody>
      </p:sp>
      <p:sp>
        <p:nvSpPr>
          <p:cNvPr id="5" name="Прямоугольник 4"/>
          <p:cNvSpPr/>
          <p:nvPr/>
        </p:nvSpPr>
        <p:spPr>
          <a:xfrm rot="21128295">
            <a:off x="2416629" y="4734228"/>
            <a:ext cx="4572000" cy="461665"/>
          </a:xfrm>
          <a:prstGeom prst="rect">
            <a:avLst/>
          </a:prstGeom>
        </p:spPr>
        <p:txBody>
          <a:bodyPr>
            <a:spAutoFit/>
          </a:bodyPr>
          <a:lstStyle/>
          <a:p>
            <a:r>
              <a:rPr lang="ru-RU" sz="2400" dirty="0" smtClean="0">
                <a:solidFill>
                  <a:srgbClr val="0000FF"/>
                </a:solidFill>
              </a:rPr>
              <a:t>ТВОРЧЕСКОЕ ЗАДАНИЕ </a:t>
            </a:r>
            <a:endParaRPr lang="ru-RU" sz="2400" dirty="0">
              <a:solidFill>
                <a:srgbClr val="0000FF"/>
              </a:solidFill>
            </a:endParaRPr>
          </a:p>
        </p:txBody>
      </p:sp>
      <p:sp>
        <p:nvSpPr>
          <p:cNvPr id="6" name="TextBox 5"/>
          <p:cNvSpPr txBox="1"/>
          <p:nvPr/>
        </p:nvSpPr>
        <p:spPr>
          <a:xfrm rot="21117945">
            <a:off x="2612571" y="2336799"/>
            <a:ext cx="3508012" cy="1569660"/>
          </a:xfrm>
          <a:prstGeom prst="rect">
            <a:avLst/>
          </a:prstGeom>
          <a:noFill/>
        </p:spPr>
        <p:txBody>
          <a:bodyPr wrap="none" rtlCol="0">
            <a:spAutoFit/>
          </a:bodyPr>
          <a:lstStyle/>
          <a:p>
            <a:r>
              <a:rPr lang="ru-RU" dirty="0" smtClean="0">
                <a:solidFill>
                  <a:schemeClr val="tx1"/>
                </a:solidFill>
              </a:rPr>
              <a:t>Подготовить</a:t>
            </a:r>
          </a:p>
          <a:p>
            <a:r>
              <a:rPr lang="ru-RU" dirty="0" smtClean="0">
                <a:solidFill>
                  <a:schemeClr val="tx1"/>
                </a:solidFill>
              </a:rPr>
              <a:t> доклады.</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ru-RU" dirty="0" smtClean="0"/>
              <a:t>Электрический ток (стр.289-290)</a:t>
            </a:r>
            <a:br>
              <a:rPr lang="ru-RU" dirty="0" smtClean="0"/>
            </a:br>
            <a:endParaRPr lang="ru-RU" dirty="0" smtClean="0"/>
          </a:p>
        </p:txBody>
      </p:sp>
      <p:sp>
        <p:nvSpPr>
          <p:cNvPr id="6147" name="Text Box 3"/>
          <p:cNvSpPr txBox="1">
            <a:spLocks noChangeArrowheads="1"/>
          </p:cNvSpPr>
          <p:nvPr/>
        </p:nvSpPr>
        <p:spPr bwMode="auto">
          <a:xfrm>
            <a:off x="725714" y="2667000"/>
            <a:ext cx="7416800" cy="830997"/>
          </a:xfrm>
          <a:prstGeom prst="rect">
            <a:avLst/>
          </a:prstGeom>
          <a:noFill/>
          <a:ln w="9525">
            <a:noFill/>
            <a:miter lim="800000"/>
            <a:headEnd/>
            <a:tailEnd/>
          </a:ln>
        </p:spPr>
        <p:txBody>
          <a:bodyPr wrap="square">
            <a:spAutoFit/>
          </a:bodyPr>
          <a:lstStyle/>
          <a:p>
            <a:pPr>
              <a:defRPr/>
            </a:pPr>
            <a:endParaRPr lang="ru-RU" dirty="0">
              <a:solidFill>
                <a:srgbClr val="66FF33"/>
              </a:solidFill>
            </a:endParaRPr>
          </a:p>
        </p:txBody>
      </p:sp>
      <p:sp>
        <p:nvSpPr>
          <p:cNvPr id="5" name="Прямоугольник 4"/>
          <p:cNvSpPr/>
          <p:nvPr/>
        </p:nvSpPr>
        <p:spPr>
          <a:xfrm>
            <a:off x="203200" y="1192526"/>
            <a:ext cx="8752114" cy="4832092"/>
          </a:xfrm>
          <a:prstGeom prst="rect">
            <a:avLst/>
          </a:prstGeom>
        </p:spPr>
        <p:txBody>
          <a:bodyPr wrap="square">
            <a:spAutoFit/>
          </a:bodyPr>
          <a:lstStyle/>
          <a:p>
            <a:pPr algn="l"/>
            <a:r>
              <a:rPr lang="ru-RU" sz="2800" b="1" dirty="0" smtClean="0">
                <a:solidFill>
                  <a:schemeClr val="tx1"/>
                </a:solidFill>
              </a:rPr>
              <a:t>1.Что представляет собой электрический  ток?</a:t>
            </a:r>
          </a:p>
          <a:p>
            <a:pPr algn="l"/>
            <a:r>
              <a:rPr lang="ru-RU" sz="2800" b="1" dirty="0" smtClean="0">
                <a:solidFill>
                  <a:schemeClr val="tx1"/>
                </a:solidFill>
              </a:rPr>
              <a:t>2.При каких условиях возникает электрический  ток?</a:t>
            </a:r>
          </a:p>
          <a:p>
            <a:pPr algn="l"/>
            <a:r>
              <a:rPr lang="ru-RU" sz="2800" b="1" dirty="0" smtClean="0">
                <a:solidFill>
                  <a:schemeClr val="tx1"/>
                </a:solidFill>
              </a:rPr>
              <a:t>3.Почему движение заряженных частиц в проводнике в отсутствие внешнего электрического поля является хаотическим?</a:t>
            </a:r>
          </a:p>
          <a:p>
            <a:pPr algn="l"/>
            <a:r>
              <a:rPr lang="ru-RU" sz="2800" b="1" dirty="0" smtClean="0">
                <a:solidFill>
                  <a:schemeClr val="tx1"/>
                </a:solidFill>
              </a:rPr>
              <a:t>4.Чем отличается движение заряженных частиц в проводнике в отсутствии и при наличии внешнего электрического поля? </a:t>
            </a:r>
          </a:p>
          <a:p>
            <a:pPr algn="l"/>
            <a:r>
              <a:rPr lang="ru-RU" sz="2800" b="1" dirty="0" smtClean="0">
                <a:solidFill>
                  <a:schemeClr val="tx1"/>
                </a:solidFill>
              </a:rPr>
              <a:t>5.Что принято за направление тока</a:t>
            </a:r>
          </a:p>
          <a:p>
            <a:pPr algn="l"/>
            <a:r>
              <a:rPr lang="ru-RU" sz="2800" b="1" dirty="0" smtClean="0">
                <a:solidFill>
                  <a:schemeClr val="tx1"/>
                </a:solidFill>
              </a:rPr>
              <a:t>6.Какие действия тока вы знаете?</a:t>
            </a:r>
          </a:p>
        </p:txBody>
      </p:sp>
      <p:sp>
        <p:nvSpPr>
          <p:cNvPr id="6" name="Управляющая кнопка: далее 5">
            <a:hlinkClick r:id="" action="ppaction://hlinkshowjump?jump=nextslide" highlightClick="1"/>
          </p:cNvPr>
          <p:cNvSpPr/>
          <p:nvPr/>
        </p:nvSpPr>
        <p:spPr>
          <a:xfrm>
            <a:off x="8316685" y="6226629"/>
            <a:ext cx="537029" cy="355600"/>
          </a:xfrm>
          <a:prstGeom prst="actionButtonForwardNex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p:cNvSpPr>
            <a:spLocks noChangeShapeType="1"/>
          </p:cNvSpPr>
          <p:nvPr/>
        </p:nvSpPr>
        <p:spPr bwMode="auto">
          <a:xfrm>
            <a:off x="304800" y="1371600"/>
            <a:ext cx="8534400" cy="0"/>
          </a:xfrm>
          <a:prstGeom prst="line">
            <a:avLst/>
          </a:prstGeom>
          <a:noFill/>
          <a:ln w="28575">
            <a:solidFill>
              <a:schemeClr val="bg2"/>
            </a:solidFill>
            <a:round/>
            <a:headEnd/>
            <a:tailEnd/>
          </a:ln>
          <a:effectLst/>
        </p:spPr>
        <p:txBody>
          <a:bodyPr/>
          <a:lstStyle/>
          <a:p>
            <a:endParaRPr lang="ru-RU"/>
          </a:p>
        </p:txBody>
      </p:sp>
      <p:sp>
        <p:nvSpPr>
          <p:cNvPr id="9220" name="Text Box 4"/>
          <p:cNvSpPr txBox="1">
            <a:spLocks noChangeArrowheads="1"/>
          </p:cNvSpPr>
          <p:nvPr/>
        </p:nvSpPr>
        <p:spPr bwMode="auto">
          <a:xfrm>
            <a:off x="293914" y="185057"/>
            <a:ext cx="8458200" cy="641350"/>
          </a:xfrm>
          <a:prstGeom prst="rect">
            <a:avLst/>
          </a:prstGeom>
          <a:noFill/>
          <a:ln w="9525">
            <a:noFill/>
            <a:miter lim="800000"/>
            <a:headEnd/>
            <a:tailEnd/>
          </a:ln>
          <a:effectLst/>
        </p:spPr>
        <p:txBody>
          <a:bodyPr>
            <a:spAutoFit/>
          </a:bodyPr>
          <a:lstStyle/>
          <a:p>
            <a:pPr algn="l"/>
            <a:r>
              <a:rPr lang="ru-RU" sz="1800" dirty="0">
                <a:solidFill>
                  <a:schemeClr val="tx1"/>
                </a:solidFill>
              </a:rPr>
              <a:t>Вспомним, что проводимость веществ обусловлена наличием в них свободных заряженных частиц</a:t>
            </a:r>
          </a:p>
        </p:txBody>
      </p:sp>
      <p:sp>
        <p:nvSpPr>
          <p:cNvPr id="9222" name="Oval 6"/>
          <p:cNvSpPr>
            <a:spLocks noChangeArrowheads="1"/>
          </p:cNvSpPr>
          <p:nvPr/>
        </p:nvSpPr>
        <p:spPr bwMode="auto">
          <a:xfrm>
            <a:off x="1295400" y="28956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3" name="Oval 7"/>
          <p:cNvSpPr>
            <a:spLocks noChangeArrowheads="1"/>
          </p:cNvSpPr>
          <p:nvPr/>
        </p:nvSpPr>
        <p:spPr bwMode="auto">
          <a:xfrm>
            <a:off x="1295400" y="4572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4" name="Oval 8"/>
          <p:cNvSpPr>
            <a:spLocks noChangeArrowheads="1"/>
          </p:cNvSpPr>
          <p:nvPr/>
        </p:nvSpPr>
        <p:spPr bwMode="auto">
          <a:xfrm>
            <a:off x="2286000" y="2286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5" name="Oval 9"/>
          <p:cNvSpPr>
            <a:spLocks noChangeArrowheads="1"/>
          </p:cNvSpPr>
          <p:nvPr/>
        </p:nvSpPr>
        <p:spPr bwMode="auto">
          <a:xfrm>
            <a:off x="2971800" y="28956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6" name="Oval 10"/>
          <p:cNvSpPr>
            <a:spLocks noChangeArrowheads="1"/>
          </p:cNvSpPr>
          <p:nvPr/>
        </p:nvSpPr>
        <p:spPr bwMode="auto">
          <a:xfrm>
            <a:off x="2971800" y="4572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7" name="Oval 11"/>
          <p:cNvSpPr>
            <a:spLocks noChangeArrowheads="1"/>
          </p:cNvSpPr>
          <p:nvPr/>
        </p:nvSpPr>
        <p:spPr bwMode="auto">
          <a:xfrm>
            <a:off x="3733800" y="2286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8" name="Oval 12"/>
          <p:cNvSpPr>
            <a:spLocks noChangeArrowheads="1"/>
          </p:cNvSpPr>
          <p:nvPr/>
        </p:nvSpPr>
        <p:spPr bwMode="auto">
          <a:xfrm>
            <a:off x="2209800" y="38862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29" name="Oval 13"/>
          <p:cNvSpPr>
            <a:spLocks noChangeArrowheads="1"/>
          </p:cNvSpPr>
          <p:nvPr/>
        </p:nvSpPr>
        <p:spPr bwMode="auto">
          <a:xfrm>
            <a:off x="3733800" y="38862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32" name="Oval 16"/>
          <p:cNvSpPr>
            <a:spLocks noChangeArrowheads="1"/>
          </p:cNvSpPr>
          <p:nvPr/>
        </p:nvSpPr>
        <p:spPr bwMode="auto">
          <a:xfrm>
            <a:off x="-217714" y="2641600"/>
            <a:ext cx="217714" cy="2540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33" name="Oval 17"/>
          <p:cNvSpPr>
            <a:spLocks noChangeArrowheads="1"/>
          </p:cNvSpPr>
          <p:nvPr/>
        </p:nvSpPr>
        <p:spPr bwMode="auto">
          <a:xfrm>
            <a:off x="-228600" y="42672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34" name="Oval 18"/>
          <p:cNvSpPr>
            <a:spLocks noChangeArrowheads="1"/>
          </p:cNvSpPr>
          <p:nvPr/>
        </p:nvSpPr>
        <p:spPr bwMode="auto">
          <a:xfrm>
            <a:off x="5486400" y="2286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35" name="Oval 19"/>
          <p:cNvSpPr>
            <a:spLocks noChangeArrowheads="1"/>
          </p:cNvSpPr>
          <p:nvPr/>
        </p:nvSpPr>
        <p:spPr bwMode="auto">
          <a:xfrm>
            <a:off x="4876800" y="28956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36" name="Oval 20"/>
          <p:cNvSpPr>
            <a:spLocks noChangeArrowheads="1"/>
          </p:cNvSpPr>
          <p:nvPr/>
        </p:nvSpPr>
        <p:spPr bwMode="auto">
          <a:xfrm>
            <a:off x="4876800" y="4572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37" name="Oval 21"/>
          <p:cNvSpPr>
            <a:spLocks noChangeArrowheads="1"/>
          </p:cNvSpPr>
          <p:nvPr/>
        </p:nvSpPr>
        <p:spPr bwMode="auto">
          <a:xfrm>
            <a:off x="5562600" y="38862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38" name="Oval 22"/>
          <p:cNvSpPr>
            <a:spLocks noChangeArrowheads="1"/>
          </p:cNvSpPr>
          <p:nvPr/>
        </p:nvSpPr>
        <p:spPr bwMode="auto">
          <a:xfrm>
            <a:off x="-228600" y="2195286"/>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39" name="Oval 23"/>
          <p:cNvSpPr>
            <a:spLocks noChangeArrowheads="1"/>
          </p:cNvSpPr>
          <p:nvPr/>
        </p:nvSpPr>
        <p:spPr bwMode="auto">
          <a:xfrm>
            <a:off x="-228600" y="31242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40" name="Oval 24"/>
          <p:cNvSpPr>
            <a:spLocks noChangeArrowheads="1"/>
          </p:cNvSpPr>
          <p:nvPr/>
        </p:nvSpPr>
        <p:spPr bwMode="auto">
          <a:xfrm>
            <a:off x="-228600" y="37338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41" name="Oval 25"/>
          <p:cNvSpPr>
            <a:spLocks noChangeArrowheads="1"/>
          </p:cNvSpPr>
          <p:nvPr/>
        </p:nvSpPr>
        <p:spPr bwMode="auto">
          <a:xfrm>
            <a:off x="-228601" y="5138057"/>
            <a:ext cx="228601" cy="319314"/>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smtClean="0">
                <a:solidFill>
                  <a:schemeClr val="bg1"/>
                </a:solidFill>
              </a:rPr>
              <a:t>-</a:t>
            </a:r>
            <a:endParaRPr lang="ru-RU" sz="1800" b="1" dirty="0">
              <a:solidFill>
                <a:schemeClr val="bg1"/>
              </a:solidFill>
            </a:endParaRPr>
          </a:p>
        </p:txBody>
      </p:sp>
      <p:sp>
        <p:nvSpPr>
          <p:cNvPr id="9242" name="Oval 26"/>
          <p:cNvSpPr>
            <a:spLocks noChangeArrowheads="1"/>
          </p:cNvSpPr>
          <p:nvPr/>
        </p:nvSpPr>
        <p:spPr bwMode="auto">
          <a:xfrm>
            <a:off x="-381000" y="28956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43" name="Oval 27"/>
          <p:cNvSpPr>
            <a:spLocks noChangeArrowheads="1"/>
          </p:cNvSpPr>
          <p:nvPr/>
        </p:nvSpPr>
        <p:spPr bwMode="auto">
          <a:xfrm>
            <a:off x="-457200" y="24384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44" name="Oval 28"/>
          <p:cNvSpPr>
            <a:spLocks noChangeArrowheads="1"/>
          </p:cNvSpPr>
          <p:nvPr/>
        </p:nvSpPr>
        <p:spPr bwMode="auto">
          <a:xfrm>
            <a:off x="-457200" y="46482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smtClean="0">
                <a:solidFill>
                  <a:schemeClr val="bg1"/>
                </a:solidFill>
              </a:rPr>
              <a:t>-</a:t>
            </a:r>
            <a:endParaRPr lang="ru-RU" sz="1800" b="1" dirty="0">
              <a:solidFill>
                <a:schemeClr val="bg1"/>
              </a:solidFill>
            </a:endParaRPr>
          </a:p>
        </p:txBody>
      </p:sp>
      <p:sp>
        <p:nvSpPr>
          <p:cNvPr id="9245" name="Oval 29"/>
          <p:cNvSpPr>
            <a:spLocks noChangeArrowheads="1"/>
          </p:cNvSpPr>
          <p:nvPr/>
        </p:nvSpPr>
        <p:spPr bwMode="auto">
          <a:xfrm>
            <a:off x="-228600" y="3352800"/>
            <a:ext cx="228600" cy="228600"/>
          </a:xfrm>
          <a:prstGeom prst="ellipse">
            <a:avLst/>
          </a:prstGeom>
          <a:solidFill>
            <a:srgbClr val="00CCFF"/>
          </a:solidFill>
          <a:ln w="38100" algn="ctr">
            <a:solidFill>
              <a:srgbClr val="0000FF"/>
            </a:solidFill>
            <a:round/>
            <a:headEnd/>
            <a:tailEnd/>
          </a:ln>
          <a:effectLst/>
        </p:spPr>
        <p:txBody>
          <a:bodyPr wrap="none" anchor="ctr"/>
          <a:lstStyle/>
          <a:p>
            <a:pPr>
              <a:spcBef>
                <a:spcPct val="0"/>
              </a:spcBef>
            </a:pPr>
            <a:r>
              <a:rPr lang="ru-RU" sz="1800" b="1" dirty="0">
                <a:solidFill>
                  <a:schemeClr val="bg1"/>
                </a:solidFill>
              </a:rPr>
              <a:t>-</a:t>
            </a:r>
          </a:p>
        </p:txBody>
      </p:sp>
      <p:sp>
        <p:nvSpPr>
          <p:cNvPr id="9246" name="Oval 30"/>
          <p:cNvSpPr>
            <a:spLocks noChangeArrowheads="1"/>
          </p:cNvSpPr>
          <p:nvPr/>
        </p:nvSpPr>
        <p:spPr bwMode="auto">
          <a:xfrm>
            <a:off x="6705600" y="28956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47" name="Oval 31"/>
          <p:cNvSpPr>
            <a:spLocks noChangeArrowheads="1"/>
          </p:cNvSpPr>
          <p:nvPr/>
        </p:nvSpPr>
        <p:spPr bwMode="auto">
          <a:xfrm>
            <a:off x="6705600" y="4572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48" name="Oval 32"/>
          <p:cNvSpPr>
            <a:spLocks noChangeArrowheads="1"/>
          </p:cNvSpPr>
          <p:nvPr/>
        </p:nvSpPr>
        <p:spPr bwMode="auto">
          <a:xfrm>
            <a:off x="7239000" y="22860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49" name="Oval 33"/>
          <p:cNvSpPr>
            <a:spLocks noChangeArrowheads="1"/>
          </p:cNvSpPr>
          <p:nvPr/>
        </p:nvSpPr>
        <p:spPr bwMode="auto">
          <a:xfrm>
            <a:off x="7239000" y="3886200"/>
            <a:ext cx="381000" cy="381000"/>
          </a:xfrm>
          <a:prstGeom prst="ellipse">
            <a:avLst/>
          </a:prstGeom>
          <a:gradFill rotWithShape="1">
            <a:gsLst>
              <a:gs pos="0">
                <a:srgbClr val="FF9900">
                  <a:gamma/>
                  <a:tint val="0"/>
                  <a:invGamma/>
                </a:srgbClr>
              </a:gs>
              <a:gs pos="100000">
                <a:srgbClr val="FF9900"/>
              </a:gs>
            </a:gsLst>
            <a:path path="shape">
              <a:fillToRect l="50000" t="50000" r="50000" b="50000"/>
            </a:path>
          </a:gradFill>
          <a:ln w="12700" algn="ctr">
            <a:solidFill>
              <a:schemeClr val="tx1"/>
            </a:solidFill>
            <a:round/>
            <a:headEnd/>
            <a:tailEnd/>
          </a:ln>
          <a:effectLst/>
        </p:spPr>
        <p:txBody>
          <a:bodyPr wrap="none" anchor="ctr"/>
          <a:lstStyle/>
          <a:p>
            <a:endParaRPr lang="ru-RU"/>
          </a:p>
        </p:txBody>
      </p:sp>
      <p:sp>
        <p:nvSpPr>
          <p:cNvPr id="9250" name="Line 34"/>
          <p:cNvSpPr>
            <a:spLocks noChangeShapeType="1"/>
          </p:cNvSpPr>
          <p:nvPr/>
        </p:nvSpPr>
        <p:spPr bwMode="auto">
          <a:xfrm flipH="1">
            <a:off x="2667000" y="2057400"/>
            <a:ext cx="5410200" cy="0"/>
          </a:xfrm>
          <a:prstGeom prst="line">
            <a:avLst/>
          </a:prstGeom>
          <a:noFill/>
          <a:ln w="19050">
            <a:solidFill>
              <a:srgbClr val="66CCFF"/>
            </a:solidFill>
            <a:round/>
            <a:headEnd/>
            <a:tailEnd type="stealth" w="lg" len="lg"/>
          </a:ln>
          <a:effectLst/>
        </p:spPr>
        <p:txBody>
          <a:bodyPr/>
          <a:lstStyle/>
          <a:p>
            <a:endParaRPr lang="ru-RU"/>
          </a:p>
        </p:txBody>
      </p:sp>
      <p:sp>
        <p:nvSpPr>
          <p:cNvPr id="9251" name="Line 35"/>
          <p:cNvSpPr>
            <a:spLocks noChangeShapeType="1"/>
          </p:cNvSpPr>
          <p:nvPr/>
        </p:nvSpPr>
        <p:spPr bwMode="auto">
          <a:xfrm flipH="1">
            <a:off x="2667000" y="2743200"/>
            <a:ext cx="5410200" cy="0"/>
          </a:xfrm>
          <a:prstGeom prst="line">
            <a:avLst/>
          </a:prstGeom>
          <a:noFill/>
          <a:ln w="19050">
            <a:solidFill>
              <a:srgbClr val="66CCFF"/>
            </a:solidFill>
            <a:round/>
            <a:headEnd/>
            <a:tailEnd type="stealth" w="lg" len="lg"/>
          </a:ln>
          <a:effectLst/>
        </p:spPr>
        <p:txBody>
          <a:bodyPr/>
          <a:lstStyle/>
          <a:p>
            <a:endParaRPr lang="ru-RU"/>
          </a:p>
        </p:txBody>
      </p:sp>
      <p:sp>
        <p:nvSpPr>
          <p:cNvPr id="9252" name="Line 36"/>
          <p:cNvSpPr>
            <a:spLocks noChangeShapeType="1"/>
          </p:cNvSpPr>
          <p:nvPr/>
        </p:nvSpPr>
        <p:spPr bwMode="auto">
          <a:xfrm flipH="1">
            <a:off x="2743200" y="3505200"/>
            <a:ext cx="5410200" cy="0"/>
          </a:xfrm>
          <a:prstGeom prst="line">
            <a:avLst/>
          </a:prstGeom>
          <a:noFill/>
          <a:ln w="19050">
            <a:solidFill>
              <a:srgbClr val="66CCFF"/>
            </a:solidFill>
            <a:round/>
            <a:headEnd/>
            <a:tailEnd type="stealth" w="lg" len="lg"/>
          </a:ln>
          <a:effectLst/>
        </p:spPr>
        <p:txBody>
          <a:bodyPr/>
          <a:lstStyle/>
          <a:p>
            <a:endParaRPr lang="ru-RU"/>
          </a:p>
        </p:txBody>
      </p:sp>
      <p:sp>
        <p:nvSpPr>
          <p:cNvPr id="9253" name="Line 37"/>
          <p:cNvSpPr>
            <a:spLocks noChangeShapeType="1"/>
          </p:cNvSpPr>
          <p:nvPr/>
        </p:nvSpPr>
        <p:spPr bwMode="auto">
          <a:xfrm flipH="1">
            <a:off x="2743200" y="4267200"/>
            <a:ext cx="5410200" cy="0"/>
          </a:xfrm>
          <a:prstGeom prst="line">
            <a:avLst/>
          </a:prstGeom>
          <a:noFill/>
          <a:ln w="19050">
            <a:solidFill>
              <a:srgbClr val="66CCFF"/>
            </a:solidFill>
            <a:round/>
            <a:headEnd/>
            <a:tailEnd type="stealth" w="lg" len="lg"/>
          </a:ln>
          <a:effectLst/>
        </p:spPr>
        <p:txBody>
          <a:bodyPr/>
          <a:lstStyle/>
          <a:p>
            <a:endParaRPr lang="ru-RU"/>
          </a:p>
        </p:txBody>
      </p:sp>
      <p:sp>
        <p:nvSpPr>
          <p:cNvPr id="9254" name="Line 38"/>
          <p:cNvSpPr>
            <a:spLocks noChangeShapeType="1"/>
          </p:cNvSpPr>
          <p:nvPr/>
        </p:nvSpPr>
        <p:spPr bwMode="auto">
          <a:xfrm flipH="1">
            <a:off x="2743200" y="5105400"/>
            <a:ext cx="5410200" cy="0"/>
          </a:xfrm>
          <a:prstGeom prst="line">
            <a:avLst/>
          </a:prstGeom>
          <a:noFill/>
          <a:ln w="19050">
            <a:solidFill>
              <a:srgbClr val="66CCFF"/>
            </a:solidFill>
            <a:round/>
            <a:headEnd/>
            <a:tailEnd type="stealth" w="lg" len="lg"/>
          </a:ln>
          <a:effectLst/>
        </p:spPr>
        <p:txBody>
          <a:bodyPr/>
          <a:lstStyle/>
          <a:p>
            <a:endParaRPr lang="ru-RU"/>
          </a:p>
        </p:txBody>
      </p:sp>
      <p:graphicFrame>
        <p:nvGraphicFramePr>
          <p:cNvPr id="9256" name="Object 40"/>
          <p:cNvGraphicFramePr>
            <a:graphicFrameLocks noChangeAspect="1"/>
          </p:cNvGraphicFramePr>
          <p:nvPr/>
        </p:nvGraphicFramePr>
        <p:xfrm>
          <a:off x="8229600" y="1524000"/>
          <a:ext cx="533400" cy="711200"/>
        </p:xfrm>
        <a:graphic>
          <a:graphicData uri="http://schemas.openxmlformats.org/presentationml/2006/ole">
            <p:oleObj spid="_x0000_s1026" name="Формула" r:id="rId3" imgW="152280" imgH="203040" progId="Equation.3">
              <p:embed/>
            </p:oleObj>
          </a:graphicData>
        </a:graphic>
      </p:graphicFrame>
      <p:sp>
        <p:nvSpPr>
          <p:cNvPr id="9258" name="Line 42"/>
          <p:cNvSpPr>
            <a:spLocks noChangeShapeType="1"/>
          </p:cNvSpPr>
          <p:nvPr/>
        </p:nvSpPr>
        <p:spPr bwMode="auto">
          <a:xfrm>
            <a:off x="304800" y="5867400"/>
            <a:ext cx="8534400" cy="0"/>
          </a:xfrm>
          <a:prstGeom prst="line">
            <a:avLst/>
          </a:prstGeom>
          <a:noFill/>
          <a:ln w="28575">
            <a:solidFill>
              <a:schemeClr val="bg2"/>
            </a:solidFill>
            <a:round/>
            <a:headEnd/>
            <a:tailEnd/>
          </a:ln>
          <a:effectLst/>
        </p:spPr>
        <p:txBody>
          <a:bodyPr/>
          <a:lstStyle/>
          <a:p>
            <a:endParaRPr lang="ru-RU"/>
          </a:p>
        </p:txBody>
      </p:sp>
      <p:pic>
        <p:nvPicPr>
          <p:cNvPr id="9259" name="Picture 43" descr="вопрос"/>
          <p:cNvPicPr>
            <a:picLocks noChangeAspect="1" noChangeArrowheads="1" noCrop="1"/>
          </p:cNvPicPr>
          <p:nvPr/>
        </p:nvPicPr>
        <p:blipFill>
          <a:blip r:embed="rId4"/>
          <a:srcRect/>
          <a:stretch>
            <a:fillRect/>
          </a:stretch>
        </p:blipFill>
        <p:spPr bwMode="auto">
          <a:xfrm>
            <a:off x="4746172" y="5994400"/>
            <a:ext cx="478971" cy="624114"/>
          </a:xfrm>
          <a:prstGeom prst="rect">
            <a:avLst/>
          </a:prstGeom>
          <a:noFill/>
        </p:spPr>
      </p:pic>
      <p:sp>
        <p:nvSpPr>
          <p:cNvPr id="40" name="TextBox 39"/>
          <p:cNvSpPr txBox="1"/>
          <p:nvPr/>
        </p:nvSpPr>
        <p:spPr>
          <a:xfrm>
            <a:off x="1973943" y="6128603"/>
            <a:ext cx="2669193" cy="461665"/>
          </a:xfrm>
          <a:prstGeom prst="rect">
            <a:avLst/>
          </a:prstGeom>
          <a:noFill/>
        </p:spPr>
        <p:txBody>
          <a:bodyPr wrap="none" rtlCol="0">
            <a:spAutoFit/>
          </a:bodyPr>
          <a:lstStyle/>
          <a:p>
            <a:r>
              <a:rPr lang="ru-RU" sz="2400" dirty="0" smtClean="0">
                <a:solidFill>
                  <a:srgbClr val="FFCC00"/>
                </a:solidFill>
              </a:rPr>
              <a:t>Что мы наблюдаем</a:t>
            </a:r>
            <a:endParaRPr lang="ru-RU" sz="2400" dirty="0">
              <a:solidFill>
                <a:srgbClr val="FFCC00"/>
              </a:solidFill>
            </a:endParaRPr>
          </a:p>
        </p:txBody>
      </p:sp>
      <p:sp>
        <p:nvSpPr>
          <p:cNvPr id="41" name="Управляющая кнопка: домой 40">
            <a:hlinkClick r:id="rId5" action="ppaction://hlinksldjump" highlightClick="1"/>
          </p:cNvPr>
          <p:cNvSpPr/>
          <p:nvPr/>
        </p:nvSpPr>
        <p:spPr>
          <a:xfrm>
            <a:off x="8229599" y="6357257"/>
            <a:ext cx="740229" cy="50074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dissolve">
                                      <p:cBhvr>
                                        <p:cTn id="10" dur="500"/>
                                        <p:tgtEl>
                                          <p:spTgt spid="92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24"/>
                                        </p:tgtEl>
                                        <p:attrNameLst>
                                          <p:attrName>style.visibility</p:attrName>
                                        </p:attrNameLst>
                                      </p:cBhvr>
                                      <p:to>
                                        <p:strVal val="visible"/>
                                      </p:to>
                                    </p:set>
                                    <p:animEffect transition="in" filter="dissolve">
                                      <p:cBhvr>
                                        <p:cTn id="13" dur="500"/>
                                        <p:tgtEl>
                                          <p:spTgt spid="92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225"/>
                                        </p:tgtEl>
                                        <p:attrNameLst>
                                          <p:attrName>style.visibility</p:attrName>
                                        </p:attrNameLst>
                                      </p:cBhvr>
                                      <p:to>
                                        <p:strVal val="visible"/>
                                      </p:to>
                                    </p:set>
                                    <p:animEffect transition="in" filter="dissolve">
                                      <p:cBhvr>
                                        <p:cTn id="16" dur="500"/>
                                        <p:tgtEl>
                                          <p:spTgt spid="92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26"/>
                                        </p:tgtEl>
                                        <p:attrNameLst>
                                          <p:attrName>style.visibility</p:attrName>
                                        </p:attrNameLst>
                                      </p:cBhvr>
                                      <p:to>
                                        <p:strVal val="visible"/>
                                      </p:to>
                                    </p:set>
                                    <p:animEffect transition="in" filter="dissolve">
                                      <p:cBhvr>
                                        <p:cTn id="19" dur="500"/>
                                        <p:tgtEl>
                                          <p:spTgt spid="922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27"/>
                                        </p:tgtEl>
                                        <p:attrNameLst>
                                          <p:attrName>style.visibility</p:attrName>
                                        </p:attrNameLst>
                                      </p:cBhvr>
                                      <p:to>
                                        <p:strVal val="visible"/>
                                      </p:to>
                                    </p:set>
                                    <p:animEffect transition="in" filter="dissolve">
                                      <p:cBhvr>
                                        <p:cTn id="22" dur="500"/>
                                        <p:tgtEl>
                                          <p:spTgt spid="92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Effect transition="in" filter="dissolve">
                                      <p:cBhvr>
                                        <p:cTn id="25" dur="500"/>
                                        <p:tgtEl>
                                          <p:spTgt spid="92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29"/>
                                        </p:tgtEl>
                                        <p:attrNameLst>
                                          <p:attrName>style.visibility</p:attrName>
                                        </p:attrNameLst>
                                      </p:cBhvr>
                                      <p:to>
                                        <p:strVal val="visible"/>
                                      </p:to>
                                    </p:set>
                                    <p:animEffect transition="in" filter="dissolve">
                                      <p:cBhvr>
                                        <p:cTn id="28" dur="500"/>
                                        <p:tgtEl>
                                          <p:spTgt spid="92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234"/>
                                        </p:tgtEl>
                                        <p:attrNameLst>
                                          <p:attrName>style.visibility</p:attrName>
                                        </p:attrNameLst>
                                      </p:cBhvr>
                                      <p:to>
                                        <p:strVal val="visible"/>
                                      </p:to>
                                    </p:set>
                                    <p:animEffect transition="in" filter="dissolve">
                                      <p:cBhvr>
                                        <p:cTn id="31" dur="500"/>
                                        <p:tgtEl>
                                          <p:spTgt spid="923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235"/>
                                        </p:tgtEl>
                                        <p:attrNameLst>
                                          <p:attrName>style.visibility</p:attrName>
                                        </p:attrNameLst>
                                      </p:cBhvr>
                                      <p:to>
                                        <p:strVal val="visible"/>
                                      </p:to>
                                    </p:set>
                                    <p:animEffect transition="in" filter="dissolve">
                                      <p:cBhvr>
                                        <p:cTn id="34" dur="500"/>
                                        <p:tgtEl>
                                          <p:spTgt spid="923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236"/>
                                        </p:tgtEl>
                                        <p:attrNameLst>
                                          <p:attrName>style.visibility</p:attrName>
                                        </p:attrNameLst>
                                      </p:cBhvr>
                                      <p:to>
                                        <p:strVal val="visible"/>
                                      </p:to>
                                    </p:set>
                                    <p:animEffect transition="in" filter="dissolve">
                                      <p:cBhvr>
                                        <p:cTn id="37" dur="500"/>
                                        <p:tgtEl>
                                          <p:spTgt spid="92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237"/>
                                        </p:tgtEl>
                                        <p:attrNameLst>
                                          <p:attrName>style.visibility</p:attrName>
                                        </p:attrNameLst>
                                      </p:cBhvr>
                                      <p:to>
                                        <p:strVal val="visible"/>
                                      </p:to>
                                    </p:set>
                                    <p:animEffect transition="in" filter="dissolve">
                                      <p:cBhvr>
                                        <p:cTn id="40" dur="500"/>
                                        <p:tgtEl>
                                          <p:spTgt spid="923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246"/>
                                        </p:tgtEl>
                                        <p:attrNameLst>
                                          <p:attrName>style.visibility</p:attrName>
                                        </p:attrNameLst>
                                      </p:cBhvr>
                                      <p:to>
                                        <p:strVal val="visible"/>
                                      </p:to>
                                    </p:set>
                                    <p:animEffect transition="in" filter="dissolve">
                                      <p:cBhvr>
                                        <p:cTn id="43" dur="500"/>
                                        <p:tgtEl>
                                          <p:spTgt spid="924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247"/>
                                        </p:tgtEl>
                                        <p:attrNameLst>
                                          <p:attrName>style.visibility</p:attrName>
                                        </p:attrNameLst>
                                      </p:cBhvr>
                                      <p:to>
                                        <p:strVal val="visible"/>
                                      </p:to>
                                    </p:set>
                                    <p:animEffect transition="in" filter="dissolve">
                                      <p:cBhvr>
                                        <p:cTn id="46" dur="500"/>
                                        <p:tgtEl>
                                          <p:spTgt spid="924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248"/>
                                        </p:tgtEl>
                                        <p:attrNameLst>
                                          <p:attrName>style.visibility</p:attrName>
                                        </p:attrNameLst>
                                      </p:cBhvr>
                                      <p:to>
                                        <p:strVal val="visible"/>
                                      </p:to>
                                    </p:set>
                                    <p:animEffect transition="in" filter="dissolve">
                                      <p:cBhvr>
                                        <p:cTn id="49" dur="500"/>
                                        <p:tgtEl>
                                          <p:spTgt spid="924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249"/>
                                        </p:tgtEl>
                                        <p:attrNameLst>
                                          <p:attrName>style.visibility</p:attrName>
                                        </p:attrNameLst>
                                      </p:cBhvr>
                                      <p:to>
                                        <p:strVal val="visible"/>
                                      </p:to>
                                    </p:set>
                                    <p:animEffect transition="in" filter="dissolve">
                                      <p:cBhvr>
                                        <p:cTn id="52" dur="500"/>
                                        <p:tgtEl>
                                          <p:spTgt spid="9249"/>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repeatCount="indefinite" fill="hold" grpId="1" nodeType="clickEffect">
                                  <p:stCondLst>
                                    <p:cond delay="0"/>
                                  </p:stCondLst>
                                  <p:childTnLst>
                                    <p:animMotion origin="layout" path="M -2.22222E-6 1.09827E-6 C -0.00104 -0.00278 -0.00295 -0.00532 -0.00312 -0.00856 C -0.00347 -0.01272 -0.00416 -0.02382 -0.00156 -0.02127 C 0.00209 -0.0178 0.00156 -0.00416 0.00156 -0.00393 C 0.00625 -0.0333 0.0007 0.00208 -2.22222E-6 0.00208 C -0.00434 0.00208 0.00591 -0.0148 0.00156 -0.0148 C -0.00278 -0.0148 -0.00052 -0.00347 -0.00156 0.00208 C -0.00625 -0.0074 -0.00416 -0.00879 -0.00156 -0.01896 C -0.00104 -0.01619 -0.00191 -0.01202 -2.22222E-6 -0.01064 C 0.00139 -0.00971 -2.22222E-6 -0.0178 0.00156 -0.01688 C 0.00347 -0.01572 0.00261 -0.01133 0.0033 -0.00856 C 0.00382 -0.00648 0.00573 1.09827E-6 0.00486 -0.00208 C 0.00347 -0.00555 0.00261 -0.00925 0.00156 -0.01272 C -2.22222E-6 -0.00994 -0.00052 -0.00416 -0.00312 -0.00416 C -0.00538 -0.00416 -0.00382 -0.01272 -0.00156 -0.01272 C 0.0007 -0.01272 -0.00052 -0.00694 -2.22222E-6 -0.00416 C 0.00417 -0.0215 0.00018 -0.00301 -0.00156 -0.00416 C -0.00416 -0.00578 -0.00364 -0.01133 -0.00469 -0.0148 C -0.00972 -0.00116 -0.00625 -0.00856 -0.00312 0.00416 C -0.0026 0.00069 -0.00347 -0.00393 -0.00156 -0.00648 C -0.00034 -0.00809 0.0007 0.00208 -2.22222E-6 1.09827E-6 C -0.00868 -0.02289 -0.00139 -0.00717 -2.22222E-6 -0.00416 C 0.00226 -0.02844 0.00191 -0.02705 -2.22222E-6 1.09827E-6 Z " pathEditMode="relative" rAng="0" ptsTypes="fffffffffffffffffffffff">
                                      <p:cBhvr>
                                        <p:cTn id="56" dur="5000" fill="hold"/>
                                        <p:tgtEl>
                                          <p:spTgt spid="9222"/>
                                        </p:tgtEl>
                                        <p:attrNameLst>
                                          <p:attrName>ppt_x</p:attrName>
                                          <p:attrName>ppt_y</p:attrName>
                                        </p:attrNameLst>
                                      </p:cBhvr>
                                      <p:rCtr x="-2" y="-15"/>
                                    </p:animMotion>
                                  </p:childTnLst>
                                </p:cTn>
                              </p:par>
                              <p:par>
                                <p:cTn id="57" presetID="0" presetClass="path" presetSubtype="0" repeatCount="indefinite" fill="hold" grpId="1" nodeType="withEffect">
                                  <p:stCondLst>
                                    <p:cond delay="0"/>
                                  </p:stCondLst>
                                  <p:childTnLst>
                                    <p:animMotion origin="layout" path="M -8.33333E-7 3.2948E-6 C -0.00156 -0.00139 -0.00295 -0.00555 -0.00468 -0.00439 C -0.00625 -0.00347 -0.00486 0.00162 -0.00312 0.00208 C -0.00086 0.00277 0.00122 -0.00069 0.0033 -0.00208 C 0.00122 -0.00624 -0.00104 -0.01064 -0.00312 -0.0148 C -0.00555 -0.01965 0.00243 0.00694 -8.33333E-7 0.00208 C -0.00104 3.2948E-6 -0.00208 -0.00231 -0.00312 -0.00439 C -0.00121 -0.01202 -0.00156 -0.00855 -0.00156 -0.0148 " pathEditMode="relative" ptsTypes="fffffffA">
                                      <p:cBhvr>
                                        <p:cTn id="58" dur="5000" fill="hold"/>
                                        <p:tgtEl>
                                          <p:spTgt spid="9224"/>
                                        </p:tgtEl>
                                        <p:attrNameLst>
                                          <p:attrName>ppt_x</p:attrName>
                                          <p:attrName>ppt_y</p:attrName>
                                        </p:attrNameLst>
                                      </p:cBhvr>
                                    </p:animMotion>
                                  </p:childTnLst>
                                </p:cTn>
                              </p:par>
                              <p:par>
                                <p:cTn id="59" presetID="0" presetClass="path" presetSubtype="0" repeatCount="indefinite" fill="hold" grpId="1" nodeType="withEffect">
                                  <p:stCondLst>
                                    <p:cond delay="0"/>
                                  </p:stCondLst>
                                  <p:childTnLst>
                                    <p:animMotion origin="layout" path="M 8.33333E-7 1.44509E-6 C -0.00105 0.00347 -0.00278 0.01434 -0.0033 0.01064 C -0.00434 0.00231 -0.00313 -0.00647 -0.00174 -0.0148 C -0.00139 -0.01688 0.00104 -0.0067 8.33333E-7 -0.00855 C -0.00105 -0.01063 -0.00226 -0.01271 -0.0033 -0.0148 C -0.00226 -0.01063 -0.00105 -0.00624 8.33333E-7 -0.00208 C 0.00052 1.44509E-6 0.00277 -0.00693 0.00156 -0.00855 C 0.00034 -0.00994 -0.00139 -0.00624 -0.00174 -0.00416 C -0.00209 -0.00254 -0.00052 -0.00139 8.33333E-7 1.44509E-6 Z " pathEditMode="relative" ptsTypes="fffffffff">
                                      <p:cBhvr>
                                        <p:cTn id="60" dur="5000" fill="hold"/>
                                        <p:tgtEl>
                                          <p:spTgt spid="9227"/>
                                        </p:tgtEl>
                                        <p:attrNameLst>
                                          <p:attrName>ppt_x</p:attrName>
                                          <p:attrName>ppt_y</p:attrName>
                                        </p:attrNameLst>
                                      </p:cBhvr>
                                    </p:animMotion>
                                  </p:childTnLst>
                                </p:cTn>
                              </p:par>
                              <p:par>
                                <p:cTn id="61" presetID="0" presetClass="path" presetSubtype="0" repeatCount="indefinite" fill="hold" grpId="1" nodeType="withEffect">
                                  <p:stCondLst>
                                    <p:cond delay="0"/>
                                  </p:stCondLst>
                                  <p:childTnLst>
                                    <p:animMotion origin="layout" path="M -1.11111E-6 2.36994E-6 C 0.00053 -0.00347 -0.00034 -0.0081 0.00157 -0.01064 C 0.00278 -0.01226 0.00348 -0.00648 0.00313 -0.00416 C 0.00278 -0.00162 0.00105 2.36994E-6 -1.11111E-6 0.00208 C -0.00104 -0.0007 -0.00069 -0.00648 -0.00312 -0.00648 C -0.00538 -0.00648 -0.00607 2.36994E-6 -0.00468 0.00208 C -0.00347 0.00393 -0.0026 -0.00208 -0.00156 -0.00416 C 0.00278 -0.0222 -0.00347 2.36994E-6 0.00157 2.36994E-6 C 0.00434 2.36994E-6 0.00261 -0.00717 0.00313 -0.01064 C 0.00105 -0.01203 -0.00156 -0.01711 -0.00312 -0.0148 C -0.00503 -0.01226 -0.00347 -0.00671 -0.00156 -0.00416 C -0.00034 -0.00255 -0.00052 -0.00856 -1.11111E-6 -0.01064 C -0.01284 -0.0148 -0.00416 -0.01295 -0.00156 -0.00856 C -0.00052 -0.00671 -0.00052 -0.00416 -1.11111E-6 -0.00208 C 0.00053 -0.00694 -1.11111E-6 -0.01249 0.00157 -0.01688 C 0.00226 -0.01896 0.00226 -0.01249 0.00313 -0.01064 C 0.004 -0.00902 0.00695 -0.00833 0.00643 -0.00648 C 0.00539 -0.00324 0.00209 -0.00208 -1.11111E-6 2.36994E-6 Z " pathEditMode="relative" ptsTypes="ffffffffffffffffff">
                                      <p:cBhvr>
                                        <p:cTn id="62" dur="5000" fill="hold"/>
                                        <p:tgtEl>
                                          <p:spTgt spid="9225"/>
                                        </p:tgtEl>
                                        <p:attrNameLst>
                                          <p:attrName>ppt_x</p:attrName>
                                          <p:attrName>ppt_y</p:attrName>
                                        </p:attrNameLst>
                                      </p:cBhvr>
                                    </p:animMotion>
                                  </p:childTnLst>
                                </p:cTn>
                              </p:par>
                              <p:par>
                                <p:cTn id="63" presetID="0" presetClass="path" presetSubtype="0" repeatCount="indefinite" fill="hold" grpId="1" nodeType="withEffect">
                                  <p:stCondLst>
                                    <p:cond delay="0"/>
                                  </p:stCondLst>
                                  <p:childTnLst>
                                    <p:animMotion origin="layout" path="M -8.33333E-7 3.2948E-6 C -0.00156 -0.00139 -0.00295 -0.00555 -0.00468 -0.00439 C -0.00625 -0.00347 -0.00486 0.00162 -0.00312 0.00208 C -0.00086 0.00277 0.00122 -0.00069 0.0033 -0.00208 C 0.00122 -0.00624 -0.00104 -0.01064 -0.00312 -0.0148 C -0.00555 -0.01965 0.00243 0.00694 -8.33333E-7 0.00208 C -0.00104 3.2948E-6 -0.00208 -0.00231 -0.00312 -0.00439 C -0.00121 -0.01202 -0.00156 -0.00855 -0.00156 -0.0148 " pathEditMode="relative" ptsTypes="fffffffA">
                                      <p:cBhvr>
                                        <p:cTn id="64" dur="5000" fill="hold"/>
                                        <p:tgtEl>
                                          <p:spTgt spid="9234"/>
                                        </p:tgtEl>
                                        <p:attrNameLst>
                                          <p:attrName>ppt_x</p:attrName>
                                          <p:attrName>ppt_y</p:attrName>
                                        </p:attrNameLst>
                                      </p:cBhvr>
                                    </p:animMotion>
                                  </p:childTnLst>
                                </p:cTn>
                              </p:par>
                              <p:par>
                                <p:cTn id="65" presetID="0" presetClass="path" presetSubtype="0" repeatCount="indefinite" fill="hold" grpId="1" nodeType="withEffect">
                                  <p:stCondLst>
                                    <p:cond delay="0"/>
                                  </p:stCondLst>
                                  <p:childTnLst>
                                    <p:animMotion origin="layout" path="M -2.22222E-6 1.09827E-6 C -0.00104 -0.00278 -0.00295 -0.00532 -0.00312 -0.00856 C -0.00347 -0.01272 -0.00416 -0.02382 -0.00156 -0.02127 C 0.00209 -0.0178 0.00156 -0.00416 0.00156 -0.00393 C 0.00625 -0.0333 0.0007 0.00208 -2.22222E-6 0.00208 C -0.00434 0.00208 0.00591 -0.0148 0.00156 -0.0148 C -0.00278 -0.0148 -0.00052 -0.00347 -0.00156 0.00208 C -0.00625 -0.0074 -0.00416 -0.00879 -0.00156 -0.01896 C -0.00104 -0.01619 -0.00191 -0.01202 -2.22222E-6 -0.01064 C 0.00139 -0.00971 -2.22222E-6 -0.0178 0.00156 -0.01688 C 0.00347 -0.01572 0.00261 -0.01133 0.0033 -0.00856 C 0.00382 -0.00648 0.00573 1.09827E-6 0.00486 -0.00208 C 0.00347 -0.00555 0.00261 -0.00925 0.00156 -0.01272 C -2.22222E-6 -0.00994 -0.00052 -0.00416 -0.00312 -0.00416 C -0.00538 -0.00416 -0.00382 -0.01272 -0.00156 -0.01272 C 0.0007 -0.01272 -0.00052 -0.00694 -2.22222E-6 -0.00416 C 0.00417 -0.0215 0.00018 -0.00301 -0.00156 -0.00416 C -0.00416 -0.00578 -0.00364 -0.01133 -0.00469 -0.0148 C -0.00972 -0.00116 -0.00625 -0.00856 -0.00312 0.00416 C -0.0026 0.00069 -0.00347 -0.00393 -0.00156 -0.00648 C -0.00034 -0.00809 0.0007 0.00208 -2.22222E-6 1.09827E-6 C -0.00868 -0.02289 -0.00139 -0.00717 -2.22222E-6 -0.00416 C 0.00226 -0.02844 0.00191 -0.02705 -2.22222E-6 1.09827E-6 Z " pathEditMode="relative" rAng="0" ptsTypes="fffffffffffffffffffffff">
                                      <p:cBhvr>
                                        <p:cTn id="66" dur="5000" fill="hold"/>
                                        <p:tgtEl>
                                          <p:spTgt spid="9246"/>
                                        </p:tgtEl>
                                        <p:attrNameLst>
                                          <p:attrName>ppt_x</p:attrName>
                                          <p:attrName>ppt_y</p:attrName>
                                        </p:attrNameLst>
                                      </p:cBhvr>
                                      <p:rCtr x="-2" y="-15"/>
                                    </p:animMotion>
                                  </p:childTnLst>
                                </p:cTn>
                              </p:par>
                              <p:par>
                                <p:cTn id="67" presetID="0" presetClass="path" presetSubtype="0" repeatCount="indefinite" fill="hold" grpId="1" nodeType="withEffect">
                                  <p:stCondLst>
                                    <p:cond delay="0"/>
                                  </p:stCondLst>
                                  <p:childTnLst>
                                    <p:animMotion origin="layout" path="M -8.33333E-7 3.2948E-6 C -0.00156 -0.00139 -0.00295 -0.00555 -0.00468 -0.00439 C -0.00625 -0.00347 -0.00486 0.00162 -0.00312 0.00208 C -0.00086 0.00277 0.00122 -0.00069 0.0033 -0.00208 C 0.00122 -0.00624 -0.00104 -0.01064 -0.00312 -0.0148 C -0.00555 -0.01965 0.00243 0.00694 -8.33333E-7 0.00208 C -0.00104 3.2948E-6 -0.00208 -0.00231 -0.00312 -0.00439 C -0.00121 -0.01202 -0.00156 -0.00855 -0.00156 -0.0148 " pathEditMode="relative" ptsTypes="fffffffA">
                                      <p:cBhvr>
                                        <p:cTn id="68" dur="5000" fill="hold"/>
                                        <p:tgtEl>
                                          <p:spTgt spid="9247"/>
                                        </p:tgtEl>
                                        <p:attrNameLst>
                                          <p:attrName>ppt_x</p:attrName>
                                          <p:attrName>ppt_y</p:attrName>
                                        </p:attrNameLst>
                                      </p:cBhvr>
                                    </p:animMotion>
                                  </p:childTnLst>
                                </p:cTn>
                              </p:par>
                              <p:par>
                                <p:cTn id="69" presetID="0" presetClass="path" presetSubtype="0" repeatCount="indefinite" fill="hold" grpId="1" nodeType="withEffect">
                                  <p:stCondLst>
                                    <p:cond delay="0"/>
                                  </p:stCondLst>
                                  <p:childTnLst>
                                    <p:animMotion origin="layout" path="M -5.55556E-7 -5.20231E-6 C 0.00052 -0.00278 -0.00017 -0.0067 0.00156 -0.00856 C 0.00295 -0.00995 0.00642 -0.00879 0.00642 -0.00648 C 0.00642 -0.00417 0.00313 -0.00509 0.00156 -0.0044 C 0.00052 -0.00718 0.0007 -0.01272 -0.00156 -0.01272 C -0.00365 -0.01272 -0.00191 -0.00301 -5.55556E-7 -0.0044 C 0.00243 -0.00602 0.00104 -0.01134 0.00156 -0.01481 C 0.00538 0.00716 0.00833 0.00878 -5.55556E-7 -0.00232 C 0.00104 -0.00371 0.00191 -0.00718 0.0033 -0.00648 C 0.00486 -0.00579 0.00608 -0.00163 0.00486 -5.20231E-6 C 0.00365 0.00138 0.0026 -0.00278 0.00156 -0.0044 C 0.00035 -0.00625 -0.00052 -0.00856 -0.00156 -0.01064 C 0.00278 -0.02845 0.00052 -0.00278 -5.55556E-7 -5.20231E-6 Z " pathEditMode="relative" ptsTypes="fffffffffffff">
                                      <p:cBhvr>
                                        <p:cTn id="70" dur="5000" fill="hold"/>
                                        <p:tgtEl>
                                          <p:spTgt spid="9248"/>
                                        </p:tgtEl>
                                        <p:attrNameLst>
                                          <p:attrName>ppt_x</p:attrName>
                                          <p:attrName>ppt_y</p:attrName>
                                        </p:attrNameLst>
                                      </p:cBhvr>
                                    </p:animMotion>
                                  </p:childTnLst>
                                </p:cTn>
                              </p:par>
                              <p:par>
                                <p:cTn id="71" presetID="0" presetClass="path" presetSubtype="0" repeatCount="indefinite" fill="hold" grpId="1" nodeType="withEffect">
                                  <p:stCondLst>
                                    <p:cond delay="0"/>
                                  </p:stCondLst>
                                  <p:childTnLst>
                                    <p:animMotion origin="layout" path="M 8.33333E-7 1.44509E-6 C -0.00105 0.00347 -0.00278 0.01434 -0.0033 0.01064 C -0.00434 0.00231 -0.00313 -0.00647 -0.00174 -0.0148 C -0.00139 -0.01688 0.00104 -0.0067 8.33333E-7 -0.00855 C -0.00105 -0.01063 -0.00226 -0.01271 -0.0033 -0.0148 C -0.00226 -0.01063 -0.00105 -0.00624 8.33333E-7 -0.00208 C 0.00052 1.44509E-6 0.00277 -0.00693 0.00156 -0.00855 C 0.00034 -0.00994 -0.00139 -0.00624 -0.00174 -0.00416 C -0.00209 -0.00254 -0.00052 -0.00139 8.33333E-7 1.44509E-6 Z " pathEditMode="relative" ptsTypes="fffffffff">
                                      <p:cBhvr>
                                        <p:cTn id="72" dur="5000" fill="hold"/>
                                        <p:tgtEl>
                                          <p:spTgt spid="9249"/>
                                        </p:tgtEl>
                                        <p:attrNameLst>
                                          <p:attrName>ppt_x</p:attrName>
                                          <p:attrName>ppt_y</p:attrName>
                                        </p:attrNameLst>
                                      </p:cBhvr>
                                    </p:animMotion>
                                  </p:childTnLst>
                                </p:cTn>
                              </p:par>
                              <p:par>
                                <p:cTn id="73" presetID="0" presetClass="path" presetSubtype="0" repeatCount="indefinite" fill="hold" grpId="1" nodeType="withEffect">
                                  <p:stCondLst>
                                    <p:cond delay="0"/>
                                  </p:stCondLst>
                                  <p:childTnLst>
                                    <p:animMotion origin="layout" path="M -1.11111E-6 2.36994E-6 C 0.00053 -0.00347 -0.00034 -0.0081 0.00157 -0.01064 C 0.00278 -0.01226 0.00348 -0.00648 0.00313 -0.00416 C 0.00278 -0.00162 0.00105 2.36994E-6 -1.11111E-6 0.00208 C -0.00104 -0.0007 -0.00069 -0.00648 -0.00312 -0.00648 C -0.00538 -0.00648 -0.00607 2.36994E-6 -0.00468 0.00208 C -0.00347 0.00393 -0.0026 -0.00208 -0.00156 -0.00416 C 0.00278 -0.0222 -0.00347 2.36994E-6 0.00157 2.36994E-6 C 0.00434 2.36994E-6 0.00261 -0.00717 0.00313 -0.01064 C 0.00105 -0.01203 -0.00156 -0.01711 -0.00312 -0.0148 C -0.00503 -0.01226 -0.00347 -0.00671 -0.00156 -0.00416 C -0.00034 -0.00255 -0.00052 -0.00856 -1.11111E-6 -0.01064 C -0.01284 -0.0148 -0.00416 -0.01295 -0.00156 -0.00856 C -0.00052 -0.00671 -0.00052 -0.00416 -1.11111E-6 -0.00208 C 0.00053 -0.00694 -1.11111E-6 -0.01249 0.00157 -0.01688 C 0.00226 -0.01896 0.00226 -0.01249 0.00313 -0.01064 C 0.004 -0.00902 0.00695 -0.00833 0.00643 -0.00648 C 0.00539 -0.00324 0.00209 -0.00208 -1.11111E-6 2.36994E-6 Z " pathEditMode="relative" ptsTypes="ffffffffffffffffff">
                                      <p:cBhvr>
                                        <p:cTn id="74" dur="5000" fill="hold"/>
                                        <p:tgtEl>
                                          <p:spTgt spid="9235"/>
                                        </p:tgtEl>
                                        <p:attrNameLst>
                                          <p:attrName>ppt_x</p:attrName>
                                          <p:attrName>ppt_y</p:attrName>
                                        </p:attrNameLst>
                                      </p:cBhvr>
                                    </p:animMotion>
                                  </p:childTnLst>
                                </p:cTn>
                              </p:par>
                              <p:par>
                                <p:cTn id="75" presetID="0" presetClass="path" presetSubtype="0" repeatCount="indefinite" fill="hold" grpId="1" nodeType="withEffect">
                                  <p:stCondLst>
                                    <p:cond delay="0"/>
                                  </p:stCondLst>
                                  <p:childTnLst>
                                    <p:animMotion origin="layout" path="M 8.33333E-7 4.45087E-6 C -0.00156 -0.00139 -0.00417 -0.00208 -0.00486 -0.0044 C -0.00556 -0.00648 -0.00486 -0.01064 -0.0033 -0.01064 C -0.00174 -0.01064 -0.00226 -0.00648 -0.00174 -0.0044 C -0.00122 -0.00717 0.00139 -0.0148 8.33333E-7 -0.01272 C -0.00191 -0.00995 -0.0033 -0.00601 -0.0033 -0.00208 C -0.0033 4.45087E-6 -0.00104 -0.00509 8.33333E-7 -0.00648 C 0.00382 -0.02197 0.00052 -0.00648 -0.00174 -0.00648 C -0.00382 -0.00648 -0.00729 -0.0222 -0.0033 -0.00648 C -0.0007 -0.01688 -0.00208 -0.0148 8.33333E-7 4.45087E-6 Z " pathEditMode="relative" ptsTypes="ffffffffff">
                                      <p:cBhvr>
                                        <p:cTn id="76" dur="5000" fill="hold"/>
                                        <p:tgtEl>
                                          <p:spTgt spid="9236"/>
                                        </p:tgtEl>
                                        <p:attrNameLst>
                                          <p:attrName>ppt_x</p:attrName>
                                          <p:attrName>ppt_y</p:attrName>
                                        </p:attrNameLst>
                                      </p:cBhvr>
                                    </p:animMotion>
                                  </p:childTnLst>
                                </p:cTn>
                              </p:par>
                              <p:par>
                                <p:cTn id="77" presetID="0" presetClass="path" presetSubtype="0" repeatCount="indefinite" fill="hold" grpId="1" nodeType="withEffect">
                                  <p:stCondLst>
                                    <p:cond delay="0"/>
                                  </p:stCondLst>
                                  <p:childTnLst>
                                    <p:animMotion origin="layout" path="M -5.55556E-7 -5.20231E-6 C 0.00052 -0.00278 -0.00017 -0.0067 0.00156 -0.00856 C 0.00295 -0.00995 0.00642 -0.00879 0.00642 -0.00648 C 0.00642 -0.00417 0.00313 -0.00509 0.00156 -0.0044 C 0.00052 -0.00718 0.0007 -0.01272 -0.00156 -0.01272 C -0.00365 -0.01272 -0.00191 -0.00301 -5.55556E-7 -0.0044 C 0.00243 -0.00602 0.00104 -0.01134 0.00156 -0.01481 C 0.00538 0.00716 0.00833 0.00878 -5.55556E-7 -0.00232 C 0.00104 -0.00371 0.00191 -0.00718 0.0033 -0.00648 C 0.00486 -0.00579 0.00608 -0.00163 0.00486 -5.20231E-6 C 0.00365 0.00138 0.0026 -0.00278 0.00156 -0.0044 C 0.00035 -0.00625 -0.00052 -0.00856 -0.00156 -0.01064 C 0.00278 -0.02845 0.00052 -0.00278 -5.55556E-7 -5.20231E-6 Z " pathEditMode="relative" ptsTypes="fffffffffffff">
                                      <p:cBhvr>
                                        <p:cTn id="78" dur="5000" fill="hold"/>
                                        <p:tgtEl>
                                          <p:spTgt spid="9237"/>
                                        </p:tgtEl>
                                        <p:attrNameLst>
                                          <p:attrName>ppt_x</p:attrName>
                                          <p:attrName>ppt_y</p:attrName>
                                        </p:attrNameLst>
                                      </p:cBhvr>
                                    </p:animMotion>
                                  </p:childTnLst>
                                </p:cTn>
                              </p:par>
                              <p:par>
                                <p:cTn id="79" presetID="0" presetClass="path" presetSubtype="0" repeatCount="indefinite" fill="hold" grpId="1" nodeType="withEffect">
                                  <p:stCondLst>
                                    <p:cond delay="0"/>
                                  </p:stCondLst>
                                  <p:childTnLst>
                                    <p:animMotion origin="layout" path="M -5.55556E-7 -5.20231E-6 C 0.00052 -0.00278 -0.00017 -0.0067 0.00156 -0.00856 C 0.00295 -0.00995 0.00642 -0.00879 0.00642 -0.00648 C 0.00642 -0.00417 0.00313 -0.00509 0.00156 -0.0044 C 0.00052 -0.00718 0.0007 -0.01272 -0.00156 -0.01272 C -0.00365 -0.01272 -0.00191 -0.00301 -5.55556E-7 -0.0044 C 0.00243 -0.00602 0.00104 -0.01134 0.00156 -0.01481 C 0.00538 0.00716 0.00833 0.00878 -5.55556E-7 -0.00232 C 0.00104 -0.00371 0.00191 -0.00718 0.0033 -0.00648 C 0.00486 -0.00579 0.00608 -0.00163 0.00486 -5.20231E-6 C 0.00365 0.00138 0.0026 -0.00278 0.00156 -0.0044 C 0.00035 -0.00625 -0.00052 -0.00856 -0.00156 -0.01064 C 0.00278 -0.02845 0.00052 -0.00278 -5.55556E-7 -5.20231E-6 Z " pathEditMode="relative" ptsTypes="fffffffffffff">
                                      <p:cBhvr>
                                        <p:cTn id="80" dur="5000" fill="hold"/>
                                        <p:tgtEl>
                                          <p:spTgt spid="9228"/>
                                        </p:tgtEl>
                                        <p:attrNameLst>
                                          <p:attrName>ppt_x</p:attrName>
                                          <p:attrName>ppt_y</p:attrName>
                                        </p:attrNameLst>
                                      </p:cBhvr>
                                    </p:animMotion>
                                  </p:childTnLst>
                                </p:cTn>
                              </p:par>
                              <p:par>
                                <p:cTn id="81" presetID="0" presetClass="path" presetSubtype="0" repeatCount="indefinite" fill="hold" grpId="1" nodeType="withEffect">
                                  <p:stCondLst>
                                    <p:cond delay="0"/>
                                  </p:stCondLst>
                                  <p:childTnLst>
                                    <p:animMotion origin="layout" path="M -1.66667E-6 -3.06358E-6 C -0.00104 0.00139 -0.00226 0.00301 -0.0033 0.00439 C -0.00452 0.00601 -0.00035 0.01225 -0.00156 0.01064 C -0.0033 0.00832 -0.00382 0.00509 -0.00486 0.00231 C -0.00486 0.00231 -0.00191 -0.0104 -0.00156 -0.0104 C -1.66667E-6 -0.0104 0.00121 -0.00555 -1.66667E-6 -0.00416 C -0.00104 -0.00277 -0.00226 -0.00694 -0.0033 -0.00832 C -0.00278 -0.00347 -0.00434 0.00301 -0.00156 0.00647 C 0.00035 0.00902 0.00035 -0.00069 -1.66667E-6 -0.00416 C -0.00018 -0.00624 -0.00226 -0.00694 -0.0033 -0.00832 C -0.00278 -0.00624 -0.0033 -0.00208 -0.00156 -0.00208 C -1.66667E-6 -0.00208 -0.00139 -0.00925 -1.66667E-6 -0.00832 C 0.00191 -0.00694 0.00156 -0.00277 0.00156 -3.06358E-6 C 0.00156 0.00069 0.00052 -3.06358E-6 -1.66667E-6 -3.06358E-6 Z " pathEditMode="relative" ptsTypes="ffffffffffffff">
                                      <p:cBhvr>
                                        <p:cTn id="82" dur="5000" fill="hold"/>
                                        <p:tgtEl>
                                          <p:spTgt spid="9229"/>
                                        </p:tgtEl>
                                        <p:attrNameLst>
                                          <p:attrName>ppt_x</p:attrName>
                                          <p:attrName>ppt_y</p:attrName>
                                        </p:attrNameLst>
                                      </p:cBhvr>
                                    </p:animMotion>
                                  </p:childTnLst>
                                </p:cTn>
                              </p:par>
                              <p:par>
                                <p:cTn id="83" presetID="0" presetClass="path" presetSubtype="0" repeatCount="indefinite" fill="hold" grpId="1" nodeType="withEffect">
                                  <p:stCondLst>
                                    <p:cond delay="0"/>
                                  </p:stCondLst>
                                  <p:childTnLst>
                                    <p:animMotion origin="layout" path="M 8.33333E-7 4.45087E-6 C -0.00156 -0.00139 -0.00417 -0.00208 -0.00486 -0.0044 C -0.00556 -0.00648 -0.00486 -0.01064 -0.0033 -0.01064 C -0.00174 -0.01064 -0.00226 -0.00648 -0.00174 -0.0044 C -0.00122 -0.00717 0.00139 -0.0148 8.33333E-7 -0.01272 C -0.00191 -0.00995 -0.0033 -0.00601 -0.0033 -0.00208 C -0.0033 4.45087E-6 -0.00104 -0.00509 8.33333E-7 -0.00648 C 0.00382 -0.02197 0.00052 -0.00648 -0.00174 -0.00648 C -0.00382 -0.00648 -0.00729 -0.0222 -0.0033 -0.00648 C -0.0007 -0.01688 -0.00208 -0.0148 8.33333E-7 4.45087E-6 Z " pathEditMode="relative" ptsTypes="ffffffffff">
                                      <p:cBhvr>
                                        <p:cTn id="84" dur="5000" fill="hold"/>
                                        <p:tgtEl>
                                          <p:spTgt spid="9223"/>
                                        </p:tgtEl>
                                        <p:attrNameLst>
                                          <p:attrName>ppt_x</p:attrName>
                                          <p:attrName>ppt_y</p:attrName>
                                        </p:attrNameLst>
                                      </p:cBhvr>
                                    </p:animMotion>
                                  </p:childTnLst>
                                </p:cTn>
                              </p:par>
                              <p:par>
                                <p:cTn id="85" presetID="0" presetClass="path" presetSubtype="0" repeatCount="indefinite" fill="hold" grpId="1" nodeType="withEffect">
                                  <p:stCondLst>
                                    <p:cond delay="0"/>
                                  </p:stCondLst>
                                  <p:childTnLst>
                                    <p:animMotion origin="layout" path="M 1.38889E-6 5.37572E-6 C -0.00903 -0.01271 0.00347 0.00209 -0.00625 0.00209 C -0.00798 0.00209 -0.00781 -0.0067 -0.00781 -0.00439 C -0.00781 -0.00138 -0.00677 0.00139 -0.00625 0.00417 C -0.00573 0.00209 -0.00642 -0.00231 -0.00469 -0.00231 C -0.00295 -0.00231 -0.00191 0.00255 -0.00312 0.00417 C -0.00434 0.00579 -0.00625 0.00278 -0.00781 0.00209 C -0.00052 -0.01294 -0.00625 0.00209 -0.01111 -0.00231 C -0.0125 -0.00346 -0.00937 -0.00624 -0.00937 -0.00855 C -0.00937 -0.00924 -0.01059 -0.00855 -0.01111 -0.00855 " pathEditMode="relative" ptsTypes="fffffffffA">
                                      <p:cBhvr>
                                        <p:cTn id="86" dur="5000" fill="hold"/>
                                        <p:tgtEl>
                                          <p:spTgt spid="9226"/>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9254"/>
                                        </p:tgtEl>
                                        <p:attrNameLst>
                                          <p:attrName>style.visibility</p:attrName>
                                        </p:attrNameLst>
                                      </p:cBhvr>
                                      <p:to>
                                        <p:strVal val="visible"/>
                                      </p:to>
                                    </p:set>
                                    <p:animEffect transition="in" filter="wipe(right)">
                                      <p:cBhvr>
                                        <p:cTn id="91" dur="2000"/>
                                        <p:tgtEl>
                                          <p:spTgt spid="9254"/>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9253"/>
                                        </p:tgtEl>
                                        <p:attrNameLst>
                                          <p:attrName>style.visibility</p:attrName>
                                        </p:attrNameLst>
                                      </p:cBhvr>
                                      <p:to>
                                        <p:strVal val="visible"/>
                                      </p:to>
                                    </p:set>
                                    <p:animEffect transition="in" filter="wipe(right)">
                                      <p:cBhvr>
                                        <p:cTn id="94" dur="2000"/>
                                        <p:tgtEl>
                                          <p:spTgt spid="9253"/>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9252"/>
                                        </p:tgtEl>
                                        <p:attrNameLst>
                                          <p:attrName>style.visibility</p:attrName>
                                        </p:attrNameLst>
                                      </p:cBhvr>
                                      <p:to>
                                        <p:strVal val="visible"/>
                                      </p:to>
                                    </p:set>
                                    <p:animEffect transition="in" filter="wipe(right)">
                                      <p:cBhvr>
                                        <p:cTn id="97" dur="2000"/>
                                        <p:tgtEl>
                                          <p:spTgt spid="925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9251"/>
                                        </p:tgtEl>
                                        <p:attrNameLst>
                                          <p:attrName>style.visibility</p:attrName>
                                        </p:attrNameLst>
                                      </p:cBhvr>
                                      <p:to>
                                        <p:strVal val="visible"/>
                                      </p:to>
                                    </p:set>
                                    <p:animEffect transition="in" filter="wipe(right)">
                                      <p:cBhvr>
                                        <p:cTn id="100" dur="2000"/>
                                        <p:tgtEl>
                                          <p:spTgt spid="9251"/>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9250"/>
                                        </p:tgtEl>
                                        <p:attrNameLst>
                                          <p:attrName>style.visibility</p:attrName>
                                        </p:attrNameLst>
                                      </p:cBhvr>
                                      <p:to>
                                        <p:strVal val="visible"/>
                                      </p:to>
                                    </p:set>
                                    <p:animEffect transition="in" filter="wipe(right)">
                                      <p:cBhvr>
                                        <p:cTn id="103" dur="2000"/>
                                        <p:tgtEl>
                                          <p:spTgt spid="9250"/>
                                        </p:tgtEl>
                                      </p:cBhvr>
                                    </p:animEffect>
                                  </p:childTnLst>
                                </p:cTn>
                              </p:par>
                              <p:par>
                                <p:cTn id="104" presetID="22" presetClass="entr" presetSubtype="2" fill="hold" nodeType="withEffect">
                                  <p:stCondLst>
                                    <p:cond delay="0"/>
                                  </p:stCondLst>
                                  <p:childTnLst>
                                    <p:set>
                                      <p:cBhvr>
                                        <p:cTn id="105" dur="1" fill="hold">
                                          <p:stCondLst>
                                            <p:cond delay="0"/>
                                          </p:stCondLst>
                                        </p:cTn>
                                        <p:tgtEl>
                                          <p:spTgt spid="9256"/>
                                        </p:tgtEl>
                                        <p:attrNameLst>
                                          <p:attrName>style.visibility</p:attrName>
                                        </p:attrNameLst>
                                      </p:cBhvr>
                                      <p:to>
                                        <p:strVal val="visible"/>
                                      </p:to>
                                    </p:set>
                                    <p:animEffect transition="in" filter="wipe(right)">
                                      <p:cBhvr>
                                        <p:cTn id="106" dur="2000"/>
                                        <p:tgtEl>
                                          <p:spTgt spid="9256"/>
                                        </p:tgtEl>
                                      </p:cBhvr>
                                    </p:animEffect>
                                  </p:childTnLst>
                                </p:cTn>
                              </p:par>
                            </p:childTnLst>
                          </p:cTn>
                        </p:par>
                        <p:par>
                          <p:cTn id="107" fill="hold">
                            <p:stCondLst>
                              <p:cond delay="2000"/>
                            </p:stCondLst>
                            <p:childTnLst>
                              <p:par>
                                <p:cTn id="108" presetID="0" presetClass="path" presetSubtype="0" repeatCount="indefinite" fill="hold" grpId="0" nodeType="afterEffect">
                                  <p:stCondLst>
                                    <p:cond delay="0"/>
                                  </p:stCondLst>
                                  <p:childTnLst>
                                    <p:animMotion origin="layout" path="M -5E-6 -7.63006E-6 C 0.03091 0.00208 0.06372 0.00693 0.09358 -0.00648 C 0.10209 -0.01041 0.11025 -0.01527 0.11893 -0.01897 C 0.12535 -0.02174 0.13803 -0.02752 0.13803 -0.02752 C 0.15973 -0.0266 0.19827 -0.03029 0.22223 -0.01688 C 0.22726 -0.01388 0.23143 -0.01018 0.2349 -0.00417 C 0.23594 -0.00209 0.23646 0.00069 0.23785 0.00208 C 0.24428 0.00716 0.2533 0.00716 0.26025 0.01063 C 0.28334 0.00924 0.30678 0.00878 0.33004 0.00624 C 0.33698 0.00554 0.34289 -0.00301 0.34914 -0.00648 C 0.35487 -0.00949 0.36094 -0.0118 0.36667 -0.0148 C 0.38143 -0.01411 0.39636 -0.01434 0.41094 -0.01272 C 0.41893 -0.0118 0.42726 -0.00463 0.4349 -0.00209 C 0.45626 0.00485 0.47778 0.01317 0.50001 0.01479 C 0.53924 0.01757 0.62813 0.01849 0.65209 0.01895 C 0.69619 0.0208 0.73716 0.03144 0.78091 0.03167 C 0.89046 0.03236 1.00001 0.03167 1.10955 0.03167 " pathEditMode="relative" ptsTypes="ffffffffffffffffA">
                                      <p:cBhvr>
                                        <p:cTn id="109" dur="3000" fill="hold"/>
                                        <p:tgtEl>
                                          <p:spTgt spid="9232"/>
                                        </p:tgtEl>
                                        <p:attrNameLst>
                                          <p:attrName>ppt_x</p:attrName>
                                          <p:attrName>ppt_y</p:attrName>
                                        </p:attrNameLst>
                                      </p:cBhvr>
                                    </p:animMotion>
                                  </p:childTnLst>
                                </p:cTn>
                              </p:par>
                            </p:childTnLst>
                          </p:cTn>
                        </p:par>
                        <p:par>
                          <p:cTn id="110" fill="hold">
                            <p:stCondLst>
                              <p:cond delay="5000"/>
                            </p:stCondLst>
                            <p:childTnLst>
                              <p:par>
                                <p:cTn id="111" presetID="0" presetClass="path" presetSubtype="0" repeatCount="indefinite" accel="50000" decel="50000" fill="hold" grpId="0" nodeType="afterEffect">
                                  <p:stCondLst>
                                    <p:cond delay="300"/>
                                  </p:stCondLst>
                                  <p:childTnLst>
                                    <p:animMotion origin="layout" path="M -3.88889E-6 4.79769E-6 C 0.03959 0.01757 0.08351 0.00185 0.12535 4.79769E-6 C 0.16528 -0.0111 0.14202 -0.00625 0.21893 -0.00232 C 0.22552 -0.00209 0.22917 0.00393 0.2349 0.00624 C 0.24462 0.00994 0.25521 0.00924 0.26511 0.01248 C 0.29375 0.00901 0.33368 0.00138 0.36025 -0.01711 C 0.37396 -0.01642 0.38785 -0.01619 0.40157 -0.0148 C 0.40643 -0.01434 0.40677 -0.0111 0.41112 -0.00856 C 0.41424 -0.00671 0.42066 -0.0044 0.42066 -0.0044 C 0.43143 0.00578 0.44427 0.00624 0.45712 0.00832 C 0.51789 0.00693 0.57865 0.00416 0.63941 0.00416 C 0.68507 0.00416 0.77622 0.00832 0.77622 0.00832 C 0.87552 0.02011 0.97657 0.01479 1.07622 0.01479 " pathEditMode="relative" ptsTypes="ffffffffffffA">
                                      <p:cBhvr>
                                        <p:cTn id="112" dur="3000" fill="hold"/>
                                        <p:tgtEl>
                                          <p:spTgt spid="9233"/>
                                        </p:tgtEl>
                                        <p:attrNameLst>
                                          <p:attrName>ppt_x</p:attrName>
                                          <p:attrName>ppt_y</p:attrName>
                                        </p:attrNameLst>
                                      </p:cBhvr>
                                    </p:animMotion>
                                  </p:childTnLst>
                                </p:cTn>
                              </p:par>
                            </p:childTnLst>
                          </p:cTn>
                        </p:par>
                        <p:par>
                          <p:cTn id="113" fill="hold">
                            <p:stCondLst>
                              <p:cond delay="8300"/>
                            </p:stCondLst>
                            <p:childTnLst>
                              <p:par>
                                <p:cTn id="114" presetID="0" presetClass="path" presetSubtype="0" repeatCount="indefinite" fill="hold" grpId="0" nodeType="afterEffect">
                                  <p:stCondLst>
                                    <p:cond delay="0"/>
                                  </p:stCondLst>
                                  <p:childTnLst>
                                    <p:animMotion origin="layout" path="M -5E-6 -7.63006E-6 C 0.03091 0.00208 0.06372 0.00693 0.09358 -0.00648 C 0.10209 -0.01041 0.11025 -0.01527 0.11893 -0.01897 C 0.12535 -0.02174 0.13803 -0.02752 0.13803 -0.02752 C 0.15973 -0.0266 0.19827 -0.03029 0.22223 -0.01688 C 0.22726 -0.01388 0.23143 -0.01018 0.2349 -0.00417 C 0.23594 -0.00209 0.23646 0.00069 0.23785 0.00208 C 0.24428 0.00716 0.2533 0.00716 0.26025 0.01063 C 0.28334 0.00924 0.30678 0.00878 0.33004 0.00624 C 0.33698 0.00554 0.34289 -0.00301 0.34914 -0.00648 C 0.35487 -0.00949 0.36094 -0.0118 0.36667 -0.0148 C 0.38143 -0.01411 0.39636 -0.01434 0.41094 -0.01272 C 0.41893 -0.0118 0.42726 -0.00463 0.4349 -0.00209 C 0.45626 0.00485 0.47778 0.01317 0.50001 0.01479 C 0.53924 0.01757 0.62813 0.01849 0.65209 0.01895 C 0.69619 0.0208 0.73716 0.03144 0.78091 0.03167 C 0.89046 0.03236 1.00001 0.03167 1.10955 0.03167 " pathEditMode="relative" ptsTypes="ffffffffffffffffA">
                                      <p:cBhvr>
                                        <p:cTn id="115" dur="3000" fill="hold"/>
                                        <p:tgtEl>
                                          <p:spTgt spid="9238"/>
                                        </p:tgtEl>
                                        <p:attrNameLst>
                                          <p:attrName>ppt_x</p:attrName>
                                          <p:attrName>ppt_y</p:attrName>
                                        </p:attrNameLst>
                                      </p:cBhvr>
                                    </p:animMotion>
                                  </p:childTnLst>
                                </p:cTn>
                              </p:par>
                            </p:childTnLst>
                          </p:cTn>
                        </p:par>
                        <p:par>
                          <p:cTn id="116" fill="hold">
                            <p:stCondLst>
                              <p:cond delay="11300"/>
                            </p:stCondLst>
                            <p:childTnLst>
                              <p:par>
                                <p:cTn id="117" presetID="0" presetClass="path" presetSubtype="0" repeatCount="indefinite" fill="hold" grpId="0" nodeType="afterEffect">
                                  <p:stCondLst>
                                    <p:cond delay="500"/>
                                  </p:stCondLst>
                                  <p:childTnLst>
                                    <p:animMotion origin="layout" path="M -1.73472E-18 0.00023 C 0.0849 0.00301 0.10903 0.00509 0.2151 -0.00185 C 0.21875 -0.00208 0.21892 -0.00948 0.2217 -0.01179 C 0.22361 -0.01341 0.22604 -0.01434 0.22813 -0.01572 C 0.23142 -0.01827 0.23455 -0.02127 0.23785 -0.02382 C 0.23941 -0.0252 0.24253 -0.02775 0.24253 -0.02775 C 0.26302 -0.02613 0.27969 -0.02335 0.30104 -0.02197 C 0.30903 -0.01873 0.31649 -0.01734 0.32517 -0.01572 C 0.32899 -0.01434 0.33299 -0.01387 0.33628 -0.01179 C 0.33837 -0.0111 0.33958 -0.00856 0.34132 -0.00786 C 0.35451 -0.00254 0.36979 -0.00116 0.38351 0.00208 C 0.41493 -0.00093 0.44462 -0.00786 0.47569 -0.01387 C 0.4842 -0.02127 0.49479 -0.02289 0.50486 -0.0259 C 0.54861 -0.0252 0.59219 -0.02497 0.63559 -0.02382 C 0.64792 -0.02382 0.65938 -0.01965 0.67135 -0.01804 C 0.70816 -0.01341 0.74444 -0.01133 0.78142 -0.00994 C 0.80538 -0.00278 0.83767 -0.00486 0.86076 -0.00393 C 0.91476 -0.00578 0.97378 -0.01179 1.02917 -0.01179 " pathEditMode="relative" rAng="0" ptsTypes="fffffffffffffffffA">
                                      <p:cBhvr>
                                        <p:cTn id="118" dur="3000" fill="hold"/>
                                        <p:tgtEl>
                                          <p:spTgt spid="9239"/>
                                        </p:tgtEl>
                                        <p:attrNameLst>
                                          <p:attrName>ppt_x</p:attrName>
                                          <p:attrName>ppt_y</p:attrName>
                                        </p:attrNameLst>
                                      </p:cBhvr>
                                      <p:rCtr x="515" y="-12"/>
                                    </p:animMotion>
                                  </p:childTnLst>
                                </p:cTn>
                              </p:par>
                            </p:childTnLst>
                          </p:cTn>
                        </p:par>
                        <p:par>
                          <p:cTn id="119" fill="hold">
                            <p:stCondLst>
                              <p:cond delay="14800"/>
                            </p:stCondLst>
                            <p:childTnLst>
                              <p:par>
                                <p:cTn id="120" presetID="0" presetClass="path" presetSubtype="0" repeatCount="indefinite" accel="50000" decel="50000" fill="hold" grpId="0" nodeType="afterEffect">
                                  <p:stCondLst>
                                    <p:cond delay="300"/>
                                  </p:stCondLst>
                                  <p:childTnLst>
                                    <p:animMotion origin="layout" path="M -3.88889E-6 4.79769E-6 C 0.03959 0.01757 0.08351 0.00185 0.12535 4.79769E-6 C 0.16528 -0.0111 0.14202 -0.00625 0.21893 -0.00232 C 0.22552 -0.00209 0.22917 0.00393 0.2349 0.00624 C 0.24462 0.00994 0.25521 0.00924 0.26511 0.01248 C 0.29375 0.00901 0.33368 0.00138 0.36025 -0.01711 C 0.37396 -0.01642 0.38785 -0.01619 0.40157 -0.0148 C 0.40643 -0.01434 0.40677 -0.0111 0.41112 -0.00856 C 0.41424 -0.00671 0.42066 -0.0044 0.42066 -0.0044 C 0.43143 0.00578 0.44427 0.00624 0.45712 0.00832 C 0.51789 0.00693 0.57865 0.00416 0.63941 0.00416 C 0.68507 0.00416 0.77622 0.00832 0.77622 0.00832 C 0.87552 0.02011 0.97657 0.01479 1.07622 0.01479 " pathEditMode="relative" ptsTypes="ffffffffffffA">
                                      <p:cBhvr>
                                        <p:cTn id="121" dur="3000" fill="hold"/>
                                        <p:tgtEl>
                                          <p:spTgt spid="9240"/>
                                        </p:tgtEl>
                                        <p:attrNameLst>
                                          <p:attrName>ppt_x</p:attrName>
                                          <p:attrName>ppt_y</p:attrName>
                                        </p:attrNameLst>
                                      </p:cBhvr>
                                    </p:animMotion>
                                  </p:childTnLst>
                                </p:cTn>
                              </p:par>
                            </p:childTnLst>
                          </p:cTn>
                        </p:par>
                        <p:par>
                          <p:cTn id="122" fill="hold">
                            <p:stCondLst>
                              <p:cond delay="18100"/>
                            </p:stCondLst>
                            <p:childTnLst>
                              <p:par>
                                <p:cTn id="123" presetID="0" presetClass="path" presetSubtype="0" repeatCount="indefinite" fill="hold" grpId="0" nodeType="afterEffect">
                                  <p:stCondLst>
                                    <p:cond delay="500"/>
                                  </p:stCondLst>
                                  <p:childTnLst>
                                    <p:animMotion origin="layout" path="M -1.73472E-18 0.00023 C 0.0849 0.00301 0.10903 0.00509 0.2151 -0.00185 C 0.21875 -0.00208 0.21892 -0.00948 0.2217 -0.01179 C 0.22361 -0.01341 0.22604 -0.01434 0.22813 -0.01572 C 0.23142 -0.01827 0.23455 -0.02127 0.23785 -0.02382 C 0.23941 -0.0252 0.24253 -0.02775 0.24253 -0.02775 C 0.26302 -0.02613 0.27969 -0.02335 0.30104 -0.02197 C 0.30903 -0.01873 0.31649 -0.01734 0.32517 -0.01572 C 0.32899 -0.01434 0.33299 -0.01387 0.33628 -0.01179 C 0.33837 -0.0111 0.33958 -0.00856 0.34132 -0.00786 C 0.35451 -0.00254 0.36979 -0.00116 0.38351 0.00208 C 0.41493 -0.00093 0.44462 -0.00786 0.47569 -0.01387 C 0.4842 -0.02127 0.49479 -0.02289 0.50486 -0.0259 C 0.54861 -0.0252 0.59219 -0.02497 0.63559 -0.02382 C 0.64792 -0.02382 0.65938 -0.01965 0.67135 -0.01804 C 0.70816 -0.01341 0.74444 -0.01133 0.78142 -0.00994 C 0.80538 -0.00278 0.83767 -0.00486 0.86076 -0.00393 C 0.91476 -0.00578 0.97378 -0.01179 1.02917 -0.01179 " pathEditMode="relative" rAng="0" ptsTypes="fffffffffffffffffA">
                                      <p:cBhvr>
                                        <p:cTn id="124" dur="3000" fill="hold"/>
                                        <p:tgtEl>
                                          <p:spTgt spid="9241"/>
                                        </p:tgtEl>
                                        <p:attrNameLst>
                                          <p:attrName>ppt_x</p:attrName>
                                          <p:attrName>ppt_y</p:attrName>
                                        </p:attrNameLst>
                                      </p:cBhvr>
                                      <p:rCtr x="515" y="-12"/>
                                    </p:animMotion>
                                  </p:childTnLst>
                                </p:cTn>
                              </p:par>
                            </p:childTnLst>
                          </p:cTn>
                        </p:par>
                        <p:par>
                          <p:cTn id="125" fill="hold">
                            <p:stCondLst>
                              <p:cond delay="21600"/>
                            </p:stCondLst>
                            <p:childTnLst>
                              <p:par>
                                <p:cTn id="126" presetID="0" presetClass="path" presetSubtype="0" repeatCount="indefinite" fill="hold" grpId="0" nodeType="afterEffect">
                                  <p:stCondLst>
                                    <p:cond delay="500"/>
                                  </p:stCondLst>
                                  <p:childTnLst>
                                    <p:animMotion origin="layout" path="M -1.73472E-18 0.00023 C 0.0849 0.00301 0.10903 0.00509 0.2151 -0.00185 C 0.21875 -0.00208 0.21892 -0.00948 0.2217 -0.01179 C 0.22361 -0.01341 0.22604 -0.01434 0.22813 -0.01572 C 0.23142 -0.01827 0.23455 -0.02127 0.23785 -0.02382 C 0.23941 -0.0252 0.24253 -0.02775 0.24253 -0.02775 C 0.26302 -0.02613 0.27969 -0.02335 0.30104 -0.02197 C 0.30903 -0.01873 0.31649 -0.01734 0.32517 -0.01572 C 0.32899 -0.01434 0.33299 -0.01387 0.33628 -0.01179 C 0.33837 -0.0111 0.33958 -0.00856 0.34132 -0.00786 C 0.35451 -0.00254 0.36979 -0.00116 0.38351 0.00208 C 0.41493 -0.00093 0.44462 -0.00786 0.47569 -0.01387 C 0.4842 -0.02127 0.49479 -0.02289 0.50486 -0.0259 C 0.54861 -0.0252 0.59219 -0.02497 0.63559 -0.02382 C 0.64792 -0.02382 0.65938 -0.01965 0.67135 -0.01804 C 0.70816 -0.01341 0.74444 -0.01133 0.78142 -0.00994 C 0.80538 -0.00278 0.83767 -0.00486 0.86076 -0.00393 C 0.91476 -0.00578 0.97378 -0.01179 1.02917 -0.01179 " pathEditMode="relative" rAng="0" ptsTypes="fffffffffffffffffA">
                                      <p:cBhvr>
                                        <p:cTn id="127" dur="3000" fill="hold"/>
                                        <p:tgtEl>
                                          <p:spTgt spid="9242"/>
                                        </p:tgtEl>
                                        <p:attrNameLst>
                                          <p:attrName>ppt_x</p:attrName>
                                          <p:attrName>ppt_y</p:attrName>
                                        </p:attrNameLst>
                                      </p:cBhvr>
                                      <p:rCtr x="515" y="-12"/>
                                    </p:animMotion>
                                  </p:childTnLst>
                                </p:cTn>
                              </p:par>
                            </p:childTnLst>
                          </p:cTn>
                        </p:par>
                        <p:par>
                          <p:cTn id="128" fill="hold">
                            <p:stCondLst>
                              <p:cond delay="25100"/>
                            </p:stCondLst>
                            <p:childTnLst>
                              <p:par>
                                <p:cTn id="129" presetID="0" presetClass="path" presetSubtype="0" repeatCount="indefinite" fill="hold" grpId="0" nodeType="afterEffect">
                                  <p:stCondLst>
                                    <p:cond delay="500"/>
                                  </p:stCondLst>
                                  <p:childTnLst>
                                    <p:animMotion origin="layout" path="M -1.73472E-18 0.00023 C 0.0849 0.00301 0.10903 0.00509 0.2151 -0.00185 C 0.21875 -0.00208 0.21892 -0.00948 0.2217 -0.01179 C 0.22361 -0.01341 0.22604 -0.01434 0.22813 -0.01572 C 0.23142 -0.01827 0.23455 -0.02127 0.23785 -0.02382 C 0.23941 -0.0252 0.24253 -0.02775 0.24253 -0.02775 C 0.26302 -0.02613 0.27969 -0.02335 0.30104 -0.02197 C 0.30903 -0.01873 0.31649 -0.01734 0.32517 -0.01572 C 0.32899 -0.01434 0.33299 -0.01387 0.33628 -0.01179 C 0.33837 -0.0111 0.33958 -0.00856 0.34132 -0.00786 C 0.35451 -0.00254 0.36979 -0.00116 0.38351 0.00208 C 0.41493 -0.00093 0.44462 -0.00786 0.47569 -0.01387 C 0.4842 -0.02127 0.49479 -0.02289 0.50486 -0.0259 C 0.54861 -0.0252 0.59219 -0.02497 0.63559 -0.02382 C 0.64792 -0.02382 0.65938 -0.01965 0.67135 -0.01804 C 0.70816 -0.01341 0.74444 -0.01133 0.78142 -0.00994 C 0.80538 -0.00278 0.83767 -0.00486 0.86076 -0.00393 C 0.91476 -0.00578 0.97378 -0.01179 1.02917 -0.01179 " pathEditMode="relative" rAng="0" ptsTypes="fffffffffffffffffA">
                                      <p:cBhvr>
                                        <p:cTn id="130" dur="3000" fill="hold"/>
                                        <p:tgtEl>
                                          <p:spTgt spid="9243"/>
                                        </p:tgtEl>
                                        <p:attrNameLst>
                                          <p:attrName>ppt_x</p:attrName>
                                          <p:attrName>ppt_y</p:attrName>
                                        </p:attrNameLst>
                                      </p:cBhvr>
                                      <p:rCtr x="515" y="-12"/>
                                    </p:animMotion>
                                  </p:childTnLst>
                                </p:cTn>
                              </p:par>
                            </p:childTnLst>
                          </p:cTn>
                        </p:par>
                        <p:par>
                          <p:cTn id="131" fill="hold">
                            <p:stCondLst>
                              <p:cond delay="28600"/>
                            </p:stCondLst>
                            <p:childTnLst>
                              <p:par>
                                <p:cTn id="132" presetID="0" presetClass="path" presetSubtype="0" repeatCount="indefinite" fill="hold" grpId="0" nodeType="afterEffect">
                                  <p:stCondLst>
                                    <p:cond delay="500"/>
                                  </p:stCondLst>
                                  <p:childTnLst>
                                    <p:animMotion origin="layout" path="M -1.73472E-18 0.00023 C 0.0849 0.00301 0.10903 0.00509 0.2151 -0.00185 C 0.21875 -0.00208 0.21892 -0.00948 0.2217 -0.01179 C 0.22361 -0.01341 0.22604 -0.01434 0.22813 -0.01572 C 0.23142 -0.01827 0.23455 -0.02127 0.23785 -0.02382 C 0.23941 -0.0252 0.24253 -0.02775 0.24253 -0.02775 C 0.26302 -0.02613 0.27969 -0.02335 0.30104 -0.02197 C 0.30903 -0.01873 0.31649 -0.01734 0.32517 -0.01572 C 0.32899 -0.01434 0.33299 -0.01387 0.33628 -0.01179 C 0.33837 -0.0111 0.33958 -0.00856 0.34132 -0.00786 C 0.35451 -0.00254 0.36979 -0.00116 0.38351 0.00208 C 0.41493 -0.00093 0.44462 -0.00786 0.47569 -0.01387 C 0.4842 -0.02127 0.49479 -0.02289 0.50486 -0.0259 C 0.54861 -0.0252 0.59219 -0.02497 0.63559 -0.02382 C 0.64792 -0.02382 0.65938 -0.01965 0.67135 -0.01804 C 0.70816 -0.01341 0.74444 -0.01133 0.78142 -0.00994 C 0.80538 -0.00278 0.83767 -0.00486 0.86076 -0.00393 C 0.91476 -0.00578 0.97378 -0.01179 1.02917 -0.01179 " pathEditMode="relative" rAng="0" ptsTypes="fffffffffffffffffA">
                                      <p:cBhvr>
                                        <p:cTn id="133" dur="3000" fill="hold"/>
                                        <p:tgtEl>
                                          <p:spTgt spid="9244"/>
                                        </p:tgtEl>
                                        <p:attrNameLst>
                                          <p:attrName>ppt_x</p:attrName>
                                          <p:attrName>ppt_y</p:attrName>
                                        </p:attrNameLst>
                                      </p:cBhvr>
                                      <p:rCtr x="515" y="-12"/>
                                    </p:animMotion>
                                  </p:childTnLst>
                                </p:cTn>
                              </p:par>
                            </p:childTnLst>
                          </p:cTn>
                        </p:par>
                        <p:par>
                          <p:cTn id="134" fill="hold">
                            <p:stCondLst>
                              <p:cond delay="32100"/>
                            </p:stCondLst>
                            <p:childTnLst>
                              <p:par>
                                <p:cTn id="135" presetID="0" presetClass="path" presetSubtype="0" repeatCount="indefinite" accel="50000" decel="50000" fill="hold" grpId="0" nodeType="afterEffect">
                                  <p:stCondLst>
                                    <p:cond delay="300"/>
                                  </p:stCondLst>
                                  <p:childTnLst>
                                    <p:animMotion origin="layout" path="M -3.88889E-6 4.79769E-6 C 0.03959 0.01757 0.08351 0.00185 0.12535 4.79769E-6 C 0.16528 -0.0111 0.14202 -0.00625 0.21893 -0.00232 C 0.22552 -0.00209 0.22917 0.00393 0.2349 0.00624 C 0.24462 0.00994 0.25521 0.00924 0.26511 0.01248 C 0.29375 0.00901 0.33368 0.00138 0.36025 -0.01711 C 0.37396 -0.01642 0.38785 -0.01619 0.40157 -0.0148 C 0.40643 -0.01434 0.40677 -0.0111 0.41112 -0.00856 C 0.41424 -0.00671 0.42066 -0.0044 0.42066 -0.0044 C 0.43143 0.00578 0.44427 0.00624 0.45712 0.00832 C 0.51789 0.00693 0.57865 0.00416 0.63941 0.00416 C 0.68507 0.00416 0.77622 0.00832 0.77622 0.00832 C 0.87552 0.02011 0.97657 0.01479 1.07622 0.01479 " pathEditMode="relative" ptsTypes="ffffffffffffA">
                                      <p:cBhvr>
                                        <p:cTn id="136" dur="3000" fill="hold"/>
                                        <p:tgtEl>
                                          <p:spTgt spid="9245"/>
                                        </p:tgtEl>
                                        <p:attrNameLst>
                                          <p:attrName>ppt_x</p:attrName>
                                          <p:attrName>ppt_y</p:attrName>
                                        </p:attrNameLst>
                                      </p:cBhvr>
                                    </p:animMotion>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9259"/>
                                        </p:tgtEl>
                                        <p:attrNameLst>
                                          <p:attrName>style.visibility</p:attrName>
                                        </p:attrNameLst>
                                      </p:cBhvr>
                                      <p:to>
                                        <p:strVal val="visible"/>
                                      </p:to>
                                    </p:set>
                                    <p:animEffect transition="in" filter="dissolve">
                                      <p:cBhvr>
                                        <p:cTn id="141" dur="500"/>
                                        <p:tgtEl>
                                          <p:spTgt spid="9259"/>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40">
                                            <p:txEl>
                                              <p:pRg st="0" end="0"/>
                                            </p:txEl>
                                          </p:spTgt>
                                        </p:tgtEl>
                                        <p:attrNameLst>
                                          <p:attrName>style.visibility</p:attrName>
                                        </p:attrNameLst>
                                      </p:cBhvr>
                                      <p:to>
                                        <p:strVal val="visible"/>
                                      </p:to>
                                    </p:set>
                                    <p:animEffect transition="in" filter="fade">
                                      <p:cBhvr>
                                        <p:cTn id="145" dur="20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2" grpId="1" animBg="1"/>
      <p:bldP spid="9223" grpId="0" animBg="1"/>
      <p:bldP spid="9223" grpId="1" animBg="1"/>
      <p:bldP spid="9224" grpId="0" animBg="1"/>
      <p:bldP spid="9224" grpId="1" animBg="1"/>
      <p:bldP spid="9225" grpId="0" animBg="1"/>
      <p:bldP spid="9225" grpId="1" animBg="1"/>
      <p:bldP spid="9226" grpId="0" animBg="1"/>
      <p:bldP spid="9226" grpId="1" animBg="1"/>
      <p:bldP spid="9227" grpId="0" animBg="1"/>
      <p:bldP spid="9227" grpId="1" animBg="1"/>
      <p:bldP spid="9228" grpId="0" animBg="1"/>
      <p:bldP spid="9228" grpId="1" animBg="1"/>
      <p:bldP spid="9229" grpId="0" animBg="1"/>
      <p:bldP spid="9229" grpId="1" animBg="1"/>
      <p:bldP spid="9232" grpId="0" animBg="1"/>
      <p:bldP spid="9233" grpId="0" animBg="1"/>
      <p:bldP spid="9234" grpId="0" animBg="1"/>
      <p:bldP spid="9234" grpId="1" animBg="1"/>
      <p:bldP spid="9235" grpId="0" animBg="1"/>
      <p:bldP spid="9235" grpId="1" animBg="1"/>
      <p:bldP spid="9236" grpId="0" animBg="1"/>
      <p:bldP spid="9236" grpId="1" animBg="1"/>
      <p:bldP spid="9237" grpId="0" animBg="1"/>
      <p:bldP spid="9237" grpId="1" animBg="1"/>
      <p:bldP spid="9238" grpId="0" animBg="1"/>
      <p:bldP spid="9239" grpId="0" animBg="1"/>
      <p:bldP spid="9240" grpId="0" animBg="1"/>
      <p:bldP spid="9241" grpId="0" animBg="1"/>
      <p:bldP spid="9242" grpId="0" animBg="1"/>
      <p:bldP spid="9243" grpId="0" animBg="1"/>
      <p:bldP spid="9244" grpId="0" animBg="1"/>
      <p:bldP spid="9245" grpId="0" animBg="1"/>
      <p:bldP spid="9246" grpId="0" animBg="1"/>
      <p:bldP spid="9246" grpId="1" animBg="1"/>
      <p:bldP spid="9247" grpId="0" animBg="1"/>
      <p:bldP spid="9247" grpId="1" animBg="1"/>
      <p:bldP spid="9248" grpId="0" animBg="1"/>
      <p:bldP spid="9248" grpId="1" animBg="1"/>
      <p:bldP spid="9249" grpId="0" animBg="1"/>
      <p:bldP spid="9249" grpId="1" animBg="1"/>
      <p:bldP spid="9250" grpId="0" animBg="1"/>
      <p:bldP spid="9251" grpId="0" animBg="1"/>
      <p:bldP spid="9252" grpId="0" animBg="1"/>
      <p:bldP spid="9253" grpId="0" animBg="1"/>
      <p:bldP spid="925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Тем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3298</Words>
  <Application>Microsoft PowerPoint</Application>
  <PresentationFormat>Экран (4:3)</PresentationFormat>
  <Paragraphs>652</Paragraphs>
  <Slides>75</Slides>
  <Notes>1</Notes>
  <HiddenSlides>0</HiddenSlides>
  <MMClips>0</MMClips>
  <ScaleCrop>false</ScaleCrop>
  <HeadingPairs>
    <vt:vector size="6" baseType="variant">
      <vt:variant>
        <vt:lpstr>Тема</vt:lpstr>
      </vt:variant>
      <vt:variant>
        <vt:i4>4</vt:i4>
      </vt:variant>
      <vt:variant>
        <vt:lpstr>Внедренные серверы OLE</vt:lpstr>
      </vt:variant>
      <vt:variant>
        <vt:i4>3</vt:i4>
      </vt:variant>
      <vt:variant>
        <vt:lpstr>Заголовки слайдов</vt:lpstr>
      </vt:variant>
      <vt:variant>
        <vt:i4>75</vt:i4>
      </vt:variant>
    </vt:vector>
  </HeadingPairs>
  <TitlesOfParts>
    <vt:vector size="82" baseType="lpstr">
      <vt:lpstr>Тема Office</vt:lpstr>
      <vt:lpstr>Апекс</vt:lpstr>
      <vt:lpstr>1_Тема2</vt:lpstr>
      <vt:lpstr>Тема2</vt:lpstr>
      <vt:lpstr>Формула</vt:lpstr>
      <vt:lpstr>Пакет</vt:lpstr>
      <vt:lpstr>Picture</vt:lpstr>
      <vt:lpstr>Тема урока:</vt:lpstr>
      <vt:lpstr>Задачи урока</vt:lpstr>
      <vt:lpstr>Слайд 3</vt:lpstr>
      <vt:lpstr>Знание – сила</vt:lpstr>
      <vt:lpstr>Слайд 5</vt:lpstr>
      <vt:lpstr>Ответы</vt:lpstr>
      <vt:lpstr>«Постоянный ток»</vt:lpstr>
      <vt:lpstr>Электрический ток (стр.289-290) </vt:lpstr>
      <vt:lpstr>Слайд 9</vt:lpstr>
      <vt:lpstr>Электрический ток </vt:lpstr>
      <vt:lpstr>Слайд 11</vt:lpstr>
      <vt:lpstr>Электрическая цепь и ее составные части.</vt:lpstr>
      <vt:lpstr>Соедините лампочки так, чтобы они работали одновременно, а их яркость регулировалась реостатом: измерьте силу тока в цепи и напряжение на источнике тока.</vt:lpstr>
      <vt:lpstr>Слайд 14</vt:lpstr>
      <vt:lpstr>Индивидуальное задание.</vt:lpstr>
      <vt:lpstr>Слайд 16</vt:lpstr>
      <vt:lpstr>Сила тока (стр. 290-291)</vt:lpstr>
      <vt:lpstr>Слайд 18</vt:lpstr>
      <vt:lpstr>Сила тока</vt:lpstr>
      <vt:lpstr>          1.Через поперечное сечение проводника за16с прошло  N = 2·1019 электронов.    Определить силу тока в проводнике. </vt:lpstr>
      <vt:lpstr>Индивидуальное задание .</vt:lpstr>
      <vt:lpstr>А5.  Среди приведенных выражений найдите формулу              силы тока         1) I=q/t    2) I=PU   3) I=qt      4) I=UR </vt:lpstr>
      <vt:lpstr>Напряжение (стр. 272-273) </vt:lpstr>
      <vt:lpstr>Напряжение</vt:lpstr>
      <vt:lpstr>       При переносе заряда 240 Кл из одной точки электрической цепи в другую была совершена работа 1200 Дж. Определите напряжение тока в  цепи.</vt:lpstr>
      <vt:lpstr>Индивидуальное задание .</vt:lpstr>
      <vt:lpstr>Напряжение 5</vt:lpstr>
      <vt:lpstr>Сопротивление (стр.295)</vt:lpstr>
      <vt:lpstr>Сопротивление </vt:lpstr>
      <vt:lpstr>          На катушку намотан медный провод сечением 0,03 мм2 и длиной 200 м.  Найдите сопротивление обмотки и ее массу. </vt:lpstr>
      <vt:lpstr>           По никелиновому проводнику длиной 10 м идет ток силой 0,5А. Определите  площадь поперечного сечения проводника, если к его концам   приложено  напряжение 20В.</vt:lpstr>
      <vt:lpstr>Слайд 32</vt:lpstr>
      <vt:lpstr>Слайд 33</vt:lpstr>
      <vt:lpstr>Слайд 34</vt:lpstr>
      <vt:lpstr>Слайд 35</vt:lpstr>
      <vt:lpstr>Слайд 36</vt:lpstr>
      <vt:lpstr>Слайд 37</vt:lpstr>
      <vt:lpstr>Слайд 38</vt:lpstr>
      <vt:lpstr>Индивидуальное задание  </vt:lpstr>
      <vt:lpstr>Слайд 40</vt:lpstr>
      <vt:lpstr>Ответы на тест:</vt:lpstr>
      <vt:lpstr>Параллельное и последовательное соединение проводников</vt:lpstr>
      <vt:lpstr>Работа электрического тока. Закон Джоуля–Ленца</vt:lpstr>
      <vt:lpstr>Слайд 44</vt:lpstr>
      <vt:lpstr>Мощность электрического тока</vt:lpstr>
      <vt:lpstr>«фантастическая добавка»</vt:lpstr>
      <vt:lpstr>1.Необходимо экспериментально проверить,  зависит ли электрическое сопротивление круглого угольного стержня от его диаметра.  Какие стержни нужно использовать  для такой проверки? </vt:lpstr>
      <vt:lpstr>2.Спираль электрической плитки нагревается при прохождении        через нее электрического тока.    С каким из приведенных ниже утверждений вы согласны?</vt:lpstr>
      <vt:lpstr>3. Ученик проводил опыты с двумя разными резисторами, измеряя значения силы тока, проходящего через них при разных напряжениях на резисторах, и результаты заносил в таблицу.</vt:lpstr>
      <vt:lpstr>3. Сопротивление резистора увеличили в 2 раза, а приложенное к нему напряжение уменьшили в 2 раза. Как изменилась сила тока, протекающего через резистор? </vt:lpstr>
      <vt:lpstr>4. В электрической цепи, изображенной на рисунке, ползунок реостата перемещают вправо. Как изменились при этом показания  вольтметра и амперметра?</vt:lpstr>
      <vt:lpstr>5.Среднее время разрядов молнии равно 0,002 с.  Сила тока в канале молнии около 2.104 А.   Какой заряд проходит по каналу молнии?</vt:lpstr>
      <vt:lpstr>6.Гальванический элемент с   ЭДС    1,6 В     и внутренним сопротивлением  0,3 Ом  замкнут проводником с сопротивлением  3,7 Ом. Сила тока в цепи равна…</vt:lpstr>
      <vt:lpstr>7. Сопротивление каждого резистора на участке цепи, изображенном на рисунке, равно 3 Ом. Найдите общее сопротивление участка. </vt:lpstr>
      <vt:lpstr>8.Если площадь поперечного сечения однородного цилиндрического проводника и электрическое напряжение на его концах увеличатся в 2 раза, то сила тока, протекающая по нему.</vt:lpstr>
      <vt:lpstr>9. При ремонте электроплитки ее спираль укоротили в        2 раза. Как изменилась мощность электроплитки? </vt:lpstr>
      <vt:lpstr>10.Каким будет сопротивление участка цепи (см. рисунок), если ключ К замкнуть? (Каждый из резисторов имеет сопротивление R.) </vt:lpstr>
      <vt:lpstr> 11.Чему равно общее сопротивление участка цепи, изображенного на рисунке, если  R1 = 1 Ом, R2 = 10 Ом, R3 = 10 Ом, R4 = 5 Ом? </vt:lpstr>
      <vt:lpstr>12. В электрической цепи (см. рисунок) вольтметр V1 показывает напряжение 2 В, вольтметр V2 – напряжение 0,5 В.  Напряжение на лампе равно</vt:lpstr>
      <vt:lpstr>13. На фотографии – электрическая цепь. Показания включенного в цепь амперметра даны в амперах. </vt:lpstr>
      <vt:lpstr>Работают 5 групп</vt:lpstr>
      <vt:lpstr>Слайд 62</vt:lpstr>
      <vt:lpstr>Слайд 63</vt:lpstr>
      <vt:lpstr>Слайд 64</vt:lpstr>
      <vt:lpstr>Слайд 65</vt:lpstr>
      <vt:lpstr>Слайд 66</vt:lpstr>
      <vt:lpstr>1.Две спирали электроплитки сопротивлением по 10 Ом каждая соединены последовательно и включены в сеть с напряжением 220 В. Через какое время на этой плитке закипит вода массой 1 кг, если ее начальная температура составляла 20°С, а КПД процесса 80%? (Полезной считается энергия, необходимая для нагревания воды.) </vt:lpstr>
      <vt:lpstr>Слайд 68</vt:lpstr>
      <vt:lpstr>Слайд 69</vt:lpstr>
      <vt:lpstr>Слайд 70</vt:lpstr>
      <vt:lpstr>Слайд 71</vt:lpstr>
      <vt:lpstr>Слайд 72</vt:lpstr>
      <vt:lpstr>Слайд 73</vt:lpstr>
      <vt:lpstr>Слайд 74</vt:lpstr>
      <vt:lpstr>Слайд 75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Boss</dc:creator>
  <cp:lastModifiedBy>Boss</cp:lastModifiedBy>
  <cp:revision>129</cp:revision>
  <dcterms:created xsi:type="dcterms:W3CDTF">2006-03-17T14:50:50Z</dcterms:created>
  <dcterms:modified xsi:type="dcterms:W3CDTF">2011-04-19T13:47:49Z</dcterms:modified>
</cp:coreProperties>
</file>