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8" r:id="rId5"/>
    <p:sldId id="257" r:id="rId6"/>
    <p:sldId id="265" r:id="rId7"/>
    <p:sldId id="259" r:id="rId8"/>
    <p:sldId id="264" r:id="rId9"/>
    <p:sldId id="267" r:id="rId10"/>
    <p:sldId id="268" r:id="rId11"/>
    <p:sldId id="271" r:id="rId12"/>
    <p:sldId id="260" r:id="rId13"/>
    <p:sldId id="261" r:id="rId14"/>
    <p:sldId id="262" r:id="rId15"/>
    <p:sldId id="263" r:id="rId16"/>
    <p:sldId id="266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4B280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a7d4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209092" y="3520419"/>
            <a:ext cx="3934908" cy="333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a7d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142" y="44596"/>
            <a:ext cx="1621900" cy="145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082A-D914-409F-A3D7-056E6A33C7CD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58B4-20ED-45B4-AA3B-21A90E884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55.radikal.ru/i147/0811/0e/ea5ad0c7e28f.jpg" TargetMode="External"/><Relationship Id="rId13" Type="http://schemas.openxmlformats.org/officeDocument/2006/relationships/hyperlink" Target="http://www.cartalana.ru/Images/Ship/15-063.jpg" TargetMode="External"/><Relationship Id="rId18" Type="http://schemas.openxmlformats.org/officeDocument/2006/relationships/hyperlink" Target="http://geoman.ru/books/item/f00/s00/z0000031/pic/map001.jpg" TargetMode="External"/><Relationship Id="rId3" Type="http://schemas.openxmlformats.org/officeDocument/2006/relationships/hyperlink" Target="http://content.foto.mail.ru/mail/patrol_39/802/s-901.jpg" TargetMode="External"/><Relationship Id="rId7" Type="http://schemas.openxmlformats.org/officeDocument/2006/relationships/hyperlink" Target="http://young.rzd.ru/dbmm/images/41/4624/67920" TargetMode="External"/><Relationship Id="rId12" Type="http://schemas.openxmlformats.org/officeDocument/2006/relationships/hyperlink" Target="http://ru.static.z-dn.net/files/dcc/2b7cacb87eebccc5c15f4e2bff1cd01e.jpg" TargetMode="External"/><Relationship Id="rId17" Type="http://schemas.openxmlformats.org/officeDocument/2006/relationships/hyperlink" Target="http://img199.imageshack.us/img199/1087/hpdv.jpg" TargetMode="External"/><Relationship Id="rId2" Type="http://schemas.openxmlformats.org/officeDocument/2006/relationships/hyperlink" Target="http://www.parapsiholog.lv/uploads/user/jant.komnata.jpeg" TargetMode="External"/><Relationship Id="rId16" Type="http://schemas.openxmlformats.org/officeDocument/2006/relationships/hyperlink" Target="http://the-barbarians.ru/images/stories/Images/02/58melanhen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volodarsky.ru/wp-content/uploads/2013/08/Herodotus_Massimo_Inv124478.jpg" TargetMode="External"/><Relationship Id="rId11" Type="http://schemas.openxmlformats.org/officeDocument/2006/relationships/hyperlink" Target="http://www.proza.ru/pics/2009/09/18/614.jpg" TargetMode="External"/><Relationship Id="rId5" Type="http://schemas.openxmlformats.org/officeDocument/2006/relationships/hyperlink" Target="http://lady.ua/storage/images/moda/ukrasheniya/2010-02-22-dragocennye-kamni-poddelki/kopal-molodoj-yantar/1654-1-rus-RU/Kopal-molodoj-yantar_full.jpg" TargetMode="External"/><Relationship Id="rId15" Type="http://schemas.openxmlformats.org/officeDocument/2006/relationships/hyperlink" Target="http://www.weltum.de/weltum/img/Strait_of_Gibraltar_PIA03397.jpg" TargetMode="External"/><Relationship Id="rId10" Type="http://schemas.openxmlformats.org/officeDocument/2006/relationships/hyperlink" Target="http://www.childrenpedia.org/1/11.files/image015.jpg" TargetMode="External"/><Relationship Id="rId19" Type="http://schemas.openxmlformats.org/officeDocument/2006/relationships/hyperlink" Target="http://bayun.ru/dia/" TargetMode="External"/><Relationship Id="rId4" Type="http://schemas.openxmlformats.org/officeDocument/2006/relationships/hyperlink" Target="http://www.coveroid.com/wallpapers/bernsteinzimmer02-1600x1200.jpg" TargetMode="External"/><Relationship Id="rId9" Type="http://schemas.openxmlformats.org/officeDocument/2006/relationships/hyperlink" Target="http://www.anixneuseis.gr/wp-content/uploads/2013/09/Pitheas_400.jpg" TargetMode="External"/><Relationship Id="rId14" Type="http://schemas.openxmlformats.org/officeDocument/2006/relationships/hyperlink" Target="http://sergeywaz.ucoz.ru/_ld/1/12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&#1080;&#1089;&#1090;&#1086;&#1088;&#1080;&#1103;%20&#1086;&#1090;&#1082;&#1088;&#1099;&#1090;&#1080;&#1081;%205&#1082;&#1083;&#1072;&#1089;&#1089;\&#1087;&#1091;&#1090;&#1077;&#1096;&#1077;&#1089;&#1090;&#1074;&#1077;&#1085;&#1085;&#1080;&#1082;&#1080;%20&#1076;&#1088;&#1077;&#1074;&#1085;&#1086;&#1089;&#1090;&#1080;\&#1060;&#1080;&#1083;&#1100;&#1084;%20&#1050;&#1072;&#1082;%20&#1092;&#1080;&#1085;&#1080;&#1082;&#1080;&#1081;&#1094;&#1099;%20&#1087;&#1083;&#1072;&#1074;&#1072;&#1083;&#1080;%20&#1074;&#1086;&#1082;&#1088;&#1091;&#1075;%20&#1040;&#1092;&#1088;&#1080;&#1082;&#1080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Путешественники древности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уроки творческой сети\оформление презентаций шаблоны иконки\морской клипарт\01 (1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429264"/>
            <a:ext cx="1162029" cy="1162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115196" cy="1143000"/>
          </a:xfrm>
        </p:spPr>
        <p:txBody>
          <a:bodyPr/>
          <a:lstStyle/>
          <a:p>
            <a:r>
              <a:rPr lang="ru-RU" dirty="0" err="1" smtClean="0"/>
              <a:t>Скифия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dic.academic.ru/pictures/wiki/files/52/450px-dariusscythes_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818662" cy="554256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http://pantikapei.ru/wp-content/uploads/2011/07/map_bosp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630003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6992"/>
            <a:ext cx="7143768" cy="24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/>
              <a:t>   Скифы </a:t>
            </a:r>
            <a:r>
              <a:rPr lang="ru-RU" sz="2800" dirty="0"/>
              <a:t>сыграли чрезвычайно большую роль в исторических судьбах многих народов нашей страны и внесли огромный вклад в сокровищницу мировой культуры. </a:t>
            </a:r>
          </a:p>
        </p:txBody>
      </p:sp>
      <p:pic>
        <p:nvPicPr>
          <p:cNvPr id="1026" name="Picture 2" descr="C:\Users\Сергей\Pictures\614.jpg"/>
          <p:cNvPicPr>
            <a:picLocks noChangeAspect="1" noChangeArrowheads="1"/>
          </p:cNvPicPr>
          <p:nvPr/>
        </p:nvPicPr>
        <p:blipFill>
          <a:blip r:embed="rId2" cstate="print"/>
          <a:srcRect b="57222"/>
          <a:stretch>
            <a:fillRect/>
          </a:stretch>
        </p:blipFill>
        <p:spPr bwMode="auto">
          <a:xfrm>
            <a:off x="0" y="260648"/>
            <a:ext cx="909656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260648"/>
            <a:ext cx="7115196" cy="1143000"/>
          </a:xfrm>
        </p:spPr>
        <p:txBody>
          <a:bodyPr/>
          <a:lstStyle/>
          <a:p>
            <a:r>
              <a:rPr lang="ru-RU" dirty="0" err="1" smtClean="0"/>
              <a:t>Пифей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600200"/>
            <a:ext cx="4392488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Одним из известнейших исследователей Древней Греции был ученый </a:t>
            </a:r>
            <a:r>
              <a:rPr lang="ru-RU" sz="2400" b="1" dirty="0" err="1" smtClean="0">
                <a:solidFill>
                  <a:schemeClr val="tx1"/>
                </a:solidFill>
              </a:rPr>
              <a:t>Пифей</a:t>
            </a:r>
            <a:r>
              <a:rPr lang="ru-RU" sz="2400" b="1" dirty="0" smtClean="0">
                <a:solidFill>
                  <a:schemeClr val="tx1"/>
                </a:solidFill>
              </a:rPr>
              <a:t>, который в 355 г. до н.э. пересек Гибралтарский пролив, достиг Британских островов, Скандинавского полуострова, Исландии и достиг северного Полярного круга.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User\Рабочий стол\уроки творческой сети\путешественники\Pytheas.jpg"/>
          <p:cNvPicPr>
            <a:picLocks noChangeAspect="1" noChangeArrowheads="1"/>
          </p:cNvPicPr>
          <p:nvPr/>
        </p:nvPicPr>
        <p:blipFill>
          <a:blip r:embed="rId2" cstate="print"/>
          <a:srcRect l="4310" r="5178"/>
          <a:stretch>
            <a:fillRect/>
          </a:stretch>
        </p:blipFill>
        <p:spPr bwMode="auto">
          <a:xfrm>
            <a:off x="4427984" y="1052736"/>
            <a:ext cx="4536504" cy="561662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Рабочий стол\уроки творческой сети\путешественники\image016.jpg"/>
          <p:cNvPicPr>
            <a:picLocks noChangeAspect="1" noChangeArrowheads="1"/>
          </p:cNvPicPr>
          <p:nvPr/>
        </p:nvPicPr>
        <p:blipFill>
          <a:blip r:embed="rId2" cstate="print"/>
          <a:srcRect l="7407" t="5555"/>
          <a:stretch>
            <a:fillRect/>
          </a:stretch>
        </p:blipFill>
        <p:spPr bwMode="auto">
          <a:xfrm>
            <a:off x="5072066" y="142876"/>
            <a:ext cx="3695036" cy="6429396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Documents and Settings\User\Рабочий стол\уроки творческой сети\путешественники\thu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128843" cy="3268667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60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Солнечный камень - янтарь</a:t>
            </a:r>
            <a:endParaRPr lang="ru-RU" dirty="0"/>
          </a:p>
        </p:txBody>
      </p:sp>
      <p:pic>
        <p:nvPicPr>
          <p:cNvPr id="7170" name="Picture 2" descr="C:\Documents and Settings\User\Рабочий стол\уроки творческой сети\путешественники\e72ea009d8b1e228f87983e43d0d6b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6291187" cy="4071966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Documents and Settings\User\Рабочий стол\уроки творческой сети\путешественники\0ce477685e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6500858" cy="487564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C:\Documents and Settings\User\Рабочий стол\уроки творческой сети\путешественники\b4fabad41e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84784"/>
            <a:ext cx="7191372" cy="5036338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Гибралтарский пролив</a:t>
            </a:r>
            <a:endParaRPr lang="ru-RU" dirty="0"/>
          </a:p>
        </p:txBody>
      </p:sp>
      <p:pic>
        <p:nvPicPr>
          <p:cNvPr id="8194" name="Picture 2" descr="C:\Documents and Settings\User\Рабочий стол\уроки творческой сети\путешественники\ceuta-melil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7600950" cy="43434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C:\Documents and Settings\User\Рабочий стол\уроки творческой сети\путешественники\Gibraltar_SR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7715304" cy="428628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206084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Статуя </a:t>
            </a:r>
            <a:br>
              <a:rPr lang="ru-RU" dirty="0" smtClean="0"/>
            </a:br>
            <a:r>
              <a:rPr lang="ru-RU" dirty="0" err="1" smtClean="0"/>
              <a:t>Пифея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Марселе</a:t>
            </a:r>
            <a:endParaRPr lang="ru-RU" dirty="0"/>
          </a:p>
        </p:txBody>
      </p:sp>
      <p:pic>
        <p:nvPicPr>
          <p:cNvPr id="10242" name="Picture 2" descr="C:\Documents and Settings\User\Рабочий стол\уроки творческой сети\путешественники\374px-Pythéas статуя в Марсе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0806"/>
            <a:ext cx="3934220" cy="630106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663300"/>
                </a:solidFill>
              </a:rPr>
              <a:t>Домашнее задание</a:t>
            </a:r>
            <a:br>
              <a:rPr lang="ru-RU" b="1">
                <a:solidFill>
                  <a:srgbClr val="663300"/>
                </a:solidFill>
              </a:rPr>
            </a:br>
            <a:r>
              <a:rPr lang="ru-RU" b="1">
                <a:solidFill>
                  <a:srgbClr val="663300"/>
                </a:solidFill>
              </a:rPr>
              <a:t/>
            </a:r>
            <a:br>
              <a:rPr lang="ru-RU" b="1">
                <a:solidFill>
                  <a:srgbClr val="663300"/>
                </a:solidFill>
              </a:rPr>
            </a:br>
            <a:r>
              <a:rPr lang="en-US" sz="2800" b="1">
                <a:solidFill>
                  <a:srgbClr val="663300"/>
                </a:solidFill>
                <a:cs typeface="Arial" charset="0"/>
              </a:rPr>
              <a:t>§</a:t>
            </a:r>
            <a:r>
              <a:rPr lang="ru-RU" sz="2800" b="1">
                <a:solidFill>
                  <a:srgbClr val="663300"/>
                </a:solidFill>
                <a:cs typeface="Arial" charset="0"/>
              </a:rPr>
              <a:t>8, подпишите на контурной карте названия всех географических объектов, упомянутых в тексте параграфа</a:t>
            </a:r>
            <a:r>
              <a:rPr lang="ru-RU" sz="2800" b="1">
                <a:solidFill>
                  <a:srgbClr val="663300"/>
                </a:solidFill>
              </a:rPr>
              <a:t/>
            </a:r>
            <a:br>
              <a:rPr lang="ru-RU" sz="2800" b="1">
                <a:solidFill>
                  <a:srgbClr val="663300"/>
                </a:solidFill>
              </a:rPr>
            </a:br>
            <a:endParaRPr lang="ru-RU" sz="2800" b="1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u="sng" dirty="0" smtClean="0">
                <a:hlinkClick r:id="rId2"/>
              </a:rPr>
              <a:t>http://www.parapsiholog.lv/uploads/user/jant.komnata.jpeg</a:t>
            </a:r>
            <a:r>
              <a:rPr lang="ru-RU" dirty="0" smtClean="0"/>
              <a:t> янтарная комната</a:t>
            </a:r>
          </a:p>
          <a:p>
            <a:r>
              <a:rPr lang="ru-RU" u="sng" dirty="0" smtClean="0">
                <a:hlinkClick r:id="rId3"/>
              </a:rPr>
              <a:t>http://content.foto.mail.ru/mail/patrol_39/802/s-901.jpg</a:t>
            </a:r>
            <a:r>
              <a:rPr lang="ru-RU" dirty="0" smtClean="0"/>
              <a:t> янтарь</a:t>
            </a:r>
          </a:p>
          <a:p>
            <a:r>
              <a:rPr lang="ru-RU" u="sng" dirty="0" smtClean="0">
                <a:hlinkClick r:id="rId4"/>
              </a:rPr>
              <a:t>http://www.coveroid.com/wallpapers/bernsteinzimmer02-1600x1200.jpg</a:t>
            </a:r>
            <a:endParaRPr lang="ru-RU" dirty="0" smtClean="0"/>
          </a:p>
          <a:p>
            <a:r>
              <a:rPr lang="ru-RU" dirty="0" smtClean="0"/>
              <a:t>фрагмент янтарной комнаты</a:t>
            </a:r>
          </a:p>
          <a:p>
            <a:r>
              <a:rPr lang="ru-RU" u="sng" dirty="0" smtClean="0">
                <a:hlinkClick r:id="rId5"/>
              </a:rPr>
              <a:t>http://lady.ua/storage/images/moda/ukrasheniya/2010-02-22-dragocennye-kamni-poddelki/kopal-molodoj-yantar/1654-1-rus-RU/Kopal-molodoj-yantar_full.jpg</a:t>
            </a:r>
            <a:r>
              <a:rPr lang="ru-RU" dirty="0" smtClean="0"/>
              <a:t> янтарь в руках человека</a:t>
            </a:r>
          </a:p>
          <a:p>
            <a:r>
              <a:rPr lang="ru-RU" u="sng" dirty="0" smtClean="0">
                <a:hlinkClick r:id="rId6"/>
              </a:rPr>
              <a:t>http://www.lvolodarsky.ru/wp-content/uploads/2013/08/Herodotus_Massimo_Inv124478.jpg</a:t>
            </a:r>
            <a:endParaRPr lang="ru-RU" dirty="0" smtClean="0"/>
          </a:p>
          <a:p>
            <a:r>
              <a:rPr lang="ru-RU" dirty="0" smtClean="0"/>
              <a:t>Геродот</a:t>
            </a:r>
          </a:p>
          <a:p>
            <a:r>
              <a:rPr lang="ru-RU" u="sng" dirty="0" smtClean="0">
                <a:hlinkClick r:id="rId7"/>
              </a:rPr>
              <a:t>http://young.rzd.ru/dbmm/images/41/4624/67920</a:t>
            </a:r>
            <a:r>
              <a:rPr lang="ru-RU" dirty="0" smtClean="0"/>
              <a:t> </a:t>
            </a:r>
            <a:r>
              <a:rPr lang="ru-RU" dirty="0" err="1" smtClean="0"/>
              <a:t>Пифей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http://s55.radikal.ru/i147/0811/0e/ea5ad0c7e28f.jpg</a:t>
            </a:r>
            <a:r>
              <a:rPr lang="ru-RU" dirty="0" smtClean="0"/>
              <a:t> фрагмент карты</a:t>
            </a:r>
          </a:p>
          <a:p>
            <a:r>
              <a:rPr lang="ru-RU" u="sng" dirty="0" smtClean="0">
                <a:hlinkClick r:id="rId9"/>
              </a:rPr>
              <a:t>http://www.anixneuseis.gr/wp-content/uploads/2013/09/Pitheas_400.jpg</a:t>
            </a:r>
            <a:r>
              <a:rPr lang="ru-RU" dirty="0" smtClean="0"/>
              <a:t> статуя </a:t>
            </a:r>
            <a:r>
              <a:rPr lang="ru-RU" dirty="0" err="1" smtClean="0"/>
              <a:t>Пифея</a:t>
            </a:r>
            <a:r>
              <a:rPr lang="ru-RU" dirty="0" smtClean="0"/>
              <a:t> в Марселе</a:t>
            </a:r>
          </a:p>
          <a:p>
            <a:r>
              <a:rPr lang="ru-RU" u="sng" dirty="0" smtClean="0">
                <a:hlinkClick r:id="rId10"/>
              </a:rPr>
              <a:t>http://www.childrenpedia.org/1/11.files/image015.jpg</a:t>
            </a:r>
            <a:r>
              <a:rPr lang="ru-RU" dirty="0" smtClean="0"/>
              <a:t> карта плавания </a:t>
            </a:r>
            <a:r>
              <a:rPr lang="ru-RU" dirty="0" err="1" smtClean="0"/>
              <a:t>Пифея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http://www.proza.ru/pics/2009/09/18/614.jpg</a:t>
            </a:r>
            <a:r>
              <a:rPr lang="ru-RU" dirty="0" smtClean="0"/>
              <a:t> скифское золото</a:t>
            </a:r>
          </a:p>
          <a:p>
            <a:r>
              <a:rPr lang="ru-RU" u="sng" dirty="0" smtClean="0">
                <a:hlinkClick r:id="rId12"/>
              </a:rPr>
              <a:t>http://ru.static.z-dn.net/files/dcc/2b7cacb87eebccc5c15f4e2bff1cd01e.jpg</a:t>
            </a:r>
            <a:r>
              <a:rPr lang="ru-RU" dirty="0" smtClean="0"/>
              <a:t> карта </a:t>
            </a:r>
            <a:r>
              <a:rPr lang="ru-RU" dirty="0" err="1" smtClean="0"/>
              <a:t>Скифии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http://www.cartalana.ru/Images/Ship/15-063.jpg</a:t>
            </a:r>
            <a:r>
              <a:rPr lang="ru-RU" dirty="0" smtClean="0"/>
              <a:t> финикийский корабль</a:t>
            </a:r>
          </a:p>
          <a:p>
            <a:r>
              <a:rPr lang="ru-RU" u="sng" dirty="0" smtClean="0">
                <a:hlinkClick r:id="rId14"/>
              </a:rPr>
              <a:t>http://sergeywaz.ucoz.ru/_ld/1/120.jpg</a:t>
            </a:r>
            <a:r>
              <a:rPr lang="ru-RU" dirty="0" smtClean="0"/>
              <a:t> Финикия карта</a:t>
            </a:r>
          </a:p>
          <a:p>
            <a:r>
              <a:rPr lang="ru-RU" u="sng" dirty="0" smtClean="0">
                <a:hlinkClick r:id="rId15"/>
              </a:rPr>
              <a:t>http://www.weltum.de/weltum/img/Strait_of_Gibraltar_PIA03397.jpg</a:t>
            </a:r>
            <a:endParaRPr lang="ru-RU" dirty="0" smtClean="0"/>
          </a:p>
          <a:p>
            <a:r>
              <a:rPr lang="ru-RU" dirty="0" smtClean="0"/>
              <a:t>Гибралтарский пролив</a:t>
            </a:r>
          </a:p>
          <a:p>
            <a:r>
              <a:rPr lang="ru-RU" u="sng" dirty="0" smtClean="0">
                <a:hlinkClick r:id="rId16"/>
              </a:rPr>
              <a:t>http://the-barbarians.ru/images/stories/Images/02/58melanheny.jpg</a:t>
            </a:r>
            <a:r>
              <a:rPr lang="ru-RU" dirty="0" smtClean="0"/>
              <a:t> </a:t>
            </a:r>
            <a:r>
              <a:rPr lang="ru-RU" dirty="0" err="1" smtClean="0"/>
              <a:t>Скифия</a:t>
            </a:r>
            <a:r>
              <a:rPr lang="ru-RU" dirty="0" smtClean="0"/>
              <a:t> карта</a:t>
            </a:r>
          </a:p>
          <a:p>
            <a:r>
              <a:rPr lang="ru-RU" u="sng" dirty="0" smtClean="0">
                <a:hlinkClick r:id="rId17"/>
              </a:rPr>
              <a:t>http://img199.imageshack.us/img199/1087/hpdv.jpg</a:t>
            </a:r>
            <a:r>
              <a:rPr lang="ru-RU" dirty="0" smtClean="0"/>
              <a:t> Гибралтарский пролив</a:t>
            </a:r>
          </a:p>
          <a:p>
            <a:r>
              <a:rPr lang="ru-RU" u="sng" dirty="0" smtClean="0">
                <a:hlinkClick r:id="rId18"/>
              </a:rPr>
              <a:t>http://geoman.ru/books/item/f00/s00/z0000031/pic/map001.jpg</a:t>
            </a:r>
            <a:r>
              <a:rPr lang="ru-RU" dirty="0" smtClean="0"/>
              <a:t> карта плавания </a:t>
            </a:r>
            <a:r>
              <a:rPr lang="ru-RU" dirty="0" smtClean="0"/>
              <a:t>финикийцев</a:t>
            </a:r>
          </a:p>
          <a:p>
            <a:r>
              <a:rPr lang="en-US" dirty="0" smtClean="0">
                <a:hlinkClick r:id="rId19"/>
              </a:rPr>
              <a:t>http://bayun.ru/dia</a:t>
            </a:r>
            <a:r>
              <a:rPr lang="en-US" dirty="0" smtClean="0">
                <a:hlinkClick r:id="rId19"/>
              </a:rPr>
              <a:t>/</a:t>
            </a:r>
            <a:r>
              <a:rPr lang="ru-RU" dirty="0" smtClean="0"/>
              <a:t> Диафильм «Как финикийцы плавали вокруг Африки»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Узнать кто такие финикийцы.</a:t>
            </a:r>
          </a:p>
          <a:p>
            <a:pPr>
              <a:buFont typeface="Wingdings" pitchFamily="2" charset="2"/>
              <a:buChar char="Ø"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Какое путешествие и зачем совершили финикийцы.</a:t>
            </a:r>
          </a:p>
          <a:p>
            <a:pPr>
              <a:buFont typeface="Wingdings" pitchFamily="2" charset="2"/>
              <a:buChar char="Ø"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Кого называют «отцом истории географии».</a:t>
            </a:r>
          </a:p>
          <a:p>
            <a:pPr>
              <a:buFont typeface="Wingdings" pitchFamily="2" charset="2"/>
              <a:buChar char="Ø"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Что такое «солнечный камень»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663300"/>
                </a:solidFill>
                <a:latin typeface="Georgia" pitchFamily="18" charset="0"/>
              </a:rPr>
              <a:t>   и чего испугался Пифей.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беседы.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>
              <a:latin typeface="Georgia" pitchFamily="18" charset="0"/>
            </a:endParaRPr>
          </a:p>
          <a:p>
            <a:r>
              <a:rPr lang="ru-RU" b="1" i="1" dirty="0">
                <a:solidFill>
                  <a:srgbClr val="663300"/>
                </a:solidFill>
                <a:latin typeface="Georgia" pitchFamily="18" charset="0"/>
              </a:rPr>
              <a:t>Какие приспособления позволяли людям в древности совершать плавания?</a:t>
            </a:r>
          </a:p>
          <a:p>
            <a:r>
              <a:rPr lang="ru-RU" b="1" i="1" dirty="0">
                <a:solidFill>
                  <a:srgbClr val="663300"/>
                </a:solidFill>
                <a:latin typeface="Georgia" pitchFamily="18" charset="0"/>
              </a:rPr>
              <a:t>Почему люди в древности плавали вдоль берегов? </a:t>
            </a:r>
          </a:p>
          <a:p>
            <a:r>
              <a:rPr lang="ru-RU" b="1" i="1" dirty="0">
                <a:solidFill>
                  <a:srgbClr val="663300"/>
                </a:solidFill>
                <a:latin typeface="Georgia" pitchFamily="18" charset="0"/>
              </a:rPr>
              <a:t>Могли ли в древности люди совершать кругосветные путешествия?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04" y="0"/>
            <a:ext cx="7115196" cy="1143000"/>
          </a:xfrm>
        </p:spPr>
        <p:txBody>
          <a:bodyPr/>
          <a:lstStyle/>
          <a:p>
            <a:r>
              <a:rPr lang="ru-RU" dirty="0" smtClean="0"/>
              <a:t>Финикийцы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332656" y="764704"/>
            <a:ext cx="5143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Финикийцы жили 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на восточном 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побережье 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Средиземного моря, 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где создали ряд 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торговых городов-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государств, из которых 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наиболее известны </a:t>
            </a:r>
          </a:p>
          <a:p>
            <a:pPr algn="r"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Тир и </a:t>
            </a:r>
            <a:r>
              <a:rPr lang="ru-RU" b="1" dirty="0" err="1" smtClean="0">
                <a:solidFill>
                  <a:srgbClr val="663300"/>
                </a:solidFill>
              </a:rPr>
              <a:t>Сидон</a:t>
            </a:r>
            <a:r>
              <a:rPr lang="ru-RU" b="1" dirty="0" smtClean="0">
                <a:solidFill>
                  <a:srgbClr val="663300"/>
                </a:solidFill>
              </a:rPr>
              <a:t>.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933056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Название «финикийцы»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моряки этих городов 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Получили потому, что, 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отправляясь в дальнее 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морское плавание, в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качестве путевого запаса брали с собой сушеные финики. 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663300"/>
                </a:solidFill>
              </a:rPr>
              <a:t>Это название было перенесено затем на весь народ</a:t>
            </a:r>
            <a:endParaRPr lang="ru-RU" dirty="0"/>
          </a:p>
        </p:txBody>
      </p:sp>
      <p:pic>
        <p:nvPicPr>
          <p:cNvPr id="2050" name="Picture 2" descr="C:\Users\Сергей\Pictures\120.jpg"/>
          <p:cNvPicPr>
            <a:picLocks noChangeAspect="1" noChangeArrowheads="1"/>
          </p:cNvPicPr>
          <p:nvPr/>
        </p:nvPicPr>
        <p:blipFill>
          <a:blip r:embed="rId2" cstate="print"/>
          <a:srcRect l="3326" t="2985" r="14561" b="2985"/>
          <a:stretch>
            <a:fillRect/>
          </a:stretch>
        </p:blipFill>
        <p:spPr bwMode="auto">
          <a:xfrm>
            <a:off x="4139952" y="1124744"/>
            <a:ext cx="4736526" cy="5328592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15196" cy="1143000"/>
          </a:xfrm>
        </p:spPr>
        <p:txBody>
          <a:bodyPr/>
          <a:lstStyle/>
          <a:p>
            <a:r>
              <a:rPr lang="ru-RU" dirty="0" smtClean="0"/>
              <a:t>Финикийский корабль</a:t>
            </a:r>
            <a:endParaRPr lang="ru-RU" dirty="0"/>
          </a:p>
        </p:txBody>
      </p:sp>
      <p:pic>
        <p:nvPicPr>
          <p:cNvPr id="2050" name="Picture 2" descr="C:\Documents and Settings\User\Рабочий стол\уроки творческой сети\путешественники\0_60a69_dbb25cf9_XL финикийский кораб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7" t="3157" r="5183" b="5296"/>
          <a:stretch>
            <a:fillRect/>
          </a:stretch>
        </p:blipFill>
        <p:spPr bwMode="auto">
          <a:xfrm>
            <a:off x="1619672" y="1340768"/>
            <a:ext cx="7238608" cy="5247991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5723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Торговые пути финикийцев</a:t>
            </a:r>
            <a:endParaRPr lang="ru-RU" dirty="0"/>
          </a:p>
        </p:txBody>
      </p:sp>
      <p:pic>
        <p:nvPicPr>
          <p:cNvPr id="4098" name="Picture 2" descr="C:\Documents and Settings\User\Рабочий стол\уроки творческой сети\путешественники\1333916740_karta-finik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68027"/>
            <a:ext cx="7858180" cy="5107817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Фильм Как финикийцы плавали вокруг Африк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 l="994" r="561"/>
          <a:stretch>
            <a:fillRect/>
          </a:stretch>
        </p:blipFill>
        <p:spPr>
          <a:xfrm>
            <a:off x="1331640" y="692696"/>
            <a:ext cx="7621492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уроки творческой сети\путешественники\map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7166"/>
            <a:ext cx="4897295" cy="650083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0"/>
            <a:ext cx="7115196" cy="1143000"/>
          </a:xfrm>
        </p:spPr>
        <p:txBody>
          <a:bodyPr/>
          <a:lstStyle/>
          <a:p>
            <a:r>
              <a:rPr lang="ru-RU" dirty="0" smtClean="0"/>
              <a:t>Геродот</a:t>
            </a:r>
            <a:endParaRPr lang="ru-RU" dirty="0"/>
          </a:p>
        </p:txBody>
      </p:sp>
      <p:pic>
        <p:nvPicPr>
          <p:cNvPr id="9218" name="Picture 2" descr="C:\Documents and Settings\User\Рабочий стол\уроки творческой сети\путешественники\482px-Herodotus_Massimo_Inv124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894079"/>
            <a:ext cx="4607880" cy="5735951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географиченских открыт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географиченских открытий</Template>
  <TotalTime>98</TotalTime>
  <Words>307</Words>
  <Application>Microsoft Office PowerPoint</Application>
  <PresentationFormat>Экран (4:3)</PresentationFormat>
  <Paragraphs>62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история географиченских открытий</vt:lpstr>
      <vt:lpstr>Путешественники древности</vt:lpstr>
      <vt:lpstr>Задачи урока:</vt:lpstr>
      <vt:lpstr>Вопросы для беседы.</vt:lpstr>
      <vt:lpstr>Финикийцы</vt:lpstr>
      <vt:lpstr>Финикийский корабль</vt:lpstr>
      <vt:lpstr>Торговые пути финикийцев</vt:lpstr>
      <vt:lpstr>Слайд 7</vt:lpstr>
      <vt:lpstr>Слайд 8</vt:lpstr>
      <vt:lpstr>Геродот</vt:lpstr>
      <vt:lpstr>Скифия </vt:lpstr>
      <vt:lpstr>Слайд 11</vt:lpstr>
      <vt:lpstr>Пифей</vt:lpstr>
      <vt:lpstr>Слайд 13</vt:lpstr>
      <vt:lpstr>Солнечный камень - янтарь</vt:lpstr>
      <vt:lpstr>Гибралтарский пролив</vt:lpstr>
      <vt:lpstr>Статуя  Пифея  в Марселе</vt:lpstr>
      <vt:lpstr>Домашнее задание  §8, подпишите на контурной карте названия всех географических объектов, упомянутых в тексте параграфа </vt:lpstr>
      <vt:lpstr>Интернет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Путешественники древности</dc:title>
  <dc:creator>User</dc:creator>
  <cp:lastModifiedBy>Сергей</cp:lastModifiedBy>
  <cp:revision>14</cp:revision>
  <dcterms:created xsi:type="dcterms:W3CDTF">2012-10-28T15:01:28Z</dcterms:created>
  <dcterms:modified xsi:type="dcterms:W3CDTF">2014-06-13T10:40:09Z</dcterms:modified>
</cp:coreProperties>
</file>