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5" r:id="rId4"/>
    <p:sldId id="259" r:id="rId5"/>
    <p:sldId id="266" r:id="rId6"/>
    <p:sldId id="261" r:id="rId7"/>
    <p:sldId id="257" r:id="rId8"/>
    <p:sldId id="264" r:id="rId9"/>
    <p:sldId id="260" r:id="rId10"/>
    <p:sldId id="26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2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D48D-B776-44BD-8C30-8E1261899255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CA7B-6173-49B6-9CA4-B94F62B4E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на следующий слайд при нажатии на термометры.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записывают в тетрадь название города своего варианта.</a:t>
            </a:r>
          </a:p>
          <a:p>
            <a:r>
              <a:rPr lang="ru-RU" dirty="0" smtClean="0"/>
              <a:t>Работают с атласом и находят города на карте. Учитель обозначает их на стенной карте.</a:t>
            </a:r>
          </a:p>
          <a:p>
            <a:r>
              <a:rPr lang="ru-RU" dirty="0" smtClean="0"/>
              <a:t>Выдвигают версии о том, что объединяет эти города.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Вместе с учителем определяем координаты </a:t>
            </a:r>
            <a:r>
              <a:rPr lang="ru-RU" dirty="0" err="1" smtClean="0"/>
              <a:t>Солт</a:t>
            </a:r>
            <a:r>
              <a:rPr lang="ru-RU" dirty="0" smtClean="0"/>
              <a:t> </a:t>
            </a:r>
            <a:r>
              <a:rPr lang="ru-RU" dirty="0" err="1" smtClean="0"/>
              <a:t>Лейк</a:t>
            </a:r>
            <a:r>
              <a:rPr lang="ru-RU" dirty="0" smtClean="0"/>
              <a:t> Сити. Нажимая на название города появляются </a:t>
            </a:r>
            <a:r>
              <a:rPr lang="ru-RU" dirty="0" err="1" smtClean="0"/>
              <a:t>координаты.Затем</a:t>
            </a:r>
            <a:r>
              <a:rPr lang="ru-RU" dirty="0" smtClean="0"/>
              <a:t> самостоятельно определяют координаты и записывают в тетрадь. Время на работу 5 минут.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тем как самостоятельно вычертить график учащиеся вместе с учителем вспоминают последовательность построения и правила оформления на примере </a:t>
            </a:r>
            <a:r>
              <a:rPr lang="ru-RU" dirty="0" err="1" smtClean="0"/>
              <a:t>Солт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Лейк</a:t>
            </a:r>
            <a:r>
              <a:rPr lang="ru-RU" baseline="0" dirty="0" smtClean="0"/>
              <a:t> Сити.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Выслушивает ребят как строить график. А затем еще раз проверяем правильность ответа и последовательность работы по этому слайду. Клик мыши и появятся точки значений температуры. Еще клик</a:t>
            </a:r>
            <a:r>
              <a:rPr lang="ru-RU" baseline="0" dirty="0" smtClean="0"/>
              <a:t> мыши и появятся линии, соединяющие точки.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приступают к самостоятельной работе:</a:t>
            </a:r>
            <a:r>
              <a:rPr lang="ru-RU" baseline="0" dirty="0" smtClean="0"/>
              <a:t> вычерчивают таблицу с данными и строят график в тетради. Время на работу 10 минут.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Совместно с учителем определяют самый холодный и самый теплый месяц в </a:t>
            </a:r>
            <a:r>
              <a:rPr lang="ru-RU" dirty="0" err="1" smtClean="0"/>
              <a:t>Солт</a:t>
            </a:r>
            <a:r>
              <a:rPr lang="ru-RU" dirty="0" smtClean="0"/>
              <a:t> </a:t>
            </a:r>
            <a:r>
              <a:rPr lang="ru-RU" dirty="0" err="1" smtClean="0"/>
              <a:t>Лейк</a:t>
            </a:r>
            <a:r>
              <a:rPr lang="ru-RU" dirty="0" smtClean="0"/>
              <a:t> Сити. Нажимая на название города появляются названия </a:t>
            </a:r>
            <a:r>
              <a:rPr lang="ru-RU" dirty="0" err="1" smtClean="0"/>
              <a:t>месяцев.Затем</a:t>
            </a:r>
            <a:r>
              <a:rPr lang="ru-RU" baseline="0" dirty="0" smtClean="0"/>
              <a:t> работают со своими таблицами и делают записи в тетрадь .При необходимости можно проверить. Время на работу № минуты.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Нажав на задание, появится определение .Нажимая на названия городов появятся значения среднегодовой </a:t>
            </a:r>
            <a:r>
              <a:rPr lang="ru-RU" err="1" smtClean="0"/>
              <a:t>температуры</a:t>
            </a:r>
            <a:r>
              <a:rPr lang="ru-RU" smtClean="0"/>
              <a:t>. При </a:t>
            </a:r>
            <a:r>
              <a:rPr lang="ru-RU" dirty="0" smtClean="0"/>
              <a:t>нажатии на </a:t>
            </a:r>
            <a:r>
              <a:rPr lang="ru-RU" dirty="0" err="1" smtClean="0"/>
              <a:t>Солт</a:t>
            </a:r>
            <a:r>
              <a:rPr lang="ru-RU" dirty="0" smtClean="0"/>
              <a:t> </a:t>
            </a:r>
            <a:r>
              <a:rPr lang="ru-RU" dirty="0" err="1" smtClean="0"/>
              <a:t>Лейк</a:t>
            </a:r>
            <a:r>
              <a:rPr lang="ru-RU" dirty="0" smtClean="0"/>
              <a:t> Сити появится полный расчет.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A7B-6173-49B6-9CA4-B94F62B4E0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ctv.ca/gallery/photo/olympic_mascots_20071127/image1.jpg" TargetMode="External"/><Relationship Id="rId13" Type="http://schemas.openxmlformats.org/officeDocument/2006/relationships/hyperlink" Target="http://www.meteostar.ru/ru/pogoda/SaltLakeCity/" TargetMode="External"/><Relationship Id="rId18" Type="http://schemas.openxmlformats.org/officeDocument/2006/relationships/hyperlink" Target="http://www.sochionline2014.ru/wp-content/uploads/2010/03/olimp_kolca.jpg?from=http://www.sochionline2014.ru/wp-content/uploads/2010/03/olimp_kolca.jpg" TargetMode="External"/><Relationship Id="rId3" Type="http://schemas.openxmlformats.org/officeDocument/2006/relationships/hyperlink" Target="http://content.foto.mail.ru/mail/piriazeva93/_answers/i-245.jpg" TargetMode="External"/><Relationship Id="rId7" Type="http://schemas.openxmlformats.org/officeDocument/2006/relationships/hyperlink" Target="http://dok.opredelim.com/pars_docs/refs/64/63431/img8.jpg" TargetMode="External"/><Relationship Id="rId12" Type="http://schemas.openxmlformats.org/officeDocument/2006/relationships/hyperlink" Target="http://pogoda.turtella.ru/Canada/Vancouver/monthly/" TargetMode="External"/><Relationship Id="rId17" Type="http://schemas.openxmlformats.org/officeDocument/2006/relationships/hyperlink" Target="http://0.tqn.com/d/govancouver/1/0/D/6/-/-/olympic_medal_front_44original-xj.jpg" TargetMode="External"/><Relationship Id="rId2" Type="http://schemas.openxmlformats.org/officeDocument/2006/relationships/hyperlink" Target="http://pedsovet.su/load/321-1-0-34472" TargetMode="External"/><Relationship Id="rId16" Type="http://schemas.openxmlformats.org/officeDocument/2006/relationships/hyperlink" Target="http://web.knoxnews.com/web/kns/sports/olympics/art/medals1000.jpg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hokejova-historie.webnode.cz/200000307-beec3c0e02/6950.gif" TargetMode="External"/><Relationship Id="rId11" Type="http://schemas.openxmlformats.org/officeDocument/2006/relationships/hyperlink" Target="http://pogoda.turtella.ru/Italy/Torino/monthly/" TargetMode="External"/><Relationship Id="rId5" Type="http://schemas.openxmlformats.org/officeDocument/2006/relationships/hyperlink" Target="http://linestour.ru/var/Gallery/800x800/50090094-3380-4100-9f8c-37c2cc24d21e.jpg" TargetMode="External"/><Relationship Id="rId15" Type="http://schemas.openxmlformats.org/officeDocument/2006/relationships/hyperlink" Target="http://guyism.com/wp-content/uploads/2013/05/Sochi-Olympic-fund.jpg" TargetMode="External"/><Relationship Id="rId10" Type="http://schemas.openxmlformats.org/officeDocument/2006/relationships/hyperlink" Target="http://img1.liveinternet.ru/images/attach/c/3/77/971/77971279_big96550584d9fbb6882f19bb6488338baf7c0f10.jpg" TargetMode="External"/><Relationship Id="rId19" Type="http://schemas.openxmlformats.org/officeDocument/2006/relationships/slide" Target="slide1.xml"/><Relationship Id="rId4" Type="http://schemas.openxmlformats.org/officeDocument/2006/relationships/hyperlink" Target="http://www.digitalium.ru/images/main_12.jpg" TargetMode="External"/><Relationship Id="rId9" Type="http://schemas.openxmlformats.org/officeDocument/2006/relationships/hyperlink" Target="http://wrestlingua.com/uploads/posts/2010-02/1265984359_1265907313_11174201.1.jpg" TargetMode="External"/><Relationship Id="rId14" Type="http://schemas.openxmlformats.org/officeDocument/2006/relationships/hyperlink" Target="http://pogoda.turtella.ru/Russia/Sochi/month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130425"/>
            <a:ext cx="597443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Практическая работа «Построение графика годового хода температур»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МБОУ «Гатчинская средняя общеобразовательная школа №1» </a:t>
            </a:r>
            <a:r>
              <a:rPr lang="ru-RU" dirty="0" err="1" smtClean="0">
                <a:solidFill>
                  <a:schemeClr val="tx1"/>
                </a:solidFill>
              </a:rPr>
              <a:t>Мосина</a:t>
            </a:r>
            <a:r>
              <a:rPr lang="ru-RU" dirty="0" smtClean="0">
                <a:solidFill>
                  <a:schemeClr val="tx1"/>
                </a:solidFill>
              </a:rPr>
              <a:t> Марина Федоровна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ергей\Desktop\6класс\8470412301021_en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88640"/>
            <a:ext cx="1497379" cy="5832648"/>
          </a:xfrm>
          <a:prstGeom prst="rect">
            <a:avLst/>
          </a:prstGeom>
          <a:noFill/>
        </p:spPr>
      </p:pic>
      <p:pic>
        <p:nvPicPr>
          <p:cNvPr id="4" name="Picture 2" descr="I:\для оформления\оформление презентаций шаблоны иконки\иконки\ico_in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311900"/>
            <a:ext cx="533400" cy="54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№6.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Определите среднегодовую температуру воздуха своего города.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08920"/>
            <a:ext cx="7632848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Среднегодовая температура - это сумма температур каждого месяца поделенная на количество месяцев.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66008" y="188640"/>
          <a:ext cx="57704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Сергей\Desktop\6класс\7559621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5301208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/>
              <a:t>Сочи</a:t>
            </a:r>
          </a:p>
          <a:p>
            <a:r>
              <a:rPr lang="ru-RU" sz="2800" b="1" dirty="0" smtClean="0"/>
              <a:t> Ванкувер</a:t>
            </a:r>
            <a:br>
              <a:rPr lang="ru-RU" sz="2800" b="1" dirty="0" smtClean="0"/>
            </a:br>
            <a:r>
              <a:rPr lang="ru-RU" sz="2800" b="1" dirty="0" smtClean="0"/>
              <a:t> Турин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581128"/>
            <a:ext cx="2296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err="1" smtClean="0"/>
              <a:t>Солт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Лейк</a:t>
            </a:r>
            <a:r>
              <a:rPr lang="ru-RU" sz="2400" b="1" dirty="0" smtClean="0"/>
              <a:t> Сити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581128"/>
            <a:ext cx="554461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(-1+1+6+10+15+21+25+24+19+12+4+1):12=11,4⁰ 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5373216"/>
            <a:ext cx="187220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12,6⁰ 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805264"/>
            <a:ext cx="187220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10⁰С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6237312"/>
            <a:ext cx="187220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16,8⁰С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en-US" sz="1600" dirty="0" smtClean="0">
                <a:hlinkClick r:id="rId2"/>
              </a:rPr>
              <a:t>http://pedsovet.su/load/321-1-0-34472</a:t>
            </a:r>
            <a:r>
              <a:rPr lang="ru-RU" sz="1600" dirty="0" smtClean="0"/>
              <a:t> шаблон презентации</a:t>
            </a:r>
          </a:p>
          <a:p>
            <a:r>
              <a:rPr lang="en-US" sz="1400" dirty="0" smtClean="0">
                <a:hlinkClick r:id="rId3"/>
              </a:rPr>
              <a:t>http://content.foto.mail.ru/mail/piriazeva93/_answers/i-245.jpg</a:t>
            </a:r>
            <a:r>
              <a:rPr lang="ru-RU" sz="1400" dirty="0" smtClean="0"/>
              <a:t> эмблема игр в Ванкувере</a:t>
            </a:r>
          </a:p>
          <a:p>
            <a:r>
              <a:rPr lang="en-US" sz="1400" dirty="0" smtClean="0">
                <a:hlinkClick r:id="rId4"/>
              </a:rPr>
              <a:t>http://www.digitalium.ru/images/main_12.jpg</a:t>
            </a:r>
            <a:r>
              <a:rPr lang="ru-RU" sz="1400" dirty="0" smtClean="0"/>
              <a:t> эмблема игр в Сочи</a:t>
            </a:r>
          </a:p>
          <a:p>
            <a:r>
              <a:rPr lang="en-US" sz="1400" dirty="0" smtClean="0">
                <a:hlinkClick r:id="rId5"/>
              </a:rPr>
              <a:t>http://linestour.ru/var/Gallery/800x800/50090094-3380-4100-9f8c-37c2cc24d21e.jpg</a:t>
            </a:r>
            <a:r>
              <a:rPr lang="ru-RU" sz="1400" dirty="0" smtClean="0"/>
              <a:t> эмблема игр в Турине</a:t>
            </a:r>
          </a:p>
          <a:p>
            <a:r>
              <a:rPr lang="en-US" sz="1400" dirty="0" smtClean="0">
                <a:hlinkClick r:id="rId6"/>
              </a:rPr>
              <a:t>http://files.hokejova-historie.webnode.cz/200000307-beec3c0e02/6950.gif</a:t>
            </a:r>
            <a:r>
              <a:rPr lang="ru-RU" sz="1400" dirty="0" smtClean="0"/>
              <a:t> эмблема игр в </a:t>
            </a:r>
            <a:r>
              <a:rPr lang="ru-RU" sz="1400" dirty="0" err="1" smtClean="0"/>
              <a:t>Солт-Лейк</a:t>
            </a:r>
            <a:r>
              <a:rPr lang="ru-RU" sz="1400" dirty="0" smtClean="0"/>
              <a:t> Сити</a:t>
            </a:r>
          </a:p>
          <a:p>
            <a:r>
              <a:rPr lang="en-US" sz="1400" dirty="0" smtClean="0">
                <a:hlinkClick r:id="rId7"/>
              </a:rPr>
              <a:t>http://dok.opredelim.com/pars_docs/refs/64/63431/img8.jpg</a:t>
            </a:r>
            <a:r>
              <a:rPr lang="ru-RU" sz="1400" dirty="0" smtClean="0"/>
              <a:t> талисманы игр в </a:t>
            </a:r>
            <a:r>
              <a:rPr lang="ru-RU" sz="1400" dirty="0" err="1" smtClean="0"/>
              <a:t>Солт-Лейк</a:t>
            </a:r>
            <a:r>
              <a:rPr lang="ru-RU" sz="1400" dirty="0" smtClean="0"/>
              <a:t> Сити</a:t>
            </a:r>
          </a:p>
          <a:p>
            <a:r>
              <a:rPr lang="en-US" sz="1400" dirty="0" smtClean="0">
                <a:hlinkClick r:id="rId8"/>
              </a:rPr>
              <a:t>http://images.ctv.ca/gallery/photo/olympic_mascots_20071127/image1.jpg</a:t>
            </a:r>
            <a:r>
              <a:rPr lang="ru-RU" sz="1400" dirty="0" smtClean="0"/>
              <a:t> талисманы игр в Турине</a:t>
            </a:r>
          </a:p>
          <a:p>
            <a:r>
              <a:rPr lang="en-US" sz="1400" dirty="0" smtClean="0">
                <a:hlinkClick r:id="rId9"/>
              </a:rPr>
              <a:t>http://wrestlingua.com/uploads/posts/2010-02/1265984359_1265907313_11174201.1.jpg</a:t>
            </a:r>
            <a:r>
              <a:rPr lang="ru-RU" sz="1400" dirty="0" smtClean="0"/>
              <a:t> талисманы игр в Ванкувере</a:t>
            </a:r>
          </a:p>
          <a:p>
            <a:r>
              <a:rPr lang="en-US" sz="1400" dirty="0" smtClean="0">
                <a:hlinkClick r:id="rId10"/>
              </a:rPr>
              <a:t>http://img1.liveinternet.ru/images/attach/c/3/77/971/77971279_big96550584d9fbb6882f19bb6488338baf7c0f10.jpg</a:t>
            </a:r>
            <a:r>
              <a:rPr lang="ru-RU" sz="1400" dirty="0" smtClean="0"/>
              <a:t> талисманы игр в Сочи</a:t>
            </a:r>
          </a:p>
          <a:p>
            <a:r>
              <a:rPr lang="en-US" sz="1400" dirty="0" smtClean="0">
                <a:hlinkClick r:id="rId11"/>
              </a:rPr>
              <a:t>http://pogoda.turtella.ru/Italy/Torino/monthly/</a:t>
            </a:r>
            <a:r>
              <a:rPr lang="ru-RU" sz="1400" dirty="0" smtClean="0"/>
              <a:t>  температура воздуха в Турине</a:t>
            </a:r>
          </a:p>
          <a:p>
            <a:r>
              <a:rPr lang="en-US" sz="1400" dirty="0" smtClean="0">
                <a:hlinkClick r:id="rId12"/>
              </a:rPr>
              <a:t>http://pogoda.turtella.ru/Canada/Vancouver/monthly/</a:t>
            </a:r>
            <a:r>
              <a:rPr lang="ru-RU" sz="1400" dirty="0" smtClean="0"/>
              <a:t> температура воздуха в Ванкувере</a:t>
            </a:r>
          </a:p>
          <a:p>
            <a:r>
              <a:rPr lang="en-US" sz="1400" dirty="0" smtClean="0">
                <a:hlinkClick r:id="rId13"/>
              </a:rPr>
              <a:t>http://www.meteostar.ru/ru/pogoda/SaltLakeCity/</a:t>
            </a:r>
            <a:r>
              <a:rPr lang="ru-RU" sz="1400" dirty="0" smtClean="0"/>
              <a:t> температура в </a:t>
            </a:r>
            <a:r>
              <a:rPr lang="ru-RU" sz="1400" dirty="0" err="1" smtClean="0"/>
              <a:t>СолтЛейк</a:t>
            </a:r>
            <a:r>
              <a:rPr lang="ru-RU" sz="1400" dirty="0" smtClean="0"/>
              <a:t> Сити</a:t>
            </a:r>
          </a:p>
          <a:p>
            <a:r>
              <a:rPr lang="en-US" sz="1400" dirty="0" smtClean="0">
                <a:hlinkClick r:id="rId14"/>
              </a:rPr>
              <a:t>http://pogoda.turtella.ru/Russia/Sochi/monthly/</a:t>
            </a:r>
            <a:r>
              <a:rPr lang="ru-RU" sz="1400" dirty="0" smtClean="0"/>
              <a:t> температура </a:t>
            </a:r>
            <a:r>
              <a:rPr lang="ru-RU" sz="1400" dirty="0" err="1" smtClean="0"/>
              <a:t>вохдуха</a:t>
            </a:r>
            <a:r>
              <a:rPr lang="ru-RU" sz="1400" dirty="0" smtClean="0"/>
              <a:t> в Сочи</a:t>
            </a:r>
          </a:p>
          <a:p>
            <a:r>
              <a:rPr lang="en-US" sz="1400" dirty="0" smtClean="0">
                <a:hlinkClick r:id="rId15"/>
              </a:rPr>
              <a:t>http://guyism.com/wp-content/uploads/2013/05/Sochi-Olympic-fund.jpg</a:t>
            </a:r>
            <a:r>
              <a:rPr lang="ru-RU" sz="1400" dirty="0" smtClean="0"/>
              <a:t> медали Сочи</a:t>
            </a:r>
          </a:p>
          <a:p>
            <a:r>
              <a:rPr lang="en-US" sz="1400" dirty="0" smtClean="0">
                <a:hlinkClick r:id="rId16"/>
              </a:rPr>
              <a:t>http://web.knoxnews.com/web/kns/sports/olympics/art/medals1000.jpg</a:t>
            </a:r>
            <a:r>
              <a:rPr lang="ru-RU" sz="1400" dirty="0" smtClean="0"/>
              <a:t> медали </a:t>
            </a:r>
            <a:r>
              <a:rPr lang="ru-RU" sz="1400" dirty="0" err="1" smtClean="0"/>
              <a:t>Солт</a:t>
            </a:r>
            <a:r>
              <a:rPr lang="ru-RU" sz="1400" dirty="0" smtClean="0"/>
              <a:t> </a:t>
            </a:r>
            <a:r>
              <a:rPr lang="ru-RU" sz="1400" dirty="0" err="1" smtClean="0"/>
              <a:t>Лейк</a:t>
            </a:r>
            <a:r>
              <a:rPr lang="ru-RU" sz="1400" dirty="0" smtClean="0"/>
              <a:t> </a:t>
            </a:r>
            <a:r>
              <a:rPr lang="ru-RU" sz="1500" dirty="0" smtClean="0"/>
              <a:t>Сити</a:t>
            </a:r>
          </a:p>
          <a:p>
            <a:r>
              <a:rPr lang="en-US" sz="1500" dirty="0" smtClean="0">
                <a:hlinkClick r:id="rId17"/>
              </a:rPr>
              <a:t>http://0.tqn.com/d/govancouver/1/0/D/6/-/-/olympic_medal_front_44original-xj.jpg</a:t>
            </a:r>
            <a:r>
              <a:rPr lang="ru-RU" sz="1500" dirty="0" smtClean="0"/>
              <a:t> медали Ванкувер</a:t>
            </a:r>
          </a:p>
          <a:p>
            <a:r>
              <a:rPr lang="en-US" sz="1500" dirty="0" smtClean="0">
                <a:hlinkClick r:id="rId18"/>
              </a:rPr>
              <a:t>http://www.sochionline2014.ru/wp-content/uploads/2010/03/olimp_kolca.jpg?from=http://www.sochionline2014.ru/wp-content/uploads/2010/03/olimp_kolca.jpg</a:t>
            </a:r>
            <a:r>
              <a:rPr lang="ru-RU" sz="1500" dirty="0" smtClean="0"/>
              <a:t> олимпийские кольца</a:t>
            </a:r>
          </a:p>
          <a:p>
            <a:r>
              <a:rPr lang="ru-RU" sz="1500" dirty="0" smtClean="0"/>
              <a:t>Фотография с эстафеты Олимпийского огня в Гатчине </a:t>
            </a:r>
            <a:r>
              <a:rPr lang="ru-RU" sz="1500" smtClean="0"/>
              <a:t>фото автора</a:t>
            </a:r>
            <a:endParaRPr lang="ru-RU" sz="1500" dirty="0" smtClean="0"/>
          </a:p>
          <a:p>
            <a:endParaRPr lang="ru-RU" sz="15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2000" dirty="0"/>
          </a:p>
        </p:txBody>
      </p:sp>
      <p:pic>
        <p:nvPicPr>
          <p:cNvPr id="5" name="Picture 2" descr="C:\Users\Сергей\Desktop\6класс\7559621-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Сформировать умения учащихся выполнять практическое задание по вычерчиванию графика хода годовых температур для различных городов мира, определению амплитуды температур и среднегодовых отметок температур.</a:t>
            </a:r>
          </a:p>
          <a:p>
            <a:r>
              <a:rPr lang="ru-RU" dirty="0" smtClean="0"/>
              <a:t>Научиться  проводить анализ, систематизацию представленных данных о состоянии погоды.</a:t>
            </a:r>
          </a:p>
          <a:p>
            <a:r>
              <a:rPr lang="ru-RU" dirty="0" smtClean="0"/>
              <a:t>Воспитание творческого подхода к выполнению практической работы.</a:t>
            </a:r>
          </a:p>
          <a:p>
            <a:r>
              <a:rPr lang="ru-RU" dirty="0" smtClean="0"/>
              <a:t>Развитие познавательного интереса к географии.</a:t>
            </a:r>
          </a:p>
          <a:p>
            <a:endParaRPr lang="ru-RU" dirty="0"/>
          </a:p>
        </p:txBody>
      </p:sp>
      <p:pic>
        <p:nvPicPr>
          <p:cNvPr id="4" name="Picture 2" descr="C:\Users\Сергей\Desktop\6класс\7559621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6класс\j04413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88137"/>
            <a:ext cx="8748464" cy="2624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выполняем по вариантам: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448272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1 вариант    город Сочи</a:t>
            </a:r>
          </a:p>
          <a:p>
            <a:r>
              <a:rPr lang="ru-RU" sz="3600" b="1" dirty="0" smtClean="0"/>
              <a:t>2 вариант    город Ванкувер</a:t>
            </a:r>
          </a:p>
          <a:p>
            <a:r>
              <a:rPr lang="ru-RU" sz="3600" b="1" dirty="0" smtClean="0"/>
              <a:t>3 вариант    город  Турин</a:t>
            </a:r>
          </a:p>
          <a:p>
            <a:r>
              <a:rPr lang="ru-RU" sz="3600" b="1" dirty="0" smtClean="0"/>
              <a:t>Для тренировки  город </a:t>
            </a:r>
            <a:r>
              <a:rPr lang="ru-RU" sz="3600" b="1" dirty="0" err="1" smtClean="0"/>
              <a:t>Солт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Лейк</a:t>
            </a:r>
            <a:r>
              <a:rPr lang="ru-RU" sz="3600" b="1" dirty="0" smtClean="0"/>
              <a:t> Сити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36510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Найдите все эти города на карте.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661248"/>
            <a:ext cx="742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 вы думаете, а что объединяет эти города?</a:t>
            </a:r>
            <a:endParaRPr lang="ru-RU" sz="2800" b="1" dirty="0"/>
          </a:p>
        </p:txBody>
      </p:sp>
      <p:pic>
        <p:nvPicPr>
          <p:cNvPr id="7" name="Picture 2" descr="C:\Users\Сергей\Desktop\6класс\j04413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8748464" cy="26242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5661248"/>
            <a:ext cx="611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Города зимних Олимпийских игр</a:t>
            </a:r>
            <a:endParaRPr lang="ru-RU" sz="3200" b="1" dirty="0"/>
          </a:p>
        </p:txBody>
      </p:sp>
      <p:pic>
        <p:nvPicPr>
          <p:cNvPr id="9" name="Picture 2" descr="C:\Users\Сергей\Desktop\6класс\7559621-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1447" y="6128809"/>
            <a:ext cx="542553" cy="7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4499992" cy="1143000"/>
          </a:xfrm>
        </p:spPr>
        <p:txBody>
          <a:bodyPr/>
          <a:lstStyle/>
          <a:p>
            <a:r>
              <a:rPr lang="ru-RU" dirty="0" smtClean="0"/>
              <a:t>Задание 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1376"/>
            <a:ext cx="8625136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Определите координаты своего  олимпийского города. </a:t>
            </a:r>
          </a:p>
        </p:txBody>
      </p:sp>
      <p:pic>
        <p:nvPicPr>
          <p:cNvPr id="4098" name="Picture 2" descr="C:\Users\Сергей\Desktop\6класс\7559621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348880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Солт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Лейк</a:t>
            </a:r>
            <a:r>
              <a:rPr lang="ru-RU" sz="2400" b="1" dirty="0" smtClean="0">
                <a:solidFill>
                  <a:schemeClr val="tx1"/>
                </a:solidFill>
              </a:rPr>
              <a:t> Сити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76872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40⁰с.ш. и 111⁰з.д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01008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Сочи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581128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Ванкувер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805264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Турин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3501008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</a:rPr>
              <a:t>43⁰</a:t>
            </a:r>
            <a:r>
              <a:rPr lang="ru-RU" sz="2400" b="1" dirty="0" smtClean="0">
                <a:solidFill>
                  <a:schemeClr val="tx1"/>
                </a:solidFill>
              </a:rPr>
              <a:t>с.ш. и 39⁰в.д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653136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49⁰с.ш. и 123⁰з.д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733256"/>
            <a:ext cx="280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45⁰с.ш. и 7⁰в.д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Сергей\Desktop\аттестация\77971279_big96550584d9fbb6882f19bb6488338baf7c0f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852936"/>
            <a:ext cx="2051720" cy="1546681"/>
          </a:xfrm>
          <a:prstGeom prst="rect">
            <a:avLst/>
          </a:prstGeom>
          <a:noFill/>
        </p:spPr>
      </p:pic>
      <p:pic>
        <p:nvPicPr>
          <p:cNvPr id="14" name="Picture 2" descr="C:\Users\Сергей\Desktop\аттестация\img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10" r="29210" b="38660"/>
          <a:stretch>
            <a:fillRect/>
          </a:stretch>
        </p:blipFill>
        <p:spPr bwMode="auto">
          <a:xfrm>
            <a:off x="3419872" y="1268760"/>
            <a:ext cx="1872208" cy="2071474"/>
          </a:xfrm>
          <a:prstGeom prst="rect">
            <a:avLst/>
          </a:prstGeom>
          <a:noFill/>
        </p:spPr>
      </p:pic>
      <p:pic>
        <p:nvPicPr>
          <p:cNvPr id="15" name="Picture 4" descr="C:\Users\Сергей\Desktop\аттестация\102394_12651796448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376261"/>
            <a:ext cx="1835696" cy="1284987"/>
          </a:xfrm>
          <a:prstGeom prst="rect">
            <a:avLst/>
          </a:prstGeom>
          <a:noFill/>
        </p:spPr>
      </p:pic>
      <p:pic>
        <p:nvPicPr>
          <p:cNvPr id="16" name="Picture 2" descr="C:\Users\Сергей\Desktop\аттестация\image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645274"/>
            <a:ext cx="1616968" cy="121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4499992" cy="1143000"/>
          </a:xfrm>
        </p:spPr>
        <p:txBody>
          <a:bodyPr/>
          <a:lstStyle/>
          <a:p>
            <a:r>
              <a:rPr lang="ru-RU" dirty="0" smtClean="0"/>
              <a:t>Задание №2.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21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предложенным данным постройте график годового хода температуры для отдельных городов мира, в которых проводились зимние Олимпийские игры.</a:t>
            </a:r>
          </a:p>
        </p:txBody>
      </p:sp>
      <p:pic>
        <p:nvPicPr>
          <p:cNvPr id="4098" name="Picture 2" descr="C:\Users\Сергей\Desktop\6класс\7559621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pic>
        <p:nvPicPr>
          <p:cNvPr id="2052" name="Picture 4" descr="https://pp.vk.me/c320330/v320330437/3b95/pA7uKgrdL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37240"/>
            <a:ext cx="4961012" cy="372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ергей\Pictures\олимпийские кольца на прозрачном фоне  840 изображений найдено в Яндекс.Картинках_files\2012.05.04-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924944"/>
            <a:ext cx="3048000" cy="147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Сергей\Pictures\p2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-18419"/>
            <a:ext cx="1296144" cy="13169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88640"/>
          <a:ext cx="57704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Сергей\Pictures\notebook_texture2465.jpg"/>
          <p:cNvPicPr>
            <a:picLocks noChangeAspect="1" noChangeArrowheads="1"/>
          </p:cNvPicPr>
          <p:nvPr/>
        </p:nvPicPr>
        <p:blipFill>
          <a:blip r:embed="rId4" cstate="print"/>
          <a:srcRect r="4718"/>
          <a:stretch>
            <a:fillRect/>
          </a:stretch>
        </p:blipFill>
        <p:spPr bwMode="auto">
          <a:xfrm>
            <a:off x="467544" y="1412776"/>
            <a:ext cx="6912768" cy="544522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03648" y="1484784"/>
            <a:ext cx="0" cy="5184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03648" y="6309320"/>
            <a:ext cx="5904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87624" y="4365104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87624" y="3356992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87624" y="2348880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87624" y="5301208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3608" y="6093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0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71600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99592" y="42210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27584" y="32129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4" y="22048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827584" y="1340768"/>
            <a:ext cx="43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67963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10816" y="6488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411760" y="64886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36566" y="64886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86120" y="64886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8303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04307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17536" y="64886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865614" y="6488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73618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28848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52882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д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16216" y="63093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месяц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524648" y="3889438"/>
            <a:ext cx="24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Температура </a:t>
            </a:r>
            <a:r>
              <a:rPr lang="ru-RU" b="1" dirty="0" err="1" smtClean="0"/>
              <a:t>воздуха,С</a:t>
            </a:r>
            <a:endParaRPr lang="ru-RU" b="1" dirty="0"/>
          </a:p>
        </p:txBody>
      </p:sp>
      <p:sp>
        <p:nvSpPr>
          <p:cNvPr id="51" name="Овал 50"/>
          <p:cNvSpPr/>
          <p:nvPr/>
        </p:nvSpPr>
        <p:spPr>
          <a:xfrm>
            <a:off x="1763688" y="6453336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95736" y="6021288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555776" y="5085184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87824" y="4293096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347864" y="3284984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779912" y="2132856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139952" y="1412776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572000" y="1556792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084168" y="6021288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292080" y="3861048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724128" y="5445224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932040" y="2492896"/>
            <a:ext cx="122312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835696" y="6309320"/>
            <a:ext cx="183632" cy="24841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52" idx="3"/>
          </p:cNvCxnSpPr>
          <p:nvPr/>
        </p:nvCxnSpPr>
        <p:spPr>
          <a:xfrm flipV="1">
            <a:off x="2033808" y="6125688"/>
            <a:ext cx="179840" cy="1836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2" idx="0"/>
          </p:cNvCxnSpPr>
          <p:nvPr/>
        </p:nvCxnSpPr>
        <p:spPr>
          <a:xfrm flipV="1">
            <a:off x="2256892" y="5189584"/>
            <a:ext cx="331276" cy="831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53" idx="7"/>
          </p:cNvCxnSpPr>
          <p:nvPr/>
        </p:nvCxnSpPr>
        <p:spPr>
          <a:xfrm flipV="1">
            <a:off x="2660176" y="4415408"/>
            <a:ext cx="356412" cy="6876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54" idx="0"/>
            <a:endCxn id="55" idx="3"/>
          </p:cNvCxnSpPr>
          <p:nvPr/>
        </p:nvCxnSpPr>
        <p:spPr>
          <a:xfrm flipV="1">
            <a:off x="3048980" y="3389384"/>
            <a:ext cx="316796" cy="903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55" idx="0"/>
            <a:endCxn id="56" idx="4"/>
          </p:cNvCxnSpPr>
          <p:nvPr/>
        </p:nvCxnSpPr>
        <p:spPr>
          <a:xfrm flipV="1">
            <a:off x="3409020" y="2255168"/>
            <a:ext cx="432048" cy="10298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56" idx="7"/>
          </p:cNvCxnSpPr>
          <p:nvPr/>
        </p:nvCxnSpPr>
        <p:spPr>
          <a:xfrm flipV="1">
            <a:off x="3884312" y="1556792"/>
            <a:ext cx="255640" cy="5939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57" idx="6"/>
            <a:endCxn id="58" idx="1"/>
          </p:cNvCxnSpPr>
          <p:nvPr/>
        </p:nvCxnSpPr>
        <p:spPr>
          <a:xfrm>
            <a:off x="4262264" y="1473932"/>
            <a:ext cx="327648" cy="1007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644008" y="1700808"/>
            <a:ext cx="277180" cy="8137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62" idx="4"/>
            <a:endCxn id="60" idx="0"/>
          </p:cNvCxnSpPr>
          <p:nvPr/>
        </p:nvCxnSpPr>
        <p:spPr>
          <a:xfrm>
            <a:off x="4993196" y="2615208"/>
            <a:ext cx="360040" cy="12458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60" idx="5"/>
          </p:cNvCxnSpPr>
          <p:nvPr/>
        </p:nvCxnSpPr>
        <p:spPr>
          <a:xfrm>
            <a:off x="5396480" y="3965448"/>
            <a:ext cx="356412" cy="1447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61" idx="5"/>
            <a:endCxn id="59" idx="1"/>
          </p:cNvCxnSpPr>
          <p:nvPr/>
        </p:nvCxnSpPr>
        <p:spPr>
          <a:xfrm>
            <a:off x="5828528" y="5549624"/>
            <a:ext cx="273552" cy="4895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C:\Users\Сергей\Desktop\6класс\7559621-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pic>
        <p:nvPicPr>
          <p:cNvPr id="63" name="Picture 3" descr="C:\Users\Сергей\Desktop\аттестация\medals6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0104" y="1412776"/>
            <a:ext cx="2873896" cy="180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Pictures\fs482a713c1e7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01" r="26300"/>
          <a:stretch>
            <a:fillRect/>
          </a:stretch>
        </p:blipFill>
        <p:spPr bwMode="auto">
          <a:xfrm>
            <a:off x="611560" y="260648"/>
            <a:ext cx="1224136" cy="210097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548680"/>
          <a:ext cx="525658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</a:tblGrid>
              <a:tr h="6313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520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Сергей\Desktop\6класс\pictur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492896"/>
            <a:ext cx="3108325" cy="265112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2708920"/>
          <a:ext cx="525658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</a:tblGrid>
              <a:tr h="7872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4369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 descr="C:\Users\Сергей\Pictures\20060215-038_jpg_772630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313" y="5013176"/>
            <a:ext cx="1248367" cy="165618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35698" y="5013176"/>
          <a:ext cx="5328588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  <a:gridCol w="444049"/>
              </a:tblGrid>
              <a:tr h="7412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ф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д</a:t>
                      </a:r>
                      <a:endParaRPr lang="ru-RU" sz="1800" dirty="0"/>
                    </a:p>
                  </a:txBody>
                  <a:tcPr/>
                </a:tc>
              </a:tr>
              <a:tr h="5548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Сергей\Desktop\6класс\7559621-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pic>
        <p:nvPicPr>
          <p:cNvPr id="13" name="Picture 2" descr="C:\Users\Сергей\Desktop\аттестация\429845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389" y="4941168"/>
            <a:ext cx="1895611" cy="1296144"/>
          </a:xfrm>
          <a:prstGeom prst="rect">
            <a:avLst/>
          </a:prstGeom>
          <a:noFill/>
        </p:spPr>
      </p:pic>
      <p:pic>
        <p:nvPicPr>
          <p:cNvPr id="14" name="Picture 4" descr="C:\Users\Сергей\Desktop\аттестация\img_gb1214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794"/>
          <a:stretch>
            <a:fillRect/>
          </a:stretch>
        </p:blipFill>
        <p:spPr bwMode="auto">
          <a:xfrm>
            <a:off x="6876256" y="332656"/>
            <a:ext cx="2561861" cy="1368152"/>
          </a:xfrm>
          <a:prstGeom prst="rect">
            <a:avLst/>
          </a:prstGeom>
          <a:noFill/>
        </p:spPr>
      </p:pic>
      <p:pic>
        <p:nvPicPr>
          <p:cNvPr id="15" name="Picture 5" descr="C:\Users\Сергей\Desktop\аттестация\1387878844_12_qb0t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708920"/>
            <a:ext cx="1979712" cy="154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394720" cy="1143000"/>
          </a:xfrm>
        </p:spPr>
        <p:txBody>
          <a:bodyPr/>
          <a:lstStyle/>
          <a:p>
            <a:r>
              <a:rPr lang="ru-RU" dirty="0" smtClean="0"/>
              <a:t>Задание№3.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Определите самый холодный и самый теплый месяц в году.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66008" y="188640"/>
          <a:ext cx="57704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Сергей\Desktop\6класс\7559621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  <p:pic>
        <p:nvPicPr>
          <p:cNvPr id="5122" name="Picture 2" descr="C:\Users\Сергей\Desktop\6класс\9233001-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37" r="48711"/>
          <a:stretch>
            <a:fillRect/>
          </a:stretch>
        </p:blipFill>
        <p:spPr bwMode="auto">
          <a:xfrm>
            <a:off x="0" y="2996952"/>
            <a:ext cx="1296144" cy="2328267"/>
          </a:xfrm>
          <a:prstGeom prst="rect">
            <a:avLst/>
          </a:prstGeom>
          <a:noFill/>
        </p:spPr>
      </p:pic>
      <p:pic>
        <p:nvPicPr>
          <p:cNvPr id="5123" name="Picture 3" descr="C:\Users\Сергей\Desktop\6класс\9233001-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59" r="6649"/>
          <a:stretch>
            <a:fillRect/>
          </a:stretch>
        </p:blipFill>
        <p:spPr bwMode="auto">
          <a:xfrm>
            <a:off x="7919864" y="2924944"/>
            <a:ext cx="1224136" cy="22562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068960"/>
            <a:ext cx="25701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Солт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Лейк</a:t>
            </a:r>
            <a:r>
              <a:rPr lang="ru-RU" sz="2800" b="1" dirty="0" smtClean="0"/>
              <a:t> Сити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Сочи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Ванкувер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Турин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068960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январь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996952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июль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733256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январь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3933056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июль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933056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январь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941168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июль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4797152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январь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5733256"/>
            <a:ext cx="20882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июль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6728" cy="1143000"/>
          </a:xfrm>
        </p:spPr>
        <p:txBody>
          <a:bodyPr/>
          <a:lstStyle/>
          <a:p>
            <a:r>
              <a:rPr lang="ru-RU" dirty="0" smtClean="0"/>
              <a:t>Задание №5.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dirty="0" smtClean="0"/>
              <a:t>Определите амплитуду температур для своего города.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7344816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Амплитуда – разница между самой высокой и самой низкой температурой в году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581128"/>
            <a:ext cx="2191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</a:t>
            </a:r>
            <a:r>
              <a:rPr lang="ru-RU" sz="3200" dirty="0" smtClean="0"/>
              <a:t> Сочи</a:t>
            </a:r>
          </a:p>
          <a:p>
            <a:r>
              <a:rPr lang="ru-RU" sz="3600" b="1" dirty="0" smtClean="0"/>
              <a:t>А</a:t>
            </a:r>
            <a:r>
              <a:rPr lang="ru-RU" sz="3200" dirty="0" smtClean="0"/>
              <a:t> Ванкувер</a:t>
            </a:r>
          </a:p>
          <a:p>
            <a:r>
              <a:rPr lang="ru-RU" sz="3600" b="1" dirty="0" smtClean="0"/>
              <a:t>А</a:t>
            </a:r>
            <a:r>
              <a:rPr lang="ru-RU" sz="3200" dirty="0" smtClean="0"/>
              <a:t> Турин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869160"/>
            <a:ext cx="18002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445224"/>
            <a:ext cx="18002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021288"/>
            <a:ext cx="18002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149080"/>
            <a:ext cx="282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r>
              <a:rPr lang="ru-RU" dirty="0" smtClean="0"/>
              <a:t> </a:t>
            </a:r>
            <a:r>
              <a:rPr lang="ru-RU" sz="2800" dirty="0" err="1" smtClean="0"/>
              <a:t>Солт</a:t>
            </a:r>
            <a:r>
              <a:rPr lang="ru-RU" sz="2800" dirty="0" smtClean="0"/>
              <a:t> </a:t>
            </a:r>
            <a:r>
              <a:rPr lang="ru-RU" sz="2800" dirty="0" err="1" smtClean="0"/>
              <a:t>Лейк</a:t>
            </a:r>
            <a:r>
              <a:rPr lang="ru-RU" sz="2800" dirty="0" smtClean="0"/>
              <a:t> Сити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221088"/>
            <a:ext cx="18002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25-(-1)=26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66008" y="188640"/>
          <a:ext cx="57704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  <a:gridCol w="4808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r>
                        <a:rPr lang="en-US" sz="2000" dirty="0" smtClean="0"/>
                        <a:t>   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</a:t>
                      </a:r>
                      <a:endParaRPr lang="ru-R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Сергей\Desktop\6класс\7559621-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021288"/>
            <a:ext cx="542553" cy="7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876</Words>
  <Application>Microsoft Office PowerPoint</Application>
  <PresentationFormat>Экран (4:3)</PresentationFormat>
  <Paragraphs>293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Практическая работа «Построение графика годового хода температур»</vt:lpstr>
      <vt:lpstr>Цель работы:</vt:lpstr>
      <vt:lpstr>Задания выполняем по вариантам:</vt:lpstr>
      <vt:lpstr>Задание №1.</vt:lpstr>
      <vt:lpstr>Задание №2.</vt:lpstr>
      <vt:lpstr>Слайд 6</vt:lpstr>
      <vt:lpstr>Слайд 7</vt:lpstr>
      <vt:lpstr>Задание№3.</vt:lpstr>
      <vt:lpstr>Задание №5.</vt:lpstr>
      <vt:lpstr>Задание №6.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Сергей</cp:lastModifiedBy>
  <cp:revision>32</cp:revision>
  <dcterms:created xsi:type="dcterms:W3CDTF">2013-01-28T19:28:30Z</dcterms:created>
  <dcterms:modified xsi:type="dcterms:W3CDTF">2014-07-09T10:56:38Z</dcterms:modified>
</cp:coreProperties>
</file>