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5"/>
  </p:notesMasterIdLst>
  <p:sldIdLst>
    <p:sldId id="256" r:id="rId2"/>
    <p:sldId id="258" r:id="rId3"/>
    <p:sldId id="262" r:id="rId4"/>
    <p:sldId id="266" r:id="rId5"/>
    <p:sldId id="268" r:id="rId6"/>
    <p:sldId id="269" r:id="rId7"/>
    <p:sldId id="270" r:id="rId8"/>
    <p:sldId id="265" r:id="rId9"/>
    <p:sldId id="259" r:id="rId10"/>
    <p:sldId id="264" r:id="rId11"/>
    <p:sldId id="260" r:id="rId12"/>
    <p:sldId id="261" r:id="rId13"/>
    <p:sldId id="263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DF4740D-4083-462B-94C1-F8BB3A76CA4A}">
          <p14:sldIdLst>
            <p14:sldId id="256"/>
            <p14:sldId id="258"/>
            <p14:sldId id="262"/>
            <p14:sldId id="266"/>
            <p14:sldId id="268"/>
            <p14:sldId id="269"/>
            <p14:sldId id="270"/>
            <p14:sldId id="265"/>
            <p14:sldId id="259"/>
            <p14:sldId id="264"/>
            <p14:sldId id="260"/>
            <p14:sldId id="261"/>
            <p14:sldId id="263"/>
          </p14:sldIdLst>
        </p14:section>
        <p14:section name="Раздел без заголовка" id="{EFC29614-959C-4F5C-9254-064BE23A668C}">
          <p14:sldIdLst>
            <p14:sldId id="267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EF353-57FE-4DBC-86B0-ED6971CE5AB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2AA01-789B-49C6-B6D1-A3754A25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98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2AA01-789B-49C6-B6D1-A3754A25E16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4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4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8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05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64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1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6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7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9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2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6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74F7-7F0B-4268-9109-7AFBBF77BC5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7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59264" y="1966162"/>
            <a:ext cx="10515600" cy="2247447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детей </a:t>
            </a:r>
            <a:br>
              <a:rPr lang="ru-RU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отклонениями интеллектуального развития</a:t>
            </a:r>
            <a:endParaRPr lang="ru-RU" sz="4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74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753" y="176346"/>
            <a:ext cx="1111347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Приобретение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речевых навыков происходит с небольшой задержкой, но несмотря на это в дошкольном возрасте дети мало отличаются от сверстников. Проблемы возникают в период обучения в школе. Большинство при обучении в специализированных школах по специально разработанным программам в состоянии овладеть навыками чтения, письма, счета, а в дальнейшем приобрести трудовые навыки, не требующие высокой квалификации. Как правило,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социально-культурной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среде, не предъявляющей особых требований к абстрактно-логическому уровню и не требующей принятия самостоятельных решений в динамичной, меняющейся жизни, лица с легкой умственной отсталостью вполне компенсированы.</a:t>
            </a:r>
          </a:p>
        </p:txBody>
      </p:sp>
    </p:spTree>
    <p:extLst>
      <p:ext uri="{BB962C8B-B14F-4D97-AF65-F5344CB8AC3E}">
        <p14:creationId xmlns:p14="http://schemas.microsoft.com/office/powerpoint/2010/main" val="150591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538" y="612339"/>
            <a:ext cx="111134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умеренной умственной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некоторая тренировка навыков, IQ составляет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35—49 (6-9 лет).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развития позволяет поддерживать социальные контакты или по крайней мере сообщать о своих нуждах. Навыками самообслуживания в полном объеме не овладевают. Нуждаются на протяжении жизни в контроле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уходе.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икогда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достигают сколько-нибудь существенных успехов в образовании. Они могут жить в семье и работать в специальных мастерских. Одиноким же требуется постоянный уход в условиях интерната. Эта группа включает примерно 20% всех умственно отсталых лиц.</a:t>
            </a:r>
          </a:p>
        </p:txBody>
      </p:sp>
    </p:spTree>
    <p:extLst>
      <p:ext uri="{BB962C8B-B14F-4D97-AF65-F5344CB8AC3E}">
        <p14:creationId xmlns:p14="http://schemas.microsoft.com/office/powerpoint/2010/main" val="189218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6091" y="1461591"/>
            <a:ext cx="97418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тяжелой умственной отсталости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IQ составляет 20—34 (3-6 лет).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ровень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развития позволяет лишь сообщать  о своих нуждах. К развернутому речевому высказыванию 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способны. Владеют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элементарными 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навыками самообслуживания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быту беспомощны, нуждаются в контроле и уходе.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6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155" y="152400"/>
            <a:ext cx="11125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глубокой умственной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отсталости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IQ до 20 (до 3-х лет). Речь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или состоит из отдельных слов, часто нет понимания обращенной к ним речи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Такие люди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владеют даже простыми навыками самообслуживания, неопрятны, нуждаются в постоянном уходе и надзоре. Предоставленные само себе остаются неподвижными или находятся в монотонном бессмысленном возбуждении (раскачиваются, совершают стереотипные движения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люди полностью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зависимы от окружающих.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прикованы к постели, и все попытки их социализации остаются безуспешными.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 и глубоко умственно отсталые составляют около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всех умственно отсталых лиц.</a:t>
            </a:r>
          </a:p>
        </p:txBody>
      </p:sp>
    </p:spTree>
    <p:extLst>
      <p:ext uri="{BB962C8B-B14F-4D97-AF65-F5344CB8AC3E}">
        <p14:creationId xmlns:p14="http://schemas.microsoft.com/office/powerpoint/2010/main" val="95820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8538" y="741292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Клинические формы олигофрении по выраженности слабоумия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/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Идиотия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соответствует глубокой умственной отсталости,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IQ &lt;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20</a:t>
            </a: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Имбецильность – средняя степень слабоумия,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IQ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 20 до 49  </a:t>
            </a: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Дебильность – лёгкая степень слабоумия,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IQ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от 50 до 70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982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8834" y="287383"/>
            <a:ext cx="937913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Клинико-патогенетическая классификация олигофрении (Г.Е. Сухарева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Неосложнённая форма олигофрении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Осложнённая форма олигофрении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2.1.Церебрастенический синдром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2.2.Неврозоподобный синдром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2.3.Психопатоподобные расстройства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2.4.Эпилептиформные расстройства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 Аналитико-адинамические расстройства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Атипичные формы олигофрении</a:t>
            </a:r>
          </a:p>
          <a:p>
            <a:endParaRPr lang="ru-RU" b="1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ru-RU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86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097" y="612845"/>
            <a:ext cx="109989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неосложненной форме олигофрении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связанной с генетической патологией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клинико-психологической картине дефекта имеются лишь вышеописанные черты недоразвития 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интеллектуальной, речевой, сенсорной, моторной, эмоциональной, неврологической, соматической сферах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легких степенях неосложненной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интеллектуальных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этих возможностей 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грубо не нарушена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Эти дети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старательны,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усидчивы,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доброжелательны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10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017" y="217714"/>
            <a:ext cx="1104246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сложнённой форме олигофрении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недоразвитие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осложнено болезненными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называемыми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энцефалопатическими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симптомами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нервной системы: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церебрастеническим,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неврозоподобным,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психопатоподобным,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эпилептиформными,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патико-адинамическими.</a:t>
            </a:r>
          </a:p>
          <a:p>
            <a:pPr lvl="1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Осложненные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чаще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этиологию: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натальную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(родовые травма и асфиксия) и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постнатальную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(инфекции первых 2-3 лет жизни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ru-RU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этих случаях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время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поражения мозга является причиной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 только 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недоразвития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систем,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в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определенной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зрелости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 энцефалопатических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расстройствах, отрицательно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влияющих на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90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4593" y="1388239"/>
            <a:ext cx="830797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церебрастеническом синдроме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работоспособности больного олигофренией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резко усугубляются за счет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утомляемости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психической истощаемости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Ребенок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приобрести того запаса знаний,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является потенциально доступным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возможностей его мышления.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03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6045" y="655882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неврозоподобном синдроме</a:t>
            </a:r>
          </a:p>
          <a:p>
            <a:pPr algn="just"/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отмечается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ранимость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боязливость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склонность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страхам, заиканию,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тикам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затормаживает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инициативу,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с окружающими,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усугубляет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неуверенность в деятельности.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7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6123" y="844523"/>
            <a:ext cx="105859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Умственная 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обусловленное врожденным или рано приобретенным недоразвитием психики с выраженной недостаточностью интеллекта, затрудняющее или делающее полностью невозможным адекватное социальное функционирование индивидуума. Наряду с умственной недостаточностью всегда имеет место недоразвитие эмоционально-волевой сферы, речи, моторики и всей личности в целом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16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4960" y="938744"/>
            <a:ext cx="895241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Психопатоподобные расстройства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аффективная возбудимость, расторможенность влечений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грубо дезорганизуют работоспособность, деятельность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поведение в целом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Особенно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большое значение для нарушения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при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олигофрении эти психопатоподобные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приобретают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подростковом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возрасте, нередко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вызывая тяжелые явления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и социальной дезадаптации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720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2446" y="808116"/>
            <a:ext cx="964038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Эпилептиформные расстройства -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судорожные припадки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называемые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эпилептические эквиваленты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они наблюдаются часто,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не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способствуют ухудшению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состояния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работоспособности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ребенка, но 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формальным противопоказанием</a:t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его обучения в школе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Показанное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этих случаях 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дому не 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компенсирует полностью 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потерь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связанных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невозможностью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полноценного общения со сверстниками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60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1" y="415899"/>
            <a:ext cx="1073766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Апатико-адинамические </a:t>
            </a:r>
            <a:r>
              <a:rPr lang="ru-RU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внося в психическое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медлительность,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вялость,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побуждения к деятельности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грубо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усугубляют умственное недоразвитие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Сходное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на осложненные и неосложненные формы олигофрении имеется в классификациях 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С. Певзнер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(1959).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клиническое деление имеет 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значение для изучения закономерностей не только клиники, но и психологии аномального развития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и взаимовлияние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симптомов нарушенного развития и болезни,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симптомов недоразвития и повреждения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ряде случаев эти болезненные симптомы повреждения могут настолько доминировать в клинической картине и настолько препятствовать развитию ребенка, что дифференциальная диагностика между недоразвитием и поврежденным развитием (органической деменцией) бывает затруднительной.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778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808" y="913123"/>
            <a:ext cx="111730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ru-RU" sz="2800" b="1" i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Атипичные </a:t>
            </a:r>
            <a:r>
              <a:rPr lang="ru-RU" sz="2800" b="1" i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800" b="1" i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олигофрении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 тем, что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них эти основные закономерности могут частично нарушаться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олигофрении, обусловленной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гидроцефалией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нарушается фактор тотальности поражения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отмечается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 механическая память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формах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олигофрении, например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называемой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лобной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 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олигофрении, обусловленной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недоразвитием щитовидной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железы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нарушается закон иерархичности недоразвития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случае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грубое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—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резкая слабость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побуждений, по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своей выраженности</a:t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бы перекрывающие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тяжесть недоразвития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логического мышления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2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922" y="307210"/>
            <a:ext cx="11371385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Этиологические 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Эндогенные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наследственные факторы, различные как по механизмам действия, так и по характеру проявления наследственной патологии.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Экзогенные факторы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более 400 агентов, действие которых во время беременности способно нарушить процессы эмбриогенеза. 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Патогенные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перинатального и раннего постнатального периодов - гипоксия, нейроинфекции, различные соматические заболевания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(особенно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первых месяцев жизни)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Дефицит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сенсорной стимуляции в раннем возрасте, т.е. психическая депривация.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12561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0882" y="1046428"/>
            <a:ext cx="949234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Олигофрения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(малоумие) — врожденное или рано приобретенное (в первые 3 года жизни) слабоумие, выражается в недоразвитии всей психики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и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преимущественно интеллекта.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Врожденное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слабоумие с признаками недоразвития (олигофрению) принято отличать от деменции — приобретенного слабоумия с распадом психической деятельности.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654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892" y="235131"/>
            <a:ext cx="1111213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8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Клинические </a:t>
            </a:r>
            <a:r>
              <a:rPr lang="ru-RU" sz="28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формы олигофрении, установленные по признаку </a:t>
            </a:r>
            <a:r>
              <a:rPr lang="ru-RU" sz="28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этиологии</a:t>
            </a:r>
            <a:endParaRPr lang="ru-RU" sz="2800" dirty="0" smtClean="0">
              <a:solidFill>
                <a:srgbClr val="FF3399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800" dirty="0" smtClean="0"/>
              <a:t>	</a:t>
            </a:r>
            <a:r>
              <a:rPr lang="ru-RU" sz="28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группа</a:t>
            </a:r>
            <a:endParaRPr lang="ru-RU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Олигофрения, обусловленная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наследственными факторами: 1) истинная микроцефалия; 2) дизостотические формы — синдром Крузона, синдром Алера и др.; 3) ксеродермические формы (синдром Рада); 4) энзимопатические формы, обусловленные нарушениями белкового, углеводного, липидного и других видов обмена —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фенилкетонурия,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гаргоилизм, синдром Марфана и др.; 5) болезнь Лоуренса—Муна—Барде—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Бидля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редкие наследственные заболевания; 6) олигофрении, обусловленные хромосомными аберрациями — болезнь Дауна, синдром Шерешевского—Тернера, синдром Клайнфелтера и др.; 7) олигофрении, вызванные мутагенным поражением генеративных клеток родителей (ионизирующая радиация, химические агенты и т. п.).</a:t>
            </a:r>
          </a:p>
        </p:txBody>
      </p:sp>
    </p:spTree>
    <p:extLst>
      <p:ext uri="{BB962C8B-B14F-4D97-AF65-F5344CB8AC3E}">
        <p14:creationId xmlns:p14="http://schemas.microsoft.com/office/powerpoint/2010/main" val="145782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599" y="1080926"/>
            <a:ext cx="10937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b="1" u="sng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Вторая группа</a:t>
            </a:r>
            <a:endParaRPr lang="ru-RU" sz="3200" b="1" dirty="0" smtClean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Олигофрения, вызванная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внутриутробным поражением зародыша и плода (эмбрио- и фетопатии):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 вирусными инфекциями, например краснухой беременных (рубеолярная эмбриопатия);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 врожденным сифилисом, токсоплазмозом, листериозом и другими инфекциями;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 гормональными нарушениями и другими эндогенными и экзогенными токсическими факторами.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2364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355" y="0"/>
            <a:ext cx="1162929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b="1" u="sng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Третья группа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Олигофрения, обусловленная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вредными факторами перинатального периода и первых 3 лет внеутробной жизни: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1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 обусловленные иммунологической несовместимостью крови матери и плода, например конфликтом по резус-фактору;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 вызванные асфиксией плода и новорожденного, а также родовой травмой;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 вызванные перенесенными в раннем детстве инфекциями и черепно-мозговыми травмами;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 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атипичная олигофрения, обусловлена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врожденной гидроцефалией или краниостенозом,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сочетающаяся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 детским церебральным параличом, преимущественным недоразвитием отдельных систем головного мозга, тяжелыми нарушениями сенсорных функций и т. п.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43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246" y="370444"/>
            <a:ext cx="11476892" cy="628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клиническим проявлениям все случаи умственной отсталости делятся на неосложненные, осложненные и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атипичные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Неосложненные </a:t>
            </a:r>
            <a:r>
              <a:rPr lang="ru-RU" sz="28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</a:t>
            </a:r>
            <a:r>
              <a:rPr lang="ru-RU" sz="28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характеризуются отсутствием дополнительных психопатологических расстройств.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Осложненные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характеризуются наличием дополнительных психопатологических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расстройств (нарушения эмоционально-волевой сферы,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эмоционального контакта с окружающими, эмоциональная возбудимость, немотивированные колебания настроения).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FF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800" b="1" i="1" dirty="0">
                <a:solidFill>
                  <a:srgbClr val="FF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атипичным формам</a:t>
            </a:r>
            <a:r>
              <a:rPr lang="ru-RU" sz="2800" b="1" dirty="0">
                <a:solidFill>
                  <a:srgbClr val="FF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относятся нарушения познавательной деятельности с частыми эпилептическими припадками, прогрессирующей гидроцефалией, эндокринными расстройствами, нарушениями зрения и слуха.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06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9570" y="808112"/>
            <a:ext cx="104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Умственная отсталость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легкой,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умеренной, тяжелой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глубокой.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МКБ-10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легкой умственной отсталости</a:t>
            </a:r>
            <a:r>
              <a:rPr lang="ru-RU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обучению сохранена, IQ составляет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50—69 (9-12 лет).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категории относятся приблизительно 75% всех умственно отсталых лиц. Их развитие обычно не превышает уровень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третьего-четвертого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школы, однако в зрелом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определенной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опеке такие люди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 к самостоятельной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471361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75</Words>
  <Application>Microsoft Office PowerPoint</Application>
  <PresentationFormat>Широкоэкранный</PresentationFormat>
  <Paragraphs>113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Arial</vt:lpstr>
      <vt:lpstr>Calibri</vt:lpstr>
      <vt:lpstr>Calibri Light</vt:lpstr>
      <vt:lpstr>Times New Roman</vt:lpstr>
      <vt:lpstr>Тема Office</vt:lpstr>
      <vt:lpstr>Характеристика детей  с отклонениями интеллектуального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детей  с нарушением слуха </dc:title>
  <dc:creator>User02</dc:creator>
  <cp:lastModifiedBy>User02</cp:lastModifiedBy>
  <cp:revision>25</cp:revision>
  <dcterms:created xsi:type="dcterms:W3CDTF">2014-10-15T07:34:35Z</dcterms:created>
  <dcterms:modified xsi:type="dcterms:W3CDTF">2014-12-01T09:14:25Z</dcterms:modified>
</cp:coreProperties>
</file>