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0"/>
  </p:notesMasterIdLst>
  <p:sldIdLst>
    <p:sldId id="256" r:id="rId2"/>
    <p:sldId id="303" r:id="rId3"/>
    <p:sldId id="262" r:id="rId4"/>
    <p:sldId id="260" r:id="rId5"/>
    <p:sldId id="274" r:id="rId6"/>
    <p:sldId id="275" r:id="rId7"/>
    <p:sldId id="276" r:id="rId8"/>
    <p:sldId id="277" r:id="rId9"/>
    <p:sldId id="269" r:id="rId10"/>
    <p:sldId id="284" r:id="rId11"/>
    <p:sldId id="296" r:id="rId12"/>
    <p:sldId id="297" r:id="rId13"/>
    <p:sldId id="305" r:id="rId14"/>
    <p:sldId id="306" r:id="rId15"/>
    <p:sldId id="299" r:id="rId16"/>
    <p:sldId id="302" r:id="rId17"/>
    <p:sldId id="301" r:id="rId18"/>
    <p:sldId id="30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CC66"/>
    <a:srgbClr val="993300"/>
    <a:srgbClr val="FF9900"/>
    <a:srgbClr val="FF99FF"/>
    <a:srgbClr val="FFCC99"/>
    <a:srgbClr val="9B9B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DD8A0-DAF9-42C7-8A15-3C7A777A0B72}" type="doc">
      <dgm:prSet loTypeId="urn:microsoft.com/office/officeart/2008/layout/NameandTitleOrganizationalChart" loCatId="hierarchy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B9C8F62-0156-4E5B-ABF5-36D4709515F9}">
      <dgm:prSet phldrT="[Текст]"/>
      <dgm:spPr/>
      <dgm:t>
        <a:bodyPr/>
        <a:lstStyle/>
        <a:p>
          <a:r>
            <a:rPr lang="ru-RU" spc="720" dirty="0" smtClean="0"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rPr>
            <a:t>Виды систем счисления</a:t>
          </a:r>
          <a:endParaRPr lang="ru-RU" dirty="0"/>
        </a:p>
      </dgm:t>
    </dgm:pt>
    <dgm:pt modelId="{81256FA7-D941-48A4-83C8-B34E1AD8A3E7}" type="parTrans" cxnId="{85E06604-66DC-4BFF-BB24-2A5CF15A4076}">
      <dgm:prSet/>
      <dgm:spPr/>
      <dgm:t>
        <a:bodyPr/>
        <a:lstStyle/>
        <a:p>
          <a:endParaRPr lang="ru-RU"/>
        </a:p>
      </dgm:t>
    </dgm:pt>
    <dgm:pt modelId="{8F93C394-75A2-48E4-8FE4-7F83FD7302EC}" type="sibTrans" cxnId="{85E06604-66DC-4BFF-BB24-2A5CF15A4076}">
      <dgm:prSet/>
      <dgm:spPr/>
      <dgm:t>
        <a:bodyPr/>
        <a:lstStyle/>
        <a:p>
          <a:endParaRPr lang="ru-RU"/>
        </a:p>
      </dgm:t>
    </dgm:pt>
    <dgm:pt modelId="{D90C542C-D3C7-4A65-98D0-0CAD5A3107E0}">
      <dgm:prSet phldrT="[Текст]"/>
      <dgm:spPr/>
      <dgm:t>
        <a:bodyPr/>
        <a:lstStyle/>
        <a:p>
          <a:r>
            <a:rPr lang="ru-RU" i="1" u="none" dirty="0" smtClean="0"/>
            <a:t>Позиционные</a:t>
          </a:r>
          <a:endParaRPr lang="ru-RU" u="none" dirty="0"/>
        </a:p>
      </dgm:t>
    </dgm:pt>
    <dgm:pt modelId="{04EA50D0-FF08-4853-B7B4-3C6D10DB7308}" type="parTrans" cxnId="{11123E4D-92E7-42F1-A402-70CF714081A3}">
      <dgm:prSet/>
      <dgm:spPr/>
      <dgm:t>
        <a:bodyPr/>
        <a:lstStyle/>
        <a:p>
          <a:endParaRPr lang="ru-RU"/>
        </a:p>
      </dgm:t>
    </dgm:pt>
    <dgm:pt modelId="{1E3E3EE6-1A21-498F-8D57-0E4D1DFA7199}" type="sibTrans" cxnId="{11123E4D-92E7-42F1-A402-70CF714081A3}">
      <dgm:prSet custT="1"/>
      <dgm:spPr/>
      <dgm:t>
        <a:bodyPr/>
        <a:lstStyle/>
        <a:p>
          <a:pPr algn="l"/>
          <a:r>
            <a:rPr lang="ru-RU" sz="1800" i="1" dirty="0" smtClean="0"/>
            <a:t>значение цифры</a:t>
          </a:r>
          <a:r>
            <a:rPr lang="ru-RU" sz="1800" b="0" dirty="0" smtClean="0"/>
            <a:t>  зависит от её позиции в числе  </a:t>
          </a:r>
          <a:endParaRPr lang="ru-RU" sz="1800" dirty="0"/>
        </a:p>
      </dgm:t>
    </dgm:pt>
    <dgm:pt modelId="{CFC76D30-0E71-4CC4-8113-901CCF683446}">
      <dgm:prSet phldrT="[Текст]"/>
      <dgm:spPr/>
      <dgm:t>
        <a:bodyPr/>
        <a:lstStyle/>
        <a:p>
          <a:r>
            <a:rPr lang="ru-RU" i="1" dirty="0" smtClean="0"/>
            <a:t>Непозиционные</a:t>
          </a:r>
          <a:endParaRPr lang="ru-RU" dirty="0"/>
        </a:p>
      </dgm:t>
    </dgm:pt>
    <dgm:pt modelId="{E194BD7F-7AA1-4BD9-A45D-58D045BFAD97}" type="parTrans" cxnId="{1960927F-EFD2-48AF-B2C8-A5036B764902}">
      <dgm:prSet/>
      <dgm:spPr/>
      <dgm:t>
        <a:bodyPr/>
        <a:lstStyle/>
        <a:p>
          <a:endParaRPr lang="ru-RU"/>
        </a:p>
      </dgm:t>
    </dgm:pt>
    <dgm:pt modelId="{219D0FB3-1516-4DBB-BCAD-0F226AF9ED42}" type="sibTrans" cxnId="{1960927F-EFD2-48AF-B2C8-A5036B764902}">
      <dgm:prSet custT="1"/>
      <dgm:spPr/>
      <dgm:t>
        <a:bodyPr/>
        <a:lstStyle/>
        <a:p>
          <a:pPr algn="l"/>
          <a:r>
            <a:rPr lang="ru-RU" sz="1800" i="1" dirty="0" smtClean="0"/>
            <a:t>значение цифры</a:t>
          </a:r>
          <a:r>
            <a:rPr lang="ru-RU" sz="1800" b="0" dirty="0" smtClean="0"/>
            <a:t>  не зависит от её позиции в числе  </a:t>
          </a:r>
          <a:endParaRPr lang="ru-RU" sz="1800" dirty="0"/>
        </a:p>
      </dgm:t>
    </dgm:pt>
    <dgm:pt modelId="{6E538156-9827-46DD-8F1B-B7CC5FF3107A}" type="pres">
      <dgm:prSet presAssocID="{D02DD8A0-DAF9-42C7-8A15-3C7A777A0B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BF82AC-362E-432C-B8C3-870F3F81608D}" type="pres">
      <dgm:prSet presAssocID="{AB9C8F62-0156-4E5B-ABF5-36D4709515F9}" presName="hierRoot1" presStyleCnt="0">
        <dgm:presLayoutVars>
          <dgm:hierBranch val="init"/>
        </dgm:presLayoutVars>
      </dgm:prSet>
      <dgm:spPr/>
    </dgm:pt>
    <dgm:pt modelId="{6C42A5EA-4ABB-44A4-B9B9-B8611F356E24}" type="pres">
      <dgm:prSet presAssocID="{AB9C8F62-0156-4E5B-ABF5-36D4709515F9}" presName="rootComposite1" presStyleCnt="0"/>
      <dgm:spPr/>
    </dgm:pt>
    <dgm:pt modelId="{B3E3BCCB-3C06-48CC-BFFE-1DB15407BD2D}" type="pres">
      <dgm:prSet presAssocID="{AB9C8F62-0156-4E5B-ABF5-36D4709515F9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10D9F369-FAC0-4BE2-B82F-9CFE5B6FEFE5}" type="pres">
      <dgm:prSet presAssocID="{AB9C8F62-0156-4E5B-ABF5-36D4709515F9}" presName="titleText1" presStyleLbl="fgAcc0" presStyleIdx="0" presStyleCnt="1" custFlipVert="1" custFlipHor="1" custScaleX="1969" custScaleY="10266" custLinFactNeighborX="33774" custLinFactNeighborY="-2107">
        <dgm:presLayoutVars>
          <dgm:chMax val="0"/>
          <dgm:chPref val="0"/>
        </dgm:presLayoutVars>
      </dgm:prSet>
      <dgm:spPr/>
    </dgm:pt>
    <dgm:pt modelId="{95D10B04-C308-46A8-8F5C-A6E277B6326D}" type="pres">
      <dgm:prSet presAssocID="{AB9C8F62-0156-4E5B-ABF5-36D4709515F9}" presName="rootConnector1" presStyleLbl="node1" presStyleIdx="0" presStyleCnt="2"/>
      <dgm:spPr/>
    </dgm:pt>
    <dgm:pt modelId="{92BECC54-27CE-41D1-9575-188D5A14A81B}" type="pres">
      <dgm:prSet presAssocID="{AB9C8F62-0156-4E5B-ABF5-36D4709515F9}" presName="hierChild2" presStyleCnt="0"/>
      <dgm:spPr/>
    </dgm:pt>
    <dgm:pt modelId="{F8281095-4E20-4AE5-B8FD-DBAD96BB6B3E}" type="pres">
      <dgm:prSet presAssocID="{04EA50D0-FF08-4853-B7B4-3C6D10DB7308}" presName="Name37" presStyleLbl="parChTrans1D2" presStyleIdx="0" presStyleCnt="2"/>
      <dgm:spPr/>
    </dgm:pt>
    <dgm:pt modelId="{D66B8039-6652-44E9-A899-635DEAF51CAA}" type="pres">
      <dgm:prSet presAssocID="{D90C542C-D3C7-4A65-98D0-0CAD5A3107E0}" presName="hierRoot2" presStyleCnt="0">
        <dgm:presLayoutVars>
          <dgm:hierBranch val="init"/>
        </dgm:presLayoutVars>
      </dgm:prSet>
      <dgm:spPr/>
    </dgm:pt>
    <dgm:pt modelId="{EC9C99CE-278A-4960-B822-5A978E5ED563}" type="pres">
      <dgm:prSet presAssocID="{D90C542C-D3C7-4A65-98D0-0CAD5A3107E0}" presName="rootComposite" presStyleCnt="0"/>
      <dgm:spPr/>
    </dgm:pt>
    <dgm:pt modelId="{A9244E53-11F4-4D4D-8CF3-008889EA24AB}" type="pres">
      <dgm:prSet presAssocID="{D90C542C-D3C7-4A65-98D0-0CAD5A3107E0}" presName="rootText" presStyleLbl="node1" presStyleIdx="0" presStyleCnt="2" custScaleY="64184" custLinFactNeighborX="4065" custLinFactNeighborY="-38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BFAE23F9-B476-4B6A-9303-204AA6A438EE}" type="pres">
      <dgm:prSet presAssocID="{D90C542C-D3C7-4A65-98D0-0CAD5A3107E0}" presName="titleText2" presStyleLbl="fgAcc1" presStyleIdx="0" presStyleCnt="2" custScaleX="84098" custScaleY="250042" custLinFactNeighborX="-62124" custLinFactNeighborY="4369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281E4D4-F10B-4D5F-A09E-EC8FAB5E255A}" type="pres">
      <dgm:prSet presAssocID="{D90C542C-D3C7-4A65-98D0-0CAD5A3107E0}" presName="rootConnector" presStyleLbl="node2" presStyleIdx="0" presStyleCnt="0"/>
      <dgm:spPr/>
    </dgm:pt>
    <dgm:pt modelId="{CCF82E0A-BB8A-4088-A814-F4AEE6D19A1E}" type="pres">
      <dgm:prSet presAssocID="{D90C542C-D3C7-4A65-98D0-0CAD5A3107E0}" presName="hierChild4" presStyleCnt="0"/>
      <dgm:spPr/>
    </dgm:pt>
    <dgm:pt modelId="{762A34F3-FB28-4CC1-90CE-A3FE5905BADA}" type="pres">
      <dgm:prSet presAssocID="{D90C542C-D3C7-4A65-98D0-0CAD5A3107E0}" presName="hierChild5" presStyleCnt="0"/>
      <dgm:spPr/>
    </dgm:pt>
    <dgm:pt modelId="{90C902A9-25B4-4A67-9AB6-7011E1CBCBA8}" type="pres">
      <dgm:prSet presAssocID="{E194BD7F-7AA1-4BD9-A45D-58D045BFAD97}" presName="Name37" presStyleLbl="parChTrans1D2" presStyleIdx="1" presStyleCnt="2"/>
      <dgm:spPr/>
    </dgm:pt>
    <dgm:pt modelId="{F81ED582-DDF0-4C2C-96AF-613A828EFB7C}" type="pres">
      <dgm:prSet presAssocID="{CFC76D30-0E71-4CC4-8113-901CCF683446}" presName="hierRoot2" presStyleCnt="0">
        <dgm:presLayoutVars>
          <dgm:hierBranch val="init"/>
        </dgm:presLayoutVars>
      </dgm:prSet>
      <dgm:spPr/>
    </dgm:pt>
    <dgm:pt modelId="{97EA33A3-8B67-4BCC-ADC8-3959042ADDAE}" type="pres">
      <dgm:prSet presAssocID="{CFC76D30-0E71-4CC4-8113-901CCF683446}" presName="rootComposite" presStyleCnt="0"/>
      <dgm:spPr/>
    </dgm:pt>
    <dgm:pt modelId="{8D28EBF9-0747-4D53-BB25-BD2DA472CBB0}" type="pres">
      <dgm:prSet presAssocID="{CFC76D30-0E71-4CC4-8113-901CCF683446}" presName="rootText" presStyleLbl="node1" presStyleIdx="1" presStyleCnt="2" custScaleY="62724" custLinFactNeighborX="1311" custLinFactNeighborY="-38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4997785-FE94-4FA1-A758-6BF235336AD2}" type="pres">
      <dgm:prSet presAssocID="{CFC76D30-0E71-4CC4-8113-901CCF683446}" presName="titleText2" presStyleLbl="fgAcc1" presStyleIdx="1" presStyleCnt="2" custScaleX="87543" custScaleY="257581" custLinFactNeighborX="2681" custLinFactNeighborY="3657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81C428A-0582-4CE1-8506-858F0CF7D9FD}" type="pres">
      <dgm:prSet presAssocID="{CFC76D30-0E71-4CC4-8113-901CCF683446}" presName="rootConnector" presStyleLbl="node2" presStyleIdx="0" presStyleCnt="0"/>
      <dgm:spPr/>
    </dgm:pt>
    <dgm:pt modelId="{B158845D-83F6-4650-8A2F-DCDD29FFBDD7}" type="pres">
      <dgm:prSet presAssocID="{CFC76D30-0E71-4CC4-8113-901CCF683446}" presName="hierChild4" presStyleCnt="0"/>
      <dgm:spPr/>
    </dgm:pt>
    <dgm:pt modelId="{01A2EABE-B0EE-4861-A55A-6533142B6051}" type="pres">
      <dgm:prSet presAssocID="{CFC76D30-0E71-4CC4-8113-901CCF683446}" presName="hierChild5" presStyleCnt="0"/>
      <dgm:spPr/>
    </dgm:pt>
    <dgm:pt modelId="{F93A0E4B-F324-4608-BF56-AF1330999025}" type="pres">
      <dgm:prSet presAssocID="{AB9C8F62-0156-4E5B-ABF5-36D4709515F9}" presName="hierChild3" presStyleCnt="0"/>
      <dgm:spPr/>
    </dgm:pt>
  </dgm:ptLst>
  <dgm:cxnLst>
    <dgm:cxn modelId="{EBA69D0F-6BAA-4605-9C85-C3AFB04FA24B}" type="presOf" srcId="{D02DD8A0-DAF9-42C7-8A15-3C7A777A0B72}" destId="{6E538156-9827-46DD-8F1B-B7CC5FF3107A}" srcOrd="0" destOrd="0" presId="urn:microsoft.com/office/officeart/2008/layout/NameandTitleOrganizationalChart"/>
    <dgm:cxn modelId="{1960927F-EFD2-48AF-B2C8-A5036B764902}" srcId="{AB9C8F62-0156-4E5B-ABF5-36D4709515F9}" destId="{CFC76D30-0E71-4CC4-8113-901CCF683446}" srcOrd="1" destOrd="0" parTransId="{E194BD7F-7AA1-4BD9-A45D-58D045BFAD97}" sibTransId="{219D0FB3-1516-4DBB-BCAD-0F226AF9ED42}"/>
    <dgm:cxn modelId="{8CA8D06D-5FFB-4354-AB07-03B881EEFA44}" type="presOf" srcId="{AB9C8F62-0156-4E5B-ABF5-36D4709515F9}" destId="{95D10B04-C308-46A8-8F5C-A6E277B6326D}" srcOrd="1" destOrd="0" presId="urn:microsoft.com/office/officeart/2008/layout/NameandTitleOrganizationalChart"/>
    <dgm:cxn modelId="{6951DC33-2297-4C63-916A-5B3F733480AC}" type="presOf" srcId="{04EA50D0-FF08-4853-B7B4-3C6D10DB7308}" destId="{F8281095-4E20-4AE5-B8FD-DBAD96BB6B3E}" srcOrd="0" destOrd="0" presId="urn:microsoft.com/office/officeart/2008/layout/NameandTitleOrganizationalChart"/>
    <dgm:cxn modelId="{D9430347-8EE2-4127-9F21-6CB65D5A09C7}" type="presOf" srcId="{CFC76D30-0E71-4CC4-8113-901CCF683446}" destId="{8D28EBF9-0747-4D53-BB25-BD2DA472CBB0}" srcOrd="0" destOrd="0" presId="urn:microsoft.com/office/officeart/2008/layout/NameandTitleOrganizationalChart"/>
    <dgm:cxn modelId="{11123E4D-92E7-42F1-A402-70CF714081A3}" srcId="{AB9C8F62-0156-4E5B-ABF5-36D4709515F9}" destId="{D90C542C-D3C7-4A65-98D0-0CAD5A3107E0}" srcOrd="0" destOrd="0" parTransId="{04EA50D0-FF08-4853-B7B4-3C6D10DB7308}" sibTransId="{1E3E3EE6-1A21-498F-8D57-0E4D1DFA7199}"/>
    <dgm:cxn modelId="{9D251C3A-2F11-4E12-BE1C-2251D8069CFB}" type="presOf" srcId="{E194BD7F-7AA1-4BD9-A45D-58D045BFAD97}" destId="{90C902A9-25B4-4A67-9AB6-7011E1CBCBA8}" srcOrd="0" destOrd="0" presId="urn:microsoft.com/office/officeart/2008/layout/NameandTitleOrganizationalChart"/>
    <dgm:cxn modelId="{311CA8B7-8C78-4CF5-9966-CFA4D52D4D5A}" type="presOf" srcId="{AB9C8F62-0156-4E5B-ABF5-36D4709515F9}" destId="{B3E3BCCB-3C06-48CC-BFFE-1DB15407BD2D}" srcOrd="0" destOrd="0" presId="urn:microsoft.com/office/officeart/2008/layout/NameandTitleOrganizationalChart"/>
    <dgm:cxn modelId="{6F8E418C-E3E0-48EF-B77A-2B1183CF82B1}" type="presOf" srcId="{1E3E3EE6-1A21-498F-8D57-0E4D1DFA7199}" destId="{BFAE23F9-B476-4B6A-9303-204AA6A438EE}" srcOrd="0" destOrd="0" presId="urn:microsoft.com/office/officeart/2008/layout/NameandTitleOrganizationalChart"/>
    <dgm:cxn modelId="{CC865864-2C40-4DF5-815A-FE64E972C998}" type="presOf" srcId="{D90C542C-D3C7-4A65-98D0-0CAD5A3107E0}" destId="{A9244E53-11F4-4D4D-8CF3-008889EA24AB}" srcOrd="0" destOrd="0" presId="urn:microsoft.com/office/officeart/2008/layout/NameandTitleOrganizationalChart"/>
    <dgm:cxn modelId="{D5C7E54C-91D2-4778-AE24-DB21D959E428}" type="presOf" srcId="{D90C542C-D3C7-4A65-98D0-0CAD5A3107E0}" destId="{9281E4D4-F10B-4D5F-A09E-EC8FAB5E255A}" srcOrd="1" destOrd="0" presId="urn:microsoft.com/office/officeart/2008/layout/NameandTitleOrganizationalChart"/>
    <dgm:cxn modelId="{85E06604-66DC-4BFF-BB24-2A5CF15A4076}" srcId="{D02DD8A0-DAF9-42C7-8A15-3C7A777A0B72}" destId="{AB9C8F62-0156-4E5B-ABF5-36D4709515F9}" srcOrd="0" destOrd="0" parTransId="{81256FA7-D941-48A4-83C8-B34E1AD8A3E7}" sibTransId="{8F93C394-75A2-48E4-8FE4-7F83FD7302EC}"/>
    <dgm:cxn modelId="{67079835-3548-4B58-8929-A401CA42E894}" type="presOf" srcId="{219D0FB3-1516-4DBB-BCAD-0F226AF9ED42}" destId="{D4997785-FE94-4FA1-A758-6BF235336AD2}" srcOrd="0" destOrd="0" presId="urn:microsoft.com/office/officeart/2008/layout/NameandTitleOrganizationalChart"/>
    <dgm:cxn modelId="{0AD375BB-0261-4541-85D8-E203699510A4}" type="presOf" srcId="{CFC76D30-0E71-4CC4-8113-901CCF683446}" destId="{F81C428A-0582-4CE1-8506-858F0CF7D9FD}" srcOrd="1" destOrd="0" presId="urn:microsoft.com/office/officeart/2008/layout/NameandTitleOrganizationalChart"/>
    <dgm:cxn modelId="{F185081C-670D-4B69-B0A0-8C2837845644}" type="presOf" srcId="{8F93C394-75A2-48E4-8FE4-7F83FD7302EC}" destId="{10D9F369-FAC0-4BE2-B82F-9CFE5B6FEFE5}" srcOrd="0" destOrd="0" presId="urn:microsoft.com/office/officeart/2008/layout/NameandTitleOrganizationalChart"/>
    <dgm:cxn modelId="{57D7C20A-E82C-48AF-8499-06582CA88B52}" type="presParOf" srcId="{6E538156-9827-46DD-8F1B-B7CC5FF3107A}" destId="{63BF82AC-362E-432C-B8C3-870F3F81608D}" srcOrd="0" destOrd="0" presId="urn:microsoft.com/office/officeart/2008/layout/NameandTitleOrganizationalChart"/>
    <dgm:cxn modelId="{1D87809B-CBCD-4A8C-AF21-791375A01A41}" type="presParOf" srcId="{63BF82AC-362E-432C-B8C3-870F3F81608D}" destId="{6C42A5EA-4ABB-44A4-B9B9-B8611F356E24}" srcOrd="0" destOrd="0" presId="urn:microsoft.com/office/officeart/2008/layout/NameandTitleOrganizationalChart"/>
    <dgm:cxn modelId="{D193671A-8574-42C5-A054-301DDCE48BBF}" type="presParOf" srcId="{6C42A5EA-4ABB-44A4-B9B9-B8611F356E24}" destId="{B3E3BCCB-3C06-48CC-BFFE-1DB15407BD2D}" srcOrd="0" destOrd="0" presId="urn:microsoft.com/office/officeart/2008/layout/NameandTitleOrganizationalChart"/>
    <dgm:cxn modelId="{5FE4BB91-EF24-4A95-B09D-83030B95B2A2}" type="presParOf" srcId="{6C42A5EA-4ABB-44A4-B9B9-B8611F356E24}" destId="{10D9F369-FAC0-4BE2-B82F-9CFE5B6FEFE5}" srcOrd="1" destOrd="0" presId="urn:microsoft.com/office/officeart/2008/layout/NameandTitleOrganizationalChart"/>
    <dgm:cxn modelId="{0DBC3DE5-4055-4BBA-B6F7-AF0BEC662CD0}" type="presParOf" srcId="{6C42A5EA-4ABB-44A4-B9B9-B8611F356E24}" destId="{95D10B04-C308-46A8-8F5C-A6E277B6326D}" srcOrd="2" destOrd="0" presId="urn:microsoft.com/office/officeart/2008/layout/NameandTitleOrganizationalChart"/>
    <dgm:cxn modelId="{99BA8BD6-3637-4FE2-8F3C-4C072E98088E}" type="presParOf" srcId="{63BF82AC-362E-432C-B8C3-870F3F81608D}" destId="{92BECC54-27CE-41D1-9575-188D5A14A81B}" srcOrd="1" destOrd="0" presId="urn:microsoft.com/office/officeart/2008/layout/NameandTitleOrganizationalChart"/>
    <dgm:cxn modelId="{DE9E52FA-9745-4D37-A7A7-CF5B52C2DD9C}" type="presParOf" srcId="{92BECC54-27CE-41D1-9575-188D5A14A81B}" destId="{F8281095-4E20-4AE5-B8FD-DBAD96BB6B3E}" srcOrd="0" destOrd="0" presId="urn:microsoft.com/office/officeart/2008/layout/NameandTitleOrganizationalChart"/>
    <dgm:cxn modelId="{83750D2D-9010-4219-A79D-AF75F14BFC4D}" type="presParOf" srcId="{92BECC54-27CE-41D1-9575-188D5A14A81B}" destId="{D66B8039-6652-44E9-A899-635DEAF51CAA}" srcOrd="1" destOrd="0" presId="urn:microsoft.com/office/officeart/2008/layout/NameandTitleOrganizationalChart"/>
    <dgm:cxn modelId="{3C516B61-8A38-4BF4-804A-356ECEA2BE46}" type="presParOf" srcId="{D66B8039-6652-44E9-A899-635DEAF51CAA}" destId="{EC9C99CE-278A-4960-B822-5A978E5ED563}" srcOrd="0" destOrd="0" presId="urn:microsoft.com/office/officeart/2008/layout/NameandTitleOrganizationalChart"/>
    <dgm:cxn modelId="{676604FF-CE5C-4FD4-BD7A-0583EBC01E1A}" type="presParOf" srcId="{EC9C99CE-278A-4960-B822-5A978E5ED563}" destId="{A9244E53-11F4-4D4D-8CF3-008889EA24AB}" srcOrd="0" destOrd="0" presId="urn:microsoft.com/office/officeart/2008/layout/NameandTitleOrganizationalChart"/>
    <dgm:cxn modelId="{B99699D0-DDCB-4E09-99F4-D8C5062E534D}" type="presParOf" srcId="{EC9C99CE-278A-4960-B822-5A978E5ED563}" destId="{BFAE23F9-B476-4B6A-9303-204AA6A438EE}" srcOrd="1" destOrd="0" presId="urn:microsoft.com/office/officeart/2008/layout/NameandTitleOrganizationalChart"/>
    <dgm:cxn modelId="{4B6D38AE-A1E6-4EF9-8876-471806EF7CAC}" type="presParOf" srcId="{EC9C99CE-278A-4960-B822-5A978E5ED563}" destId="{9281E4D4-F10B-4D5F-A09E-EC8FAB5E255A}" srcOrd="2" destOrd="0" presId="urn:microsoft.com/office/officeart/2008/layout/NameandTitleOrganizationalChart"/>
    <dgm:cxn modelId="{2C3EED54-AD3A-40F7-B8B9-F4F11E9AF745}" type="presParOf" srcId="{D66B8039-6652-44E9-A899-635DEAF51CAA}" destId="{CCF82E0A-BB8A-4088-A814-F4AEE6D19A1E}" srcOrd="1" destOrd="0" presId="urn:microsoft.com/office/officeart/2008/layout/NameandTitleOrganizationalChart"/>
    <dgm:cxn modelId="{8A231132-B81D-4F55-9EC1-CACC95860329}" type="presParOf" srcId="{D66B8039-6652-44E9-A899-635DEAF51CAA}" destId="{762A34F3-FB28-4CC1-90CE-A3FE5905BADA}" srcOrd="2" destOrd="0" presId="urn:microsoft.com/office/officeart/2008/layout/NameandTitleOrganizationalChart"/>
    <dgm:cxn modelId="{B09FA4B6-1891-4852-BAC0-2045FA1587A9}" type="presParOf" srcId="{92BECC54-27CE-41D1-9575-188D5A14A81B}" destId="{90C902A9-25B4-4A67-9AB6-7011E1CBCBA8}" srcOrd="2" destOrd="0" presId="urn:microsoft.com/office/officeart/2008/layout/NameandTitleOrganizationalChart"/>
    <dgm:cxn modelId="{44DE34C4-4518-49F6-ABF5-43F712404EC7}" type="presParOf" srcId="{92BECC54-27CE-41D1-9575-188D5A14A81B}" destId="{F81ED582-DDF0-4C2C-96AF-613A828EFB7C}" srcOrd="3" destOrd="0" presId="urn:microsoft.com/office/officeart/2008/layout/NameandTitleOrganizationalChart"/>
    <dgm:cxn modelId="{4305F532-2BED-44B9-A10D-4B9EB4B0BAEA}" type="presParOf" srcId="{F81ED582-DDF0-4C2C-96AF-613A828EFB7C}" destId="{97EA33A3-8B67-4BCC-ADC8-3959042ADDAE}" srcOrd="0" destOrd="0" presId="urn:microsoft.com/office/officeart/2008/layout/NameandTitleOrganizationalChart"/>
    <dgm:cxn modelId="{C1966947-CD7B-4849-B166-46117236BFC2}" type="presParOf" srcId="{97EA33A3-8B67-4BCC-ADC8-3959042ADDAE}" destId="{8D28EBF9-0747-4D53-BB25-BD2DA472CBB0}" srcOrd="0" destOrd="0" presId="urn:microsoft.com/office/officeart/2008/layout/NameandTitleOrganizationalChart"/>
    <dgm:cxn modelId="{85FD58A5-9824-4931-9E29-AEFD7763FB68}" type="presParOf" srcId="{97EA33A3-8B67-4BCC-ADC8-3959042ADDAE}" destId="{D4997785-FE94-4FA1-A758-6BF235336AD2}" srcOrd="1" destOrd="0" presId="urn:microsoft.com/office/officeart/2008/layout/NameandTitleOrganizationalChart"/>
    <dgm:cxn modelId="{A421CDD8-7190-4836-B01A-031CE30D69CF}" type="presParOf" srcId="{97EA33A3-8B67-4BCC-ADC8-3959042ADDAE}" destId="{F81C428A-0582-4CE1-8506-858F0CF7D9FD}" srcOrd="2" destOrd="0" presId="urn:microsoft.com/office/officeart/2008/layout/NameandTitleOrganizationalChart"/>
    <dgm:cxn modelId="{C3CCC436-DC98-47D8-BE09-105837E219A7}" type="presParOf" srcId="{F81ED582-DDF0-4C2C-96AF-613A828EFB7C}" destId="{B158845D-83F6-4650-8A2F-DCDD29FFBDD7}" srcOrd="1" destOrd="0" presId="urn:microsoft.com/office/officeart/2008/layout/NameandTitleOrganizationalChart"/>
    <dgm:cxn modelId="{5D0C7BB3-2325-4AA5-952B-3621A50B6BBB}" type="presParOf" srcId="{F81ED582-DDF0-4C2C-96AF-613A828EFB7C}" destId="{01A2EABE-B0EE-4861-A55A-6533142B6051}" srcOrd="2" destOrd="0" presId="urn:microsoft.com/office/officeart/2008/layout/NameandTitleOrganizationalChart"/>
    <dgm:cxn modelId="{C6129B38-72C9-4407-B0B9-73DDBB31BA46}" type="presParOf" srcId="{63BF82AC-362E-432C-B8C3-870F3F81608D}" destId="{F93A0E4B-F324-4608-BF56-AF133099902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902A9-25B4-4A67-9AB6-7011E1CBCBA8}">
      <dsp:nvSpPr>
        <dsp:cNvPr id="0" name=""/>
        <dsp:cNvSpPr/>
      </dsp:nvSpPr>
      <dsp:spPr>
        <a:xfrm>
          <a:off x="3627991" y="1784250"/>
          <a:ext cx="1923348" cy="736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21"/>
              </a:lnTo>
              <a:lnTo>
                <a:pt x="1923348" y="365021"/>
              </a:lnTo>
              <a:lnTo>
                <a:pt x="1923348" y="73610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81095-4E20-4AE5-B8FD-DBAD96BB6B3E}">
      <dsp:nvSpPr>
        <dsp:cNvPr id="0" name=""/>
        <dsp:cNvSpPr/>
      </dsp:nvSpPr>
      <dsp:spPr>
        <a:xfrm>
          <a:off x="1734795" y="1784250"/>
          <a:ext cx="1893195" cy="736102"/>
        </a:xfrm>
        <a:custGeom>
          <a:avLst/>
          <a:gdLst/>
          <a:ahLst/>
          <a:cxnLst/>
          <a:rect l="0" t="0" r="0" b="0"/>
          <a:pathLst>
            <a:path>
              <a:moveTo>
                <a:pt x="1893195" y="0"/>
              </a:moveTo>
              <a:lnTo>
                <a:pt x="1893195" y="365021"/>
              </a:lnTo>
              <a:lnTo>
                <a:pt x="0" y="365021"/>
              </a:lnTo>
              <a:lnTo>
                <a:pt x="0" y="73610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3BCCB-3C06-48CC-BFFE-1DB15407BD2D}">
      <dsp:nvSpPr>
        <dsp:cNvPr id="0" name=""/>
        <dsp:cNvSpPr/>
      </dsp:nvSpPr>
      <dsp:spPr>
        <a:xfrm>
          <a:off x="2092183" y="193904"/>
          <a:ext cx="3071615" cy="15903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2244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spc="720" dirty="0" smtClean="0"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rPr>
            <a:t>Виды систем счисления</a:t>
          </a:r>
          <a:endParaRPr lang="ru-RU" sz="3100" kern="1200" dirty="0"/>
        </a:p>
      </dsp:txBody>
      <dsp:txXfrm>
        <a:off x="2092183" y="193904"/>
        <a:ext cx="3071615" cy="1590346"/>
      </dsp:txXfrm>
    </dsp:sp>
    <dsp:sp modelId="{10D9F369-FAC0-4BE2-B82F-9CFE5B6FEFE5}">
      <dsp:nvSpPr>
        <dsp:cNvPr id="0" name=""/>
        <dsp:cNvSpPr/>
      </dsp:nvSpPr>
      <dsp:spPr>
        <a:xfrm flipH="1" flipV="1">
          <a:off x="4995183" y="1657517"/>
          <a:ext cx="54432" cy="544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995183" y="1657517"/>
        <a:ext cx="54432" cy="54421"/>
      </dsp:txXfrm>
    </dsp:sp>
    <dsp:sp modelId="{A9244E53-11F4-4D4D-8CF3-008889EA24AB}">
      <dsp:nvSpPr>
        <dsp:cNvPr id="0" name=""/>
        <dsp:cNvSpPr/>
      </dsp:nvSpPr>
      <dsp:spPr>
        <a:xfrm>
          <a:off x="198987" y="2520353"/>
          <a:ext cx="3071615" cy="10207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2244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u="none" kern="1200" dirty="0" smtClean="0"/>
            <a:t>Позиционные</a:t>
          </a:r>
          <a:endParaRPr lang="ru-RU" sz="3100" u="none" kern="1200" dirty="0"/>
        </a:p>
      </dsp:txBody>
      <dsp:txXfrm>
        <a:off x="198987" y="2520353"/>
        <a:ext cx="3071615" cy="1020747"/>
      </dsp:txXfrm>
    </dsp:sp>
    <dsp:sp modelId="{BFAE23F9-B476-4B6A-9303-204AA6A438EE}">
      <dsp:nvSpPr>
        <dsp:cNvPr id="0" name=""/>
        <dsp:cNvSpPr/>
      </dsp:nvSpPr>
      <dsp:spPr>
        <a:xfrm>
          <a:off x="0" y="3283128"/>
          <a:ext cx="2324850" cy="13255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значение цифры</a:t>
          </a:r>
          <a:r>
            <a:rPr lang="ru-RU" sz="1800" b="0" kern="1200" dirty="0" smtClean="0"/>
            <a:t>  зависит от её позиции в числе  </a:t>
          </a:r>
          <a:endParaRPr lang="ru-RU" sz="1800" kern="1200" dirty="0"/>
        </a:p>
      </dsp:txBody>
      <dsp:txXfrm>
        <a:off x="0" y="3283128"/>
        <a:ext cx="2324850" cy="1325511"/>
      </dsp:txXfrm>
    </dsp:sp>
    <dsp:sp modelId="{8D28EBF9-0747-4D53-BB25-BD2DA472CBB0}">
      <dsp:nvSpPr>
        <dsp:cNvPr id="0" name=""/>
        <dsp:cNvSpPr/>
      </dsp:nvSpPr>
      <dsp:spPr>
        <a:xfrm>
          <a:off x="4015531" y="2520353"/>
          <a:ext cx="3071615" cy="9975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2244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kern="1200" dirty="0" smtClean="0"/>
            <a:t>Непозиционные</a:t>
          </a:r>
          <a:endParaRPr lang="ru-RU" sz="3100" kern="1200" dirty="0"/>
        </a:p>
      </dsp:txBody>
      <dsp:txXfrm>
        <a:off x="4015531" y="2520353"/>
        <a:ext cx="3071615" cy="997528"/>
      </dsp:txXfrm>
    </dsp:sp>
    <dsp:sp modelId="{D4997785-FE94-4FA1-A758-6BF235336AD2}">
      <dsp:nvSpPr>
        <dsp:cNvPr id="0" name=""/>
        <dsp:cNvSpPr/>
      </dsp:nvSpPr>
      <dsp:spPr>
        <a:xfrm>
          <a:off x="4835884" y="3243163"/>
          <a:ext cx="2420085" cy="13654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значение цифры</a:t>
          </a:r>
          <a:r>
            <a:rPr lang="ru-RU" sz="1800" b="0" kern="1200" dirty="0" smtClean="0"/>
            <a:t>  не зависит от её позиции в числе  </a:t>
          </a:r>
          <a:endParaRPr lang="ru-RU" sz="1800" kern="1200" dirty="0"/>
        </a:p>
      </dsp:txBody>
      <dsp:txXfrm>
        <a:off x="4835884" y="3243163"/>
        <a:ext cx="2420085" cy="1365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278555-187D-4E9E-8735-052232252259}" type="datetimeFigureOut">
              <a:rPr lang="ru-RU"/>
              <a:pPr>
                <a:defRPr/>
              </a:pPr>
              <a:t>21.12.2012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9902585-99CD-48B2-9907-27E1CA4C7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83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F8D160-DD89-4B2E-ACCE-5AEE7846CC77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6C444-0D57-4BC2-BC25-762E0ED9CD9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8785722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5807F-785E-4B2F-89C0-A99D5CACA75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45922934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9918E-79E7-4D85-867A-80D2715FB85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39654005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570DE-5074-4181-AEF1-D69D3816BDB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4324997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F3AAF-C477-4343-9FA2-9E88338BBE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8673236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26B2-5D76-4669-B8A1-1E874968E08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22179061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6C6FA-D245-4182-B12B-B37A0295A93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22387078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F9C94-1FBE-41F2-BF0B-BECF41EDA1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90985637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4B82A-74EA-46BF-9D3A-7B662FD11F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04673973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AA6B1-C3F4-42D6-BC8C-F2A9CFBD9C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3093329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05E6A-15A8-43D1-9DC3-CA6EE55753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79485423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j-lt"/>
              </a:defRPr>
            </a:lvl1pPr>
          </a:lstStyle>
          <a:p>
            <a:pPr>
              <a:defRPr/>
            </a:pPr>
            <a:fld id="{2E3E8CDE-FA18-4D51-9BF5-B6C93F4B32A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 noChangeShapeType="1"/>
          </p:cNvSpPr>
          <p:nvPr/>
        </p:nvSpPr>
        <p:spPr bwMode="auto">
          <a:xfrm>
            <a:off x="2000250" y="910677"/>
            <a:ext cx="5500688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no Pro Caption" pitchFamily="18" charset="0"/>
                <a:cs typeface="Times New Roman" pitchFamily="18" charset="0"/>
              </a:rPr>
              <a:t>Двоичная система счисления</a:t>
            </a:r>
          </a:p>
        </p:txBody>
      </p:sp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02" y="2348850"/>
            <a:ext cx="429019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54" name="Group 38"/>
          <p:cNvGraphicFramePr>
            <a:graphicFrameLocks noGrp="1"/>
          </p:cNvGraphicFramePr>
          <p:nvPr/>
        </p:nvGraphicFramePr>
        <p:xfrm>
          <a:off x="827088" y="3284538"/>
          <a:ext cx="7410450" cy="2305051"/>
        </p:xfrm>
        <a:graphic>
          <a:graphicData uri="http://schemas.openxmlformats.org/drawingml/2006/table">
            <a:tbl>
              <a:tblPr/>
              <a:tblGrid>
                <a:gridCol w="1360487"/>
                <a:gridCol w="2592388"/>
                <a:gridCol w="3457575"/>
              </a:tblGrid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Основание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Алфавит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C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р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= 2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Двоичная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0 1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C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р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= 3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Троичная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0 1 2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р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= 8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Восьмеричная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C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0 1 2 3 4 5 6 7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р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= 16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Шестнадцатеричная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0 1 2 3 4 5 6 7 8 9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A B C D E F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1908175" y="2708275"/>
            <a:ext cx="5184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Алфавиты систем счисления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827088" y="1412875"/>
            <a:ext cx="74898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kumimoji="1" lang="ru-RU" b="0" i="1" dirty="0"/>
              <a:t>Для записи чисел в позиционной системе с основанием </a:t>
            </a:r>
            <a:r>
              <a:rPr kumimoji="1" lang="ru-RU" b="0" i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р</a:t>
            </a:r>
            <a:r>
              <a:rPr kumimoji="1" lang="ru-RU" b="0" i="1" dirty="0"/>
              <a:t> нужно иметь алфавит из </a:t>
            </a:r>
            <a:r>
              <a:rPr kumimoji="1" lang="ru-RU" b="0" i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р</a:t>
            </a:r>
            <a:r>
              <a:rPr kumimoji="1" lang="ru-RU" b="0" i="1" dirty="0"/>
              <a:t>  цифр.  При </a:t>
            </a:r>
            <a:r>
              <a:rPr kumimoji="1" lang="ru-RU" b="0" i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р</a:t>
            </a:r>
            <a:r>
              <a:rPr kumimoji="1" lang="en-US" b="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&gt;</a:t>
            </a:r>
            <a:r>
              <a:rPr kumimoji="1" lang="ru-RU" b="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10</a:t>
            </a:r>
            <a:r>
              <a:rPr kumimoji="1" lang="ru-RU" b="0" i="1" dirty="0"/>
              <a:t>  к десяти арабским цифрам добавляют латинские буквы.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900113" y="620713"/>
            <a:ext cx="7777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dirty="0"/>
              <a:t>Позиция цифры в числе называется </a:t>
            </a:r>
            <a:r>
              <a:rPr lang="ru-RU" sz="2400" b="0" dirty="0">
                <a:solidFill>
                  <a:srgbClr val="993300"/>
                </a:solidFill>
              </a:rPr>
              <a:t>разрядом</a:t>
            </a:r>
            <a:r>
              <a:rPr lang="ru-RU" sz="2400" b="0" dirty="0"/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24"/>
          <p:cNvSpPr txBox="1">
            <a:spLocks noChangeArrowheads="1"/>
          </p:cNvSpPr>
          <p:nvPr/>
        </p:nvSpPr>
        <p:spPr bwMode="auto">
          <a:xfrm>
            <a:off x="827088" y="476250"/>
            <a:ext cx="74898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990000"/>
                </a:solidFill>
              </a:rPr>
              <a:t>Представление информации в компьютере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857250" y="2143125"/>
            <a:ext cx="7488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000" b="0"/>
              <a:t>В каждой такой «клетке» хранится только одно из двух значений : нуль или единица.</a:t>
            </a:r>
          </a:p>
        </p:txBody>
      </p:sp>
      <p:sp>
        <p:nvSpPr>
          <p:cNvPr id="6154" name="Text Box 26"/>
          <p:cNvSpPr txBox="1">
            <a:spLocks noChangeArrowheads="1"/>
          </p:cNvSpPr>
          <p:nvPr/>
        </p:nvSpPr>
        <p:spPr bwMode="auto">
          <a:xfrm>
            <a:off x="857250" y="3857625"/>
            <a:ext cx="435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000" b="0"/>
              <a:t>Каждая «клетка» памяти компьютера называется </a:t>
            </a:r>
            <a:r>
              <a:rPr lang="ru-RU" sz="2000"/>
              <a:t>битом.</a:t>
            </a:r>
          </a:p>
        </p:txBody>
      </p:sp>
      <p:pic>
        <p:nvPicPr>
          <p:cNvPr id="6167" name="Picture 23" descr="D:\Разработка урока\Untitled-2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071813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857250" y="4786313"/>
            <a:ext cx="43576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000" b="0"/>
              <a:t>Цифры 0 и 1, хранящиеся  в «клетках» компьютера, называются значениями битов.</a:t>
            </a:r>
          </a:p>
        </p:txBody>
      </p:sp>
      <p:sp>
        <p:nvSpPr>
          <p:cNvPr id="26" name="WordArt 38"/>
          <p:cNvSpPr>
            <a:spLocks noChangeArrowheads="1" noChangeShapeType="1" noTextEdit="1"/>
          </p:cNvSpPr>
          <p:nvPr/>
        </p:nvSpPr>
        <p:spPr bwMode="auto">
          <a:xfrm>
            <a:off x="2143125" y="3000375"/>
            <a:ext cx="1857375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0      1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2928938" y="3214688"/>
            <a:ext cx="431800" cy="5032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857250" y="1714500"/>
            <a:ext cx="7500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0" dirty="0"/>
              <a:t>Машинную память удобно представить в виде листа в клетку.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88" y="2250840"/>
            <a:ext cx="8640762" cy="25463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dirty="0" smtClean="0"/>
              <a:t>5555=5000+500+50+5=5*1000+5*100+5*10+5*1=5*10</a:t>
            </a:r>
            <a:r>
              <a:rPr lang="ru-RU" baseline="30000" dirty="0" smtClean="0"/>
              <a:t>3</a:t>
            </a:r>
            <a:r>
              <a:rPr lang="ru-RU" dirty="0" smtClean="0"/>
              <a:t>+5*10</a:t>
            </a:r>
            <a:r>
              <a:rPr lang="ru-RU" baseline="30000" dirty="0" smtClean="0"/>
              <a:t>2</a:t>
            </a:r>
            <a:r>
              <a:rPr lang="ru-RU" dirty="0" smtClean="0"/>
              <a:t>+5*10</a:t>
            </a:r>
            <a:r>
              <a:rPr lang="ru-RU" baseline="30000" dirty="0" smtClean="0"/>
              <a:t>1</a:t>
            </a:r>
            <a:r>
              <a:rPr lang="ru-RU" dirty="0" smtClean="0"/>
              <a:t>+5*10</a:t>
            </a:r>
            <a:r>
              <a:rPr lang="ru-RU" baseline="30000" dirty="0" smtClean="0"/>
              <a:t>0</a:t>
            </a:r>
          </a:p>
          <a:p>
            <a:pPr marL="0" indent="0">
              <a:buFont typeface="Wingdings" pitchFamily="2" charset="2"/>
              <a:buNone/>
            </a:pPr>
            <a:endParaRPr lang="ru-RU" baseline="30000" dirty="0"/>
          </a:p>
          <a:p>
            <a:pPr marL="0" indent="0">
              <a:buFont typeface="Wingdings" pitchFamily="2" charset="2"/>
              <a:buNone/>
            </a:pPr>
            <a:endParaRPr lang="ru-RU" baseline="30000" dirty="0" smtClean="0"/>
          </a:p>
          <a:p>
            <a:pPr marL="0" indent="0">
              <a:buFont typeface="Wingdings" pitchFamily="2" charset="2"/>
              <a:buNone/>
            </a:pPr>
            <a:r>
              <a:rPr lang="ru-RU" dirty="0" smtClean="0"/>
              <a:t>456327=4*100000+5*10000+6*1000+3*100+2*10+7*1=4*10</a:t>
            </a:r>
            <a:r>
              <a:rPr lang="ru-RU" baseline="30000" dirty="0" smtClean="0"/>
              <a:t>5</a:t>
            </a:r>
            <a:r>
              <a:rPr lang="ru-RU" dirty="0" smtClean="0"/>
              <a:t>+5*10</a:t>
            </a:r>
            <a:r>
              <a:rPr lang="ru-RU" baseline="30000" dirty="0" smtClean="0"/>
              <a:t>4</a:t>
            </a:r>
            <a:r>
              <a:rPr lang="ru-RU" dirty="0" smtClean="0"/>
              <a:t>+6*10</a:t>
            </a:r>
            <a:r>
              <a:rPr lang="ru-RU" baseline="30000" dirty="0" smtClean="0"/>
              <a:t>3</a:t>
            </a:r>
            <a:r>
              <a:rPr lang="ru-RU" dirty="0" smtClean="0"/>
              <a:t>+3*10</a:t>
            </a:r>
            <a:r>
              <a:rPr lang="ru-RU" baseline="30000" dirty="0" smtClean="0"/>
              <a:t>2</a:t>
            </a:r>
            <a:r>
              <a:rPr lang="ru-RU" dirty="0" smtClean="0"/>
              <a:t>+2*10</a:t>
            </a:r>
            <a:r>
              <a:rPr lang="ru-RU" baseline="30000" dirty="0" smtClean="0"/>
              <a:t>1</a:t>
            </a:r>
            <a:r>
              <a:rPr lang="ru-RU" dirty="0" smtClean="0"/>
              <a:t>+7*10</a:t>
            </a:r>
            <a:r>
              <a:rPr lang="ru-RU" baseline="30000" dirty="0" smtClean="0"/>
              <a:t>0</a:t>
            </a:r>
          </a:p>
          <a:p>
            <a:pPr marL="0" indent="0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763713" y="1484295"/>
            <a:ext cx="5389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Рассмотрим десятичную систему счисления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480" y="332570"/>
            <a:ext cx="789459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Развёрнутая форма записи числа</a:t>
            </a:r>
            <a:endParaRPr lang="ru-RU" sz="400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490" y="1196690"/>
            <a:ext cx="7543800" cy="44719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dirty="0" smtClean="0"/>
              <a:t>Позиция цифры в числе называется </a:t>
            </a:r>
            <a:r>
              <a:rPr lang="ru-RU" b="1" dirty="0" smtClean="0"/>
              <a:t>разрядом</a:t>
            </a:r>
            <a:r>
              <a:rPr lang="ru-RU" dirty="0" smtClean="0"/>
              <a:t>.</a:t>
            </a:r>
          </a:p>
          <a:p>
            <a:pPr marL="0" indent="0" eaLnBrk="1" hangingPunct="1">
              <a:buNone/>
              <a:defRPr/>
            </a:pPr>
            <a:r>
              <a:rPr lang="en-US" b="1" dirty="0" err="1" smtClean="0"/>
              <a:t>A</a:t>
            </a:r>
            <a:r>
              <a:rPr lang="en-US" baseline="-25000" dirty="0" err="1" smtClean="0"/>
              <a:t>q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b="1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>
                <a:sym typeface="Symbol" pitchFamily="18" charset="2"/>
              </a:rPr>
              <a:t>q</a:t>
            </a:r>
            <a:r>
              <a:rPr lang="en-US" baseline="30000" dirty="0" smtClean="0">
                <a:sym typeface="Symbol" pitchFamily="18" charset="2"/>
              </a:rPr>
              <a:t>n-1 </a:t>
            </a:r>
            <a:r>
              <a:rPr lang="en-US" dirty="0" smtClean="0">
                <a:sym typeface="Symbol" pitchFamily="18" charset="2"/>
              </a:rPr>
              <a:t>+ … + </a:t>
            </a:r>
            <a:r>
              <a:rPr lang="en-US" b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q</a:t>
            </a:r>
            <a:r>
              <a:rPr lang="en-US" baseline="30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Symbol" pitchFamily="18" charset="2"/>
              </a:rPr>
              <a:t>+ </a:t>
            </a:r>
            <a:r>
              <a:rPr lang="en-US" b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q</a:t>
            </a:r>
            <a:r>
              <a:rPr lang="en-US" baseline="30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+ </a:t>
            </a:r>
            <a:r>
              <a:rPr lang="en-US" b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-1</a:t>
            </a:r>
            <a:r>
              <a:rPr lang="en-US" dirty="0" smtClean="0">
                <a:sym typeface="Symbol" pitchFamily="18" charset="2"/>
              </a:rPr>
              <a:t>q</a:t>
            </a:r>
            <a:r>
              <a:rPr lang="ru-RU" baseline="30000" dirty="0" smtClean="0">
                <a:sym typeface="Symbol" pitchFamily="18" charset="2"/>
              </a:rPr>
              <a:t>-1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+ … + </a:t>
            </a:r>
            <a:r>
              <a:rPr lang="en-US" b="1" dirty="0" err="1" smtClean="0">
                <a:sym typeface="Symbol" pitchFamily="18" charset="2"/>
              </a:rPr>
              <a:t>a</a:t>
            </a:r>
            <a:r>
              <a:rPr lang="en-US" baseline="-25000" dirty="0" err="1" smtClean="0">
                <a:sym typeface="Symbol" pitchFamily="18" charset="2"/>
              </a:rPr>
              <a:t>-m</a:t>
            </a:r>
            <a:r>
              <a:rPr lang="en-US" dirty="0" err="1" smtClean="0">
                <a:sym typeface="Symbol" pitchFamily="18" charset="2"/>
              </a:rPr>
              <a:t>q</a:t>
            </a:r>
            <a:r>
              <a:rPr lang="en-US" baseline="30000" dirty="0" err="1" smtClean="0">
                <a:sym typeface="Symbol" pitchFamily="18" charset="2"/>
              </a:rPr>
              <a:t>-m</a:t>
            </a:r>
            <a:r>
              <a:rPr lang="ru-RU" dirty="0" smtClean="0">
                <a:sym typeface="Symbol" pitchFamily="18" charset="2"/>
              </a:rPr>
              <a:t>, где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sym typeface="Symbol" pitchFamily="18" charset="2"/>
              </a:rPr>
              <a:t>q — </a:t>
            </a:r>
            <a:r>
              <a:rPr lang="ru-RU" dirty="0" smtClean="0">
                <a:sym typeface="Symbol" pitchFamily="18" charset="2"/>
              </a:rPr>
              <a:t>основание системы счисления (</a:t>
            </a:r>
            <a:r>
              <a:rPr lang="ru-RU" i="1" dirty="0" smtClean="0">
                <a:sym typeface="Symbol" pitchFamily="18" charset="2"/>
              </a:rPr>
              <a:t>количество используемых цифр</a:t>
            </a:r>
            <a:r>
              <a:rPr lang="ru-RU" dirty="0" smtClean="0">
                <a:sym typeface="Symbol" pitchFamily="18" charset="2"/>
              </a:rPr>
              <a:t>)</a:t>
            </a:r>
            <a:endParaRPr lang="en-US" dirty="0" smtClean="0">
              <a:sym typeface="Symbol" pitchFamily="18" charset="2"/>
            </a:endParaRPr>
          </a:p>
          <a:p>
            <a:pPr lvl="1" eaLnBrk="1" hangingPunct="1">
              <a:buFontTx/>
              <a:buNone/>
              <a:defRPr/>
            </a:pPr>
            <a:r>
              <a:rPr lang="en-US" b="1" dirty="0" err="1" smtClean="0">
                <a:sym typeface="Symbol" pitchFamily="18" charset="2"/>
              </a:rPr>
              <a:t>A</a:t>
            </a:r>
            <a:r>
              <a:rPr lang="en-US" baseline="-25000" dirty="0" err="1" smtClean="0">
                <a:sym typeface="Symbol" pitchFamily="18" charset="2"/>
              </a:rPr>
              <a:t>q</a:t>
            </a:r>
            <a:r>
              <a:rPr lang="en-US" dirty="0" smtClean="0">
                <a:sym typeface="Symbol" pitchFamily="18" charset="2"/>
              </a:rPr>
              <a:t> — </a:t>
            </a:r>
            <a:r>
              <a:rPr lang="ru-RU" dirty="0" smtClean="0">
                <a:sym typeface="Symbol" pitchFamily="18" charset="2"/>
              </a:rPr>
              <a:t>число в системе счисления с основанием </a:t>
            </a:r>
            <a:r>
              <a:rPr lang="en-US" dirty="0" smtClean="0">
                <a:sym typeface="Symbol" pitchFamily="18" charset="2"/>
              </a:rPr>
              <a:t>q</a:t>
            </a:r>
          </a:p>
          <a:p>
            <a:pPr lvl="1" eaLnBrk="1" hangingPunct="1">
              <a:buFontTx/>
              <a:buNone/>
              <a:defRPr/>
            </a:pPr>
            <a:r>
              <a:rPr lang="en-US" b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— </a:t>
            </a:r>
            <a:r>
              <a:rPr lang="ru-RU" dirty="0" smtClean="0">
                <a:sym typeface="Symbol" pitchFamily="18" charset="2"/>
              </a:rPr>
              <a:t>цифры многоразрядного числа </a:t>
            </a:r>
            <a:r>
              <a:rPr lang="en-US" dirty="0" err="1" smtClean="0">
                <a:sym typeface="Symbol" pitchFamily="18" charset="2"/>
              </a:rPr>
              <a:t>A</a:t>
            </a:r>
            <a:r>
              <a:rPr lang="en-US" baseline="-25000" dirty="0" err="1" smtClean="0">
                <a:sym typeface="Symbol" pitchFamily="18" charset="2"/>
              </a:rPr>
              <a:t>q</a:t>
            </a:r>
            <a:endParaRPr lang="en-US" baseline="-25000" dirty="0" smtClean="0">
              <a:sym typeface="Symbol" pitchFamily="18" charset="2"/>
            </a:endParaRP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sym typeface="Symbol" pitchFamily="18" charset="2"/>
              </a:rPr>
              <a:t>n (m) — </a:t>
            </a:r>
            <a:r>
              <a:rPr lang="ru-RU" dirty="0" smtClean="0">
                <a:sym typeface="Symbol" pitchFamily="18" charset="2"/>
              </a:rPr>
              <a:t>количество целых (дробных) разрядов числа </a:t>
            </a:r>
            <a:r>
              <a:rPr lang="en-US" dirty="0" err="1" smtClean="0">
                <a:sym typeface="Symbol" pitchFamily="18" charset="2"/>
              </a:rPr>
              <a:t>A</a:t>
            </a:r>
            <a:r>
              <a:rPr lang="en-US" baseline="-25000" dirty="0" err="1" smtClean="0">
                <a:sym typeface="Symbol" pitchFamily="18" charset="2"/>
              </a:rPr>
              <a:t>q</a:t>
            </a:r>
            <a:endParaRPr lang="en-US" dirty="0" smtClean="0">
              <a:sym typeface="Symbol" pitchFamily="18" charset="2"/>
            </a:endParaRPr>
          </a:p>
          <a:p>
            <a:pPr marL="0" indent="0" eaLnBrk="1" hangingPunct="1">
              <a:buNone/>
              <a:defRPr/>
            </a:pPr>
            <a:endParaRPr lang="ru-RU" dirty="0" smtClean="0">
              <a:sym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8731" y="332570"/>
            <a:ext cx="789459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Развёрнутая форма записи числа</a:t>
            </a:r>
            <a:endParaRPr lang="ru-RU" sz="400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366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 bwMode="auto">
          <a:xfrm>
            <a:off x="176212" y="2132820"/>
            <a:ext cx="8967787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000" b="0" dirty="0"/>
              <a:t>1101</a:t>
            </a:r>
            <a:r>
              <a:rPr lang="ru-RU" sz="3000" b="0" baseline="-25000" dirty="0"/>
              <a:t>2</a:t>
            </a:r>
            <a:r>
              <a:rPr lang="ru-RU" sz="3000" b="0" dirty="0"/>
              <a:t>=1*2</a:t>
            </a:r>
            <a:r>
              <a:rPr lang="ru-RU" sz="3000" b="0" baseline="30000" dirty="0"/>
              <a:t>3</a:t>
            </a:r>
            <a:r>
              <a:rPr lang="ru-RU" sz="3000" b="0" dirty="0"/>
              <a:t>+1*2</a:t>
            </a:r>
            <a:r>
              <a:rPr lang="ru-RU" sz="3000" b="0" baseline="30000" dirty="0"/>
              <a:t>2</a:t>
            </a:r>
            <a:r>
              <a:rPr lang="ru-RU" sz="3000" b="0" dirty="0"/>
              <a:t>+0*2</a:t>
            </a:r>
            <a:r>
              <a:rPr lang="ru-RU" sz="3000" b="0" baseline="30000" dirty="0"/>
              <a:t>1</a:t>
            </a:r>
            <a:r>
              <a:rPr lang="ru-RU" sz="3000" b="0" dirty="0"/>
              <a:t>+1*2</a:t>
            </a:r>
            <a:r>
              <a:rPr lang="ru-RU" sz="3000" b="0" baseline="30000" dirty="0"/>
              <a:t>0</a:t>
            </a:r>
            <a:r>
              <a:rPr lang="ru-RU" sz="3000" b="0" dirty="0"/>
              <a:t>=1*8+1*4+0*2+1*1=13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sz="3000" b="0" baseline="30000" dirty="0"/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sz="3000" b="0" dirty="0" smtClean="0"/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000" b="0" dirty="0" smtClean="0"/>
              <a:t>11100011</a:t>
            </a:r>
            <a:r>
              <a:rPr lang="ru-RU" sz="3000" b="0" baseline="-25000" dirty="0" smtClean="0"/>
              <a:t>2</a:t>
            </a:r>
            <a:r>
              <a:rPr lang="ru-RU" sz="3000" b="0" dirty="0"/>
              <a:t>=?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5216" y="476589"/>
            <a:ext cx="68897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Рассмотрим двоичную  систему счисления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87575" y="5921376"/>
            <a:ext cx="4945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Перевод двоичного числа в десятичное</a:t>
            </a:r>
          </a:p>
        </p:txBody>
      </p:sp>
      <p:sp>
        <p:nvSpPr>
          <p:cNvPr id="7" name="Стрелка вправо 6"/>
          <p:cNvSpPr>
            <a:spLocks noChangeArrowheads="1"/>
          </p:cNvSpPr>
          <p:nvPr/>
        </p:nvSpPr>
        <p:spPr bwMode="auto">
          <a:xfrm rot="16200000">
            <a:off x="4224463" y="4958558"/>
            <a:ext cx="1062013" cy="503237"/>
          </a:xfrm>
          <a:prstGeom prst="rightArrow">
            <a:avLst>
              <a:gd name="adj1" fmla="val 50000"/>
              <a:gd name="adj2" fmla="val 4998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60628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400" y="1610713"/>
            <a:ext cx="4533900" cy="4338637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300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rgbClr val="CC0000"/>
                </a:solidFill>
              </a:rPr>
              <a:t>Разделить</a:t>
            </a:r>
            <a:r>
              <a:rPr lang="ru-RU" sz="2400" dirty="0" smtClean="0"/>
              <a:t> целое десятичное число на </a:t>
            </a:r>
            <a:r>
              <a:rPr lang="ru-RU" sz="2400" dirty="0" smtClean="0">
                <a:solidFill>
                  <a:srgbClr val="CC0000"/>
                </a:solidFill>
              </a:rPr>
              <a:t>2.</a:t>
            </a:r>
            <a:r>
              <a:rPr lang="ru-RU" sz="2400" dirty="0" smtClean="0"/>
              <a:t> Остаток записать. </a:t>
            </a:r>
          </a:p>
          <a:p>
            <a:pPr marL="457200" indent="-457200">
              <a:lnSpc>
                <a:spcPct val="80000"/>
              </a:lnSpc>
              <a:spcBef>
                <a:spcPct val="30000"/>
              </a:spcBef>
              <a:buFont typeface="+mj-lt"/>
              <a:buAutoNum type="arabicPeriod"/>
            </a:pPr>
            <a:r>
              <a:rPr lang="ru-RU" sz="2400" dirty="0" smtClean="0"/>
              <a:t>Если полученное </a:t>
            </a:r>
            <a:r>
              <a:rPr lang="ru-RU" sz="2400" dirty="0" smtClean="0">
                <a:solidFill>
                  <a:srgbClr val="CC0000"/>
                </a:solidFill>
              </a:rPr>
              <a:t>частное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C0000"/>
                </a:solidFill>
              </a:rPr>
              <a:t>не меньше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C0000"/>
                </a:solidFill>
              </a:rPr>
              <a:t>2</a:t>
            </a:r>
            <a:r>
              <a:rPr lang="ru-RU" sz="2400" dirty="0" smtClean="0"/>
              <a:t>, то продолжать деление.</a:t>
            </a:r>
          </a:p>
          <a:p>
            <a:pPr marL="457200" indent="-457200">
              <a:lnSpc>
                <a:spcPct val="80000"/>
              </a:lnSpc>
              <a:spcBef>
                <a:spcPct val="30000"/>
              </a:spcBef>
              <a:buFont typeface="+mj-lt"/>
              <a:buAutoNum type="arabicPeriod"/>
            </a:pPr>
            <a:r>
              <a:rPr lang="ru-RU" sz="2400" dirty="0" smtClean="0"/>
              <a:t>Двоичный код десятичного числа получается при последовательной </a:t>
            </a:r>
            <a:r>
              <a:rPr lang="ru-RU" sz="2400" dirty="0" smtClean="0">
                <a:solidFill>
                  <a:srgbClr val="CC0000"/>
                </a:solidFill>
              </a:rPr>
              <a:t>записи последнего частного и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C0000"/>
                </a:solidFill>
              </a:rPr>
              <a:t>всех остатков</a:t>
            </a:r>
            <a:r>
              <a:rPr lang="ru-RU" sz="2400" dirty="0" smtClean="0"/>
              <a:t>, начиная с последнего.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1700760"/>
            <a:ext cx="3489325" cy="4098925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410" y="260560"/>
            <a:ext cx="8627112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Перевод целых десятичных чисел в двоичную систему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627688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dirty="0" smtClean="0"/>
              <a:t>Переведите десятичные числа в двоичное </a:t>
            </a:r>
          </a:p>
          <a:p>
            <a:pPr marL="0" indent="0">
              <a:buFont typeface="Wingdings" pitchFamily="2" charset="2"/>
              <a:buNone/>
            </a:pPr>
            <a:endParaRPr lang="ru-RU" dirty="0" smtClean="0"/>
          </a:p>
          <a:p>
            <a:pPr marL="0" indent="0">
              <a:buFont typeface="Wingdings" pitchFamily="2" charset="2"/>
              <a:buNone/>
            </a:pPr>
            <a:r>
              <a:rPr lang="ru-RU" dirty="0" smtClean="0"/>
              <a:t>154</a:t>
            </a:r>
            <a:r>
              <a:rPr lang="ru-RU" baseline="-25000" dirty="0" smtClean="0"/>
              <a:t>10</a:t>
            </a:r>
            <a:r>
              <a:rPr lang="ru-RU" dirty="0" smtClean="0"/>
              <a:t>=</a:t>
            </a:r>
          </a:p>
          <a:p>
            <a:pPr marL="0" indent="0">
              <a:buFont typeface="Wingdings" pitchFamily="2" charset="2"/>
              <a:buNone/>
            </a:pPr>
            <a:r>
              <a:rPr lang="ru-RU" dirty="0" smtClean="0"/>
              <a:t>658</a:t>
            </a:r>
            <a:r>
              <a:rPr lang="ru-RU" baseline="-25000" dirty="0" smtClean="0"/>
              <a:t>10</a:t>
            </a:r>
            <a:r>
              <a:rPr lang="ru-RU" dirty="0" smtClean="0"/>
              <a:t>=</a:t>
            </a:r>
          </a:p>
          <a:p>
            <a:pPr marL="0" indent="0">
              <a:buFont typeface="Wingdings" pitchFamily="2" charset="2"/>
              <a:buNone/>
            </a:pPr>
            <a:r>
              <a:rPr lang="ru-RU" dirty="0" smtClean="0"/>
              <a:t>10005</a:t>
            </a:r>
            <a:r>
              <a:rPr lang="ru-RU" baseline="-25000" dirty="0" smtClean="0"/>
              <a:t>10</a:t>
            </a:r>
            <a:r>
              <a:rPr lang="ru-RU" dirty="0" smtClean="0"/>
              <a:t>=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4813"/>
            <a:ext cx="2733675" cy="3211512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460" y="566343"/>
            <a:ext cx="324045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Задание</a:t>
            </a:r>
            <a:endParaRPr lang="ru-RU" sz="440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200" y="448480"/>
            <a:ext cx="792460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Арифметика двоичных чисел </a:t>
            </a:r>
            <a:endParaRPr lang="ru-RU" sz="400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6237" y="1738547"/>
            <a:ext cx="15888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0+0=</a:t>
            </a:r>
          </a:p>
          <a:p>
            <a:r>
              <a:rPr lang="ru-RU" sz="4800" dirty="0" smtClean="0"/>
              <a:t>0+1=</a:t>
            </a:r>
          </a:p>
          <a:p>
            <a:r>
              <a:rPr lang="ru-RU" sz="4800" dirty="0" smtClean="0"/>
              <a:t>1+0=</a:t>
            </a:r>
          </a:p>
          <a:p>
            <a:r>
              <a:rPr lang="ru-RU" sz="4800" dirty="0" smtClean="0"/>
              <a:t>1+1=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20231" y="1738547"/>
            <a:ext cx="146867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0*0=</a:t>
            </a:r>
          </a:p>
          <a:p>
            <a:r>
              <a:rPr lang="ru-RU" sz="4800" dirty="0" smtClean="0"/>
              <a:t>0*1=</a:t>
            </a:r>
          </a:p>
          <a:p>
            <a:r>
              <a:rPr lang="ru-RU" sz="4800" dirty="0" smtClean="0"/>
              <a:t>1*0=</a:t>
            </a:r>
          </a:p>
          <a:p>
            <a:r>
              <a:rPr lang="ru-RU" sz="4800" dirty="0" smtClean="0"/>
              <a:t>1*1=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5134" y="1738547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0</a:t>
            </a:r>
            <a:endParaRPr lang="ru-RU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151006" y="3933070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10</a:t>
            </a:r>
            <a:endParaRPr lang="ru-RU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68711" y="317408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0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95474" y="2470041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0</a:t>
            </a:r>
            <a:endParaRPr lang="ru-RU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7095474" y="173388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0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75134" y="2470041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</a:t>
            </a:r>
            <a:endParaRPr lang="ru-RU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3083555" y="3278305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7051404" y="3933069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</a:t>
            </a:r>
            <a:endParaRPr lang="ru-RU" sz="4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mtClean="0"/>
              <a:t>§16</a:t>
            </a:r>
          </a:p>
          <a:p>
            <a:pPr marL="0" indent="0">
              <a:buFont typeface="Wingdings" pitchFamily="2" charset="2"/>
              <a:buNone/>
            </a:pPr>
            <a:r>
              <a:rPr lang="ru-RU" smtClean="0"/>
              <a:t>Стр. 100 задание 4, 5 и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470" y="755983"/>
            <a:ext cx="516891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Домашнее задание </a:t>
            </a:r>
            <a:endParaRPr lang="ru-RU" sz="400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1575" y="980660"/>
            <a:ext cx="81371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Повторим тему </a:t>
            </a:r>
          </a:p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«Системы счисления»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1748" name="Picture 4" descr="http://s_pervomay.tat.edu54.ru/kuchinskaya/images/risunok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93" y="1340710"/>
            <a:ext cx="2664370" cy="39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6" name="Picture 2" descr="http://arbuz.uz/revich/496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36" y="2593938"/>
            <a:ext cx="3027228" cy="342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Picture 6" descr="http://t3.gstatic.com/images?q=tbn:ANd9GcTzsnaC76cC61tioztXiA6wS1yl2YBb1Hyg39K6BnfiE6FEYho_Q5nJVXm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10" y="4033630"/>
            <a:ext cx="2592360" cy="25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46372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14375" y="549275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rgbClr val="990000"/>
                </a:solidFill>
              </a:rPr>
              <a:t>Основные понятия систем счисления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7088" y="1557338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i="1" dirty="0">
                <a:solidFill>
                  <a:srgbClr val="993300"/>
                </a:solidFill>
              </a:rPr>
              <a:t>Система счисления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95738" y="1557338"/>
            <a:ext cx="4537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dirty="0"/>
              <a:t>- это способ записи чисел и связанные с ними способы выполнения вычислений.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57250" y="2714625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i="1" dirty="0">
                <a:solidFill>
                  <a:srgbClr val="993300"/>
                </a:solidFill>
              </a:rPr>
              <a:t>Число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928813" y="2714625"/>
            <a:ext cx="6335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dirty="0"/>
              <a:t>- это некоторая величина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27088" y="3644900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i="1" dirty="0">
                <a:solidFill>
                  <a:srgbClr val="993300"/>
                </a:solidFill>
              </a:rPr>
              <a:t>Цифра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979613" y="3644900"/>
            <a:ext cx="57610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dirty="0"/>
              <a:t>- это символы, участвующие в записи числа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00113" y="4797425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i="1">
                <a:solidFill>
                  <a:srgbClr val="993300"/>
                </a:solidFill>
              </a:rPr>
              <a:t>Алфавит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627313" y="4797425"/>
            <a:ext cx="5616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dirty="0"/>
              <a:t>- совокупность различных цифр, используемых для записи числа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/>
      <p:bldP spid="18441" grpId="0"/>
      <p:bldP spid="184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45941237"/>
              </p:ext>
            </p:extLst>
          </p:nvPr>
        </p:nvGraphicFramePr>
        <p:xfrm>
          <a:off x="1331550" y="260560"/>
          <a:ext cx="7255982" cy="4608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32896" y="4983535"/>
            <a:ext cx="1944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5575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404398" y="5010935"/>
            <a:ext cx="1944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XXXIX</a:t>
            </a:r>
            <a:endParaRPr lang="ru-RU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71500" y="476250"/>
            <a:ext cx="8072438" cy="2530475"/>
            <a:chOff x="360" y="346"/>
            <a:chExt cx="5085" cy="1594"/>
          </a:xfrm>
        </p:grpSpPr>
        <p:sp>
          <p:nvSpPr>
            <p:cNvPr id="7188" name="Text Box 24"/>
            <p:cNvSpPr txBox="1">
              <a:spLocks noChangeArrowheads="1"/>
            </p:cNvSpPr>
            <p:nvPr/>
          </p:nvSpPr>
          <p:spPr bwMode="auto">
            <a:xfrm>
              <a:off x="360" y="346"/>
              <a:ext cx="5085" cy="1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3200" dirty="0">
                  <a:solidFill>
                    <a:srgbClr val="990000"/>
                  </a:solidFill>
                </a:rPr>
                <a:t>Единичная («палочная») система счисления</a:t>
              </a:r>
            </a:p>
            <a:p>
              <a:pPr algn="ctr" eaLnBrk="1" hangingPunct="1"/>
              <a:r>
                <a:rPr lang="ru-RU" dirty="0">
                  <a:solidFill>
                    <a:srgbClr val="990000"/>
                  </a:solidFill>
                </a:rPr>
                <a:t>(период палеолита, 10-11 тысяч лет до н.э.)</a:t>
              </a:r>
            </a:p>
            <a:p>
              <a:pPr eaLnBrk="1" hangingPunct="1"/>
              <a:endParaRPr lang="ru-RU" dirty="0">
                <a:solidFill>
                  <a:srgbClr val="990000"/>
                </a:solidFill>
              </a:endParaRPr>
            </a:p>
          </p:txBody>
        </p:sp>
        <p:sp>
          <p:nvSpPr>
            <p:cNvPr id="7189" name="Text Box 25"/>
            <p:cNvSpPr txBox="1">
              <a:spLocks noChangeArrowheads="1"/>
            </p:cNvSpPr>
            <p:nvPr/>
          </p:nvSpPr>
          <p:spPr bwMode="auto">
            <a:xfrm>
              <a:off x="585" y="1306"/>
              <a:ext cx="471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000" b="0" dirty="0"/>
                <a:t>Прежде чем человек научился считать или придумал слова для обозначения чисел, он, несомненно, владел наглядным, интуитивным представлением о числе.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000125" y="3357563"/>
            <a:ext cx="7200900" cy="2273300"/>
            <a:chOff x="612" y="1842"/>
            <a:chExt cx="4536" cy="1432"/>
          </a:xfrm>
        </p:grpSpPr>
        <p:pic>
          <p:nvPicPr>
            <p:cNvPr id="7173" name="Picture 7" descr="rs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" y="1842"/>
              <a:ext cx="1950" cy="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74" name="Group 31"/>
            <p:cNvGrpSpPr>
              <a:grpSpLocks/>
            </p:cNvGrpSpPr>
            <p:nvPr/>
          </p:nvGrpSpPr>
          <p:grpSpPr bwMode="auto">
            <a:xfrm>
              <a:off x="612" y="1889"/>
              <a:ext cx="1819" cy="1270"/>
              <a:chOff x="612" y="1889"/>
              <a:chExt cx="1819" cy="1270"/>
            </a:xfrm>
          </p:grpSpPr>
          <p:grpSp>
            <p:nvGrpSpPr>
              <p:cNvPr id="7175" name="Group 8"/>
              <p:cNvGrpSpPr>
                <a:grpSpLocks/>
              </p:cNvGrpSpPr>
              <p:nvPr/>
            </p:nvGrpSpPr>
            <p:grpSpPr bwMode="auto">
              <a:xfrm>
                <a:off x="657" y="2432"/>
                <a:ext cx="273" cy="635"/>
                <a:chOff x="4921" y="663"/>
                <a:chExt cx="279" cy="240"/>
              </a:xfrm>
            </p:grpSpPr>
            <p:sp>
              <p:nvSpPr>
                <p:cNvPr id="7185" name="Freeform 9"/>
                <p:cNvSpPr>
                  <a:spLocks/>
                </p:cNvSpPr>
                <p:nvPr/>
              </p:nvSpPr>
              <p:spPr bwMode="auto">
                <a:xfrm>
                  <a:off x="4921" y="663"/>
                  <a:ext cx="1" cy="240"/>
                </a:xfrm>
                <a:custGeom>
                  <a:avLst/>
                  <a:gdLst>
                    <a:gd name="T0" fmla="*/ 0 w 1"/>
                    <a:gd name="T1" fmla="*/ 0 h 240"/>
                    <a:gd name="T2" fmla="*/ 0 w 1"/>
                    <a:gd name="T3" fmla="*/ 240 h 240"/>
                    <a:gd name="T4" fmla="*/ 0 60000 65536"/>
                    <a:gd name="T5" fmla="*/ 0 60000 65536"/>
                    <a:gd name="T6" fmla="*/ 0 w 1"/>
                    <a:gd name="T7" fmla="*/ 0 h 240"/>
                    <a:gd name="T8" fmla="*/ 1 w 1"/>
                    <a:gd name="T9" fmla="*/ 240 h 24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240">
                      <a:moveTo>
                        <a:pt x="0" y="0"/>
                      </a:moveTo>
                      <a:cubicBezTo>
                        <a:pt x="0" y="80"/>
                        <a:pt x="0" y="160"/>
                        <a:pt x="0" y="240"/>
                      </a:cubicBezTo>
                    </a:path>
                  </a:pathLst>
                </a:custGeom>
                <a:noFill/>
                <a:ln w="57150">
                  <a:solidFill>
                    <a:srgbClr val="66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6" name="Freeform 10"/>
                <p:cNvSpPr>
                  <a:spLocks/>
                </p:cNvSpPr>
                <p:nvPr/>
              </p:nvSpPr>
              <p:spPr bwMode="auto">
                <a:xfrm>
                  <a:off x="5033" y="663"/>
                  <a:ext cx="36" cy="216"/>
                </a:xfrm>
                <a:custGeom>
                  <a:avLst/>
                  <a:gdLst>
                    <a:gd name="T0" fmla="*/ 36 w 36"/>
                    <a:gd name="T1" fmla="*/ 0 h 216"/>
                    <a:gd name="T2" fmla="*/ 0 w 36"/>
                    <a:gd name="T3" fmla="*/ 216 h 216"/>
                    <a:gd name="T4" fmla="*/ 0 60000 65536"/>
                    <a:gd name="T5" fmla="*/ 0 60000 65536"/>
                    <a:gd name="T6" fmla="*/ 0 w 36"/>
                    <a:gd name="T7" fmla="*/ 0 h 216"/>
                    <a:gd name="T8" fmla="*/ 36 w 36"/>
                    <a:gd name="T9" fmla="*/ 216 h 21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" h="216">
                      <a:moveTo>
                        <a:pt x="36" y="0"/>
                      </a:moveTo>
                      <a:cubicBezTo>
                        <a:pt x="12" y="73"/>
                        <a:pt x="0" y="137"/>
                        <a:pt x="0" y="216"/>
                      </a:cubicBezTo>
                    </a:path>
                  </a:pathLst>
                </a:custGeom>
                <a:noFill/>
                <a:ln w="57150">
                  <a:solidFill>
                    <a:srgbClr val="66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7" name="Freeform 11"/>
                <p:cNvSpPr>
                  <a:spLocks/>
                </p:cNvSpPr>
                <p:nvPr/>
              </p:nvSpPr>
              <p:spPr bwMode="auto">
                <a:xfrm>
                  <a:off x="5165" y="675"/>
                  <a:ext cx="35" cy="204"/>
                </a:xfrm>
                <a:custGeom>
                  <a:avLst/>
                  <a:gdLst>
                    <a:gd name="T0" fmla="*/ 12 w 35"/>
                    <a:gd name="T1" fmla="*/ 0 h 204"/>
                    <a:gd name="T2" fmla="*/ 0 w 35"/>
                    <a:gd name="T3" fmla="*/ 204 h 204"/>
                    <a:gd name="T4" fmla="*/ 0 60000 65536"/>
                    <a:gd name="T5" fmla="*/ 0 60000 65536"/>
                    <a:gd name="T6" fmla="*/ 0 w 35"/>
                    <a:gd name="T7" fmla="*/ 0 h 204"/>
                    <a:gd name="T8" fmla="*/ 35 w 35"/>
                    <a:gd name="T9" fmla="*/ 204 h 20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5" h="204">
                      <a:moveTo>
                        <a:pt x="12" y="0"/>
                      </a:moveTo>
                      <a:cubicBezTo>
                        <a:pt x="35" y="70"/>
                        <a:pt x="0" y="133"/>
                        <a:pt x="0" y="204"/>
                      </a:cubicBezTo>
                    </a:path>
                  </a:pathLst>
                </a:custGeom>
                <a:noFill/>
                <a:ln w="57150">
                  <a:solidFill>
                    <a:srgbClr val="66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76" name="Group 17"/>
              <p:cNvGrpSpPr>
                <a:grpSpLocks/>
              </p:cNvGrpSpPr>
              <p:nvPr/>
            </p:nvGrpSpPr>
            <p:grpSpPr bwMode="auto">
              <a:xfrm>
                <a:off x="1927" y="2433"/>
                <a:ext cx="504" cy="726"/>
                <a:chOff x="4787" y="1513"/>
                <a:chExt cx="504" cy="264"/>
              </a:xfrm>
            </p:grpSpPr>
            <p:sp>
              <p:nvSpPr>
                <p:cNvPr id="7179" name="Freeform 18"/>
                <p:cNvSpPr>
                  <a:spLocks/>
                </p:cNvSpPr>
                <p:nvPr/>
              </p:nvSpPr>
              <p:spPr bwMode="auto">
                <a:xfrm>
                  <a:off x="4787" y="1513"/>
                  <a:ext cx="12" cy="240"/>
                </a:xfrm>
                <a:custGeom>
                  <a:avLst/>
                  <a:gdLst>
                    <a:gd name="T0" fmla="*/ 12 w 12"/>
                    <a:gd name="T1" fmla="*/ 0 h 240"/>
                    <a:gd name="T2" fmla="*/ 0 w 12"/>
                    <a:gd name="T3" fmla="*/ 240 h 240"/>
                    <a:gd name="T4" fmla="*/ 0 60000 65536"/>
                    <a:gd name="T5" fmla="*/ 0 60000 65536"/>
                    <a:gd name="T6" fmla="*/ 0 w 12"/>
                    <a:gd name="T7" fmla="*/ 0 h 240"/>
                    <a:gd name="T8" fmla="*/ 12 w 12"/>
                    <a:gd name="T9" fmla="*/ 240 h 24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2" h="240">
                      <a:moveTo>
                        <a:pt x="12" y="0"/>
                      </a:moveTo>
                      <a:cubicBezTo>
                        <a:pt x="0" y="232"/>
                        <a:pt x="0" y="152"/>
                        <a:pt x="0" y="240"/>
                      </a:cubicBezTo>
                    </a:path>
                  </a:pathLst>
                </a:custGeom>
                <a:noFill/>
                <a:ln w="57150">
                  <a:solidFill>
                    <a:srgbClr val="66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0" name="Freeform 19"/>
                <p:cNvSpPr>
                  <a:spLocks/>
                </p:cNvSpPr>
                <p:nvPr/>
              </p:nvSpPr>
              <p:spPr bwMode="auto">
                <a:xfrm>
                  <a:off x="4967" y="1525"/>
                  <a:ext cx="1" cy="204"/>
                </a:xfrm>
                <a:custGeom>
                  <a:avLst/>
                  <a:gdLst>
                    <a:gd name="T0" fmla="*/ 0 w 1"/>
                    <a:gd name="T1" fmla="*/ 0 h 204"/>
                    <a:gd name="T2" fmla="*/ 0 w 1"/>
                    <a:gd name="T3" fmla="*/ 204 h 204"/>
                    <a:gd name="T4" fmla="*/ 0 60000 65536"/>
                    <a:gd name="T5" fmla="*/ 0 60000 65536"/>
                    <a:gd name="T6" fmla="*/ 0 w 1"/>
                    <a:gd name="T7" fmla="*/ 0 h 204"/>
                    <a:gd name="T8" fmla="*/ 1 w 1"/>
                    <a:gd name="T9" fmla="*/ 204 h 20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204">
                      <a:moveTo>
                        <a:pt x="0" y="0"/>
                      </a:moveTo>
                      <a:cubicBezTo>
                        <a:pt x="0" y="68"/>
                        <a:pt x="0" y="136"/>
                        <a:pt x="0" y="204"/>
                      </a:cubicBezTo>
                    </a:path>
                  </a:pathLst>
                </a:custGeom>
                <a:noFill/>
                <a:ln w="57150">
                  <a:solidFill>
                    <a:srgbClr val="66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1" name="Freeform 20"/>
                <p:cNvSpPr>
                  <a:spLocks/>
                </p:cNvSpPr>
                <p:nvPr/>
              </p:nvSpPr>
              <p:spPr bwMode="auto">
                <a:xfrm>
                  <a:off x="4868" y="1525"/>
                  <a:ext cx="12" cy="216"/>
                </a:xfrm>
                <a:custGeom>
                  <a:avLst/>
                  <a:gdLst>
                    <a:gd name="T0" fmla="*/ 12 w 12"/>
                    <a:gd name="T1" fmla="*/ 0 h 216"/>
                    <a:gd name="T2" fmla="*/ 0 w 12"/>
                    <a:gd name="T3" fmla="*/ 216 h 216"/>
                    <a:gd name="T4" fmla="*/ 0 60000 65536"/>
                    <a:gd name="T5" fmla="*/ 0 60000 65536"/>
                    <a:gd name="T6" fmla="*/ 0 w 12"/>
                    <a:gd name="T7" fmla="*/ 0 h 216"/>
                    <a:gd name="T8" fmla="*/ 12 w 12"/>
                    <a:gd name="T9" fmla="*/ 216 h 21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2" h="216">
                      <a:moveTo>
                        <a:pt x="12" y="0"/>
                      </a:moveTo>
                      <a:cubicBezTo>
                        <a:pt x="8" y="72"/>
                        <a:pt x="0" y="216"/>
                        <a:pt x="0" y="216"/>
                      </a:cubicBezTo>
                    </a:path>
                  </a:pathLst>
                </a:custGeom>
                <a:noFill/>
                <a:ln w="57150">
                  <a:solidFill>
                    <a:srgbClr val="66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2" name="Freeform 21"/>
                <p:cNvSpPr>
                  <a:spLocks/>
                </p:cNvSpPr>
                <p:nvPr/>
              </p:nvSpPr>
              <p:spPr bwMode="auto">
                <a:xfrm>
                  <a:off x="5061" y="1525"/>
                  <a:ext cx="24" cy="216"/>
                </a:xfrm>
                <a:custGeom>
                  <a:avLst/>
                  <a:gdLst>
                    <a:gd name="T0" fmla="*/ 0 w 24"/>
                    <a:gd name="T1" fmla="*/ 0 h 216"/>
                    <a:gd name="T2" fmla="*/ 24 w 24"/>
                    <a:gd name="T3" fmla="*/ 216 h 216"/>
                    <a:gd name="T4" fmla="*/ 0 60000 65536"/>
                    <a:gd name="T5" fmla="*/ 0 60000 65536"/>
                    <a:gd name="T6" fmla="*/ 0 w 24"/>
                    <a:gd name="T7" fmla="*/ 0 h 216"/>
                    <a:gd name="T8" fmla="*/ 24 w 24"/>
                    <a:gd name="T9" fmla="*/ 216 h 21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4" h="216">
                      <a:moveTo>
                        <a:pt x="0" y="0"/>
                      </a:moveTo>
                      <a:cubicBezTo>
                        <a:pt x="14" y="72"/>
                        <a:pt x="24" y="142"/>
                        <a:pt x="24" y="216"/>
                      </a:cubicBezTo>
                    </a:path>
                  </a:pathLst>
                </a:custGeom>
                <a:noFill/>
                <a:ln w="57150">
                  <a:solidFill>
                    <a:srgbClr val="66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3" name="Freeform 22"/>
                <p:cNvSpPr>
                  <a:spLocks/>
                </p:cNvSpPr>
                <p:nvPr/>
              </p:nvSpPr>
              <p:spPr bwMode="auto">
                <a:xfrm>
                  <a:off x="5169" y="1525"/>
                  <a:ext cx="14" cy="252"/>
                </a:xfrm>
                <a:custGeom>
                  <a:avLst/>
                  <a:gdLst>
                    <a:gd name="T0" fmla="*/ 14 w 14"/>
                    <a:gd name="T1" fmla="*/ 0 h 252"/>
                    <a:gd name="T2" fmla="*/ 2 w 14"/>
                    <a:gd name="T3" fmla="*/ 252 h 252"/>
                    <a:gd name="T4" fmla="*/ 0 60000 65536"/>
                    <a:gd name="T5" fmla="*/ 0 60000 65536"/>
                    <a:gd name="T6" fmla="*/ 0 w 14"/>
                    <a:gd name="T7" fmla="*/ 0 h 252"/>
                    <a:gd name="T8" fmla="*/ 14 w 14"/>
                    <a:gd name="T9" fmla="*/ 252 h 2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" h="252">
                      <a:moveTo>
                        <a:pt x="14" y="0"/>
                      </a:moveTo>
                      <a:cubicBezTo>
                        <a:pt x="0" y="204"/>
                        <a:pt x="2" y="120"/>
                        <a:pt x="2" y="252"/>
                      </a:cubicBezTo>
                    </a:path>
                  </a:pathLst>
                </a:custGeom>
                <a:noFill/>
                <a:ln w="57150">
                  <a:solidFill>
                    <a:srgbClr val="66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4" name="Freeform 23"/>
                <p:cNvSpPr>
                  <a:spLocks/>
                </p:cNvSpPr>
                <p:nvPr/>
              </p:nvSpPr>
              <p:spPr bwMode="auto">
                <a:xfrm>
                  <a:off x="5278" y="1537"/>
                  <a:ext cx="13" cy="216"/>
                </a:xfrm>
                <a:custGeom>
                  <a:avLst/>
                  <a:gdLst>
                    <a:gd name="T0" fmla="*/ 13 w 13"/>
                    <a:gd name="T1" fmla="*/ 0 h 216"/>
                    <a:gd name="T2" fmla="*/ 1 w 13"/>
                    <a:gd name="T3" fmla="*/ 216 h 216"/>
                    <a:gd name="T4" fmla="*/ 0 60000 65536"/>
                    <a:gd name="T5" fmla="*/ 0 60000 65536"/>
                    <a:gd name="T6" fmla="*/ 0 w 13"/>
                    <a:gd name="T7" fmla="*/ 0 h 216"/>
                    <a:gd name="T8" fmla="*/ 13 w 13"/>
                    <a:gd name="T9" fmla="*/ 216 h 21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" h="216">
                      <a:moveTo>
                        <a:pt x="13" y="0"/>
                      </a:moveTo>
                      <a:cubicBezTo>
                        <a:pt x="0" y="184"/>
                        <a:pt x="1" y="112"/>
                        <a:pt x="1" y="216"/>
                      </a:cubicBezTo>
                    </a:path>
                  </a:pathLst>
                </a:custGeom>
                <a:noFill/>
                <a:ln w="57150">
                  <a:solidFill>
                    <a:srgbClr val="66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177" name="Text Box 16"/>
              <p:cNvSpPr txBox="1">
                <a:spLocks noChangeArrowheads="1"/>
              </p:cNvSpPr>
              <p:nvPr/>
            </p:nvSpPr>
            <p:spPr bwMode="auto">
              <a:xfrm>
                <a:off x="1247" y="2523"/>
                <a:ext cx="45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000" b="0" dirty="0"/>
                  <a:t>или </a:t>
                </a:r>
                <a:endParaRPr lang="ru-RU" sz="2000" b="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7178" name="Text Box 26"/>
              <p:cNvSpPr txBox="1">
                <a:spLocks noChangeArrowheads="1"/>
              </p:cNvSpPr>
              <p:nvPr/>
            </p:nvSpPr>
            <p:spPr bwMode="auto">
              <a:xfrm>
                <a:off x="612" y="1889"/>
                <a:ext cx="154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000" b="0"/>
                  <a:t>Обозначение:</a:t>
                </a:r>
              </a:p>
            </p:txBody>
          </p:sp>
        </p:grp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00113" y="4868863"/>
            <a:ext cx="4886325" cy="666750"/>
            <a:chOff x="1254" y="3340"/>
            <a:chExt cx="3078" cy="420"/>
          </a:xfrm>
        </p:grpSpPr>
        <p:sp>
          <p:nvSpPr>
            <p:cNvPr id="8212" name="Freeform 17"/>
            <p:cNvSpPr>
              <a:spLocks/>
            </p:cNvSpPr>
            <p:nvPr/>
          </p:nvSpPr>
          <p:spPr bwMode="auto">
            <a:xfrm>
              <a:off x="1254" y="3372"/>
              <a:ext cx="187" cy="388"/>
            </a:xfrm>
            <a:custGeom>
              <a:avLst/>
              <a:gdLst>
                <a:gd name="T0" fmla="*/ 1 w 329"/>
                <a:gd name="T1" fmla="*/ 1 h 604"/>
                <a:gd name="T2" fmla="*/ 1 w 329"/>
                <a:gd name="T3" fmla="*/ 1 h 604"/>
                <a:gd name="T4" fmla="*/ 1 w 329"/>
                <a:gd name="T5" fmla="*/ 1 h 604"/>
                <a:gd name="T6" fmla="*/ 1 w 329"/>
                <a:gd name="T7" fmla="*/ 1 h 604"/>
                <a:gd name="T8" fmla="*/ 1 w 329"/>
                <a:gd name="T9" fmla="*/ 1 h 604"/>
                <a:gd name="T10" fmla="*/ 1 w 329"/>
                <a:gd name="T11" fmla="*/ 1 h 604"/>
                <a:gd name="T12" fmla="*/ 1 w 329"/>
                <a:gd name="T13" fmla="*/ 1 h 604"/>
                <a:gd name="T14" fmla="*/ 0 w 329"/>
                <a:gd name="T15" fmla="*/ 1 h 604"/>
                <a:gd name="T16" fmla="*/ 1 w 329"/>
                <a:gd name="T17" fmla="*/ 1 h 604"/>
                <a:gd name="T18" fmla="*/ 1 w 329"/>
                <a:gd name="T19" fmla="*/ 1 h 604"/>
                <a:gd name="T20" fmla="*/ 1 w 329"/>
                <a:gd name="T21" fmla="*/ 1 h 604"/>
                <a:gd name="T22" fmla="*/ 1 w 329"/>
                <a:gd name="T23" fmla="*/ 1 h 604"/>
                <a:gd name="T24" fmla="*/ 1 w 329"/>
                <a:gd name="T25" fmla="*/ 1 h 604"/>
                <a:gd name="T26" fmla="*/ 1 w 329"/>
                <a:gd name="T27" fmla="*/ 1 h 604"/>
                <a:gd name="T28" fmla="*/ 1 w 329"/>
                <a:gd name="T29" fmla="*/ 1 h 6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9"/>
                <a:gd name="T46" fmla="*/ 0 h 604"/>
                <a:gd name="T47" fmla="*/ 329 w 329"/>
                <a:gd name="T48" fmla="*/ 604 h 6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9" h="604">
                  <a:moveTo>
                    <a:pt x="144" y="208"/>
                  </a:moveTo>
                  <a:cubicBezTo>
                    <a:pt x="158" y="217"/>
                    <a:pt x="195" y="246"/>
                    <a:pt x="216" y="244"/>
                  </a:cubicBezTo>
                  <a:cubicBezTo>
                    <a:pt x="241" y="241"/>
                    <a:pt x="288" y="220"/>
                    <a:pt x="288" y="220"/>
                  </a:cubicBezTo>
                  <a:cubicBezTo>
                    <a:pt x="304" y="158"/>
                    <a:pt x="329" y="102"/>
                    <a:pt x="252" y="76"/>
                  </a:cubicBezTo>
                  <a:cubicBezTo>
                    <a:pt x="201" y="0"/>
                    <a:pt x="138" y="32"/>
                    <a:pt x="48" y="40"/>
                  </a:cubicBezTo>
                  <a:cubicBezTo>
                    <a:pt x="40" y="64"/>
                    <a:pt x="32" y="88"/>
                    <a:pt x="24" y="112"/>
                  </a:cubicBezTo>
                  <a:cubicBezTo>
                    <a:pt x="20" y="124"/>
                    <a:pt x="16" y="136"/>
                    <a:pt x="12" y="148"/>
                  </a:cubicBezTo>
                  <a:cubicBezTo>
                    <a:pt x="8" y="160"/>
                    <a:pt x="0" y="184"/>
                    <a:pt x="0" y="184"/>
                  </a:cubicBezTo>
                  <a:cubicBezTo>
                    <a:pt x="10" y="256"/>
                    <a:pt x="3" y="293"/>
                    <a:pt x="72" y="316"/>
                  </a:cubicBezTo>
                  <a:cubicBezTo>
                    <a:pt x="80" y="328"/>
                    <a:pt x="86" y="342"/>
                    <a:pt x="96" y="352"/>
                  </a:cubicBezTo>
                  <a:cubicBezTo>
                    <a:pt x="106" y="362"/>
                    <a:pt x="123" y="365"/>
                    <a:pt x="132" y="376"/>
                  </a:cubicBezTo>
                  <a:cubicBezTo>
                    <a:pt x="140" y="386"/>
                    <a:pt x="138" y="401"/>
                    <a:pt x="144" y="412"/>
                  </a:cubicBezTo>
                  <a:cubicBezTo>
                    <a:pt x="150" y="425"/>
                    <a:pt x="160" y="436"/>
                    <a:pt x="168" y="448"/>
                  </a:cubicBezTo>
                  <a:cubicBezTo>
                    <a:pt x="168" y="449"/>
                    <a:pt x="156" y="540"/>
                    <a:pt x="144" y="556"/>
                  </a:cubicBezTo>
                  <a:cubicBezTo>
                    <a:pt x="128" y="576"/>
                    <a:pt x="102" y="586"/>
                    <a:pt x="84" y="604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18"/>
            <p:cNvSpPr>
              <a:spLocks/>
            </p:cNvSpPr>
            <p:nvPr/>
          </p:nvSpPr>
          <p:spPr bwMode="auto">
            <a:xfrm>
              <a:off x="1572" y="3372"/>
              <a:ext cx="187" cy="388"/>
            </a:xfrm>
            <a:custGeom>
              <a:avLst/>
              <a:gdLst>
                <a:gd name="T0" fmla="*/ 1 w 329"/>
                <a:gd name="T1" fmla="*/ 1 h 604"/>
                <a:gd name="T2" fmla="*/ 1 w 329"/>
                <a:gd name="T3" fmla="*/ 1 h 604"/>
                <a:gd name="T4" fmla="*/ 1 w 329"/>
                <a:gd name="T5" fmla="*/ 1 h 604"/>
                <a:gd name="T6" fmla="*/ 1 w 329"/>
                <a:gd name="T7" fmla="*/ 1 h 604"/>
                <a:gd name="T8" fmla="*/ 1 w 329"/>
                <a:gd name="T9" fmla="*/ 1 h 604"/>
                <a:gd name="T10" fmla="*/ 1 w 329"/>
                <a:gd name="T11" fmla="*/ 1 h 604"/>
                <a:gd name="T12" fmla="*/ 1 w 329"/>
                <a:gd name="T13" fmla="*/ 1 h 604"/>
                <a:gd name="T14" fmla="*/ 0 w 329"/>
                <a:gd name="T15" fmla="*/ 1 h 604"/>
                <a:gd name="T16" fmla="*/ 1 w 329"/>
                <a:gd name="T17" fmla="*/ 1 h 604"/>
                <a:gd name="T18" fmla="*/ 1 w 329"/>
                <a:gd name="T19" fmla="*/ 1 h 604"/>
                <a:gd name="T20" fmla="*/ 1 w 329"/>
                <a:gd name="T21" fmla="*/ 1 h 604"/>
                <a:gd name="T22" fmla="*/ 1 w 329"/>
                <a:gd name="T23" fmla="*/ 1 h 604"/>
                <a:gd name="T24" fmla="*/ 1 w 329"/>
                <a:gd name="T25" fmla="*/ 1 h 604"/>
                <a:gd name="T26" fmla="*/ 1 w 329"/>
                <a:gd name="T27" fmla="*/ 1 h 604"/>
                <a:gd name="T28" fmla="*/ 1 w 329"/>
                <a:gd name="T29" fmla="*/ 1 h 6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9"/>
                <a:gd name="T46" fmla="*/ 0 h 604"/>
                <a:gd name="T47" fmla="*/ 329 w 329"/>
                <a:gd name="T48" fmla="*/ 604 h 6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9" h="604">
                  <a:moveTo>
                    <a:pt x="144" y="208"/>
                  </a:moveTo>
                  <a:cubicBezTo>
                    <a:pt x="158" y="217"/>
                    <a:pt x="195" y="246"/>
                    <a:pt x="216" y="244"/>
                  </a:cubicBezTo>
                  <a:cubicBezTo>
                    <a:pt x="241" y="241"/>
                    <a:pt x="288" y="220"/>
                    <a:pt x="288" y="220"/>
                  </a:cubicBezTo>
                  <a:cubicBezTo>
                    <a:pt x="304" y="158"/>
                    <a:pt x="329" y="102"/>
                    <a:pt x="252" y="76"/>
                  </a:cubicBezTo>
                  <a:cubicBezTo>
                    <a:pt x="201" y="0"/>
                    <a:pt x="138" y="32"/>
                    <a:pt x="48" y="40"/>
                  </a:cubicBezTo>
                  <a:cubicBezTo>
                    <a:pt x="40" y="64"/>
                    <a:pt x="32" y="88"/>
                    <a:pt x="24" y="112"/>
                  </a:cubicBezTo>
                  <a:cubicBezTo>
                    <a:pt x="20" y="124"/>
                    <a:pt x="16" y="136"/>
                    <a:pt x="12" y="148"/>
                  </a:cubicBezTo>
                  <a:cubicBezTo>
                    <a:pt x="8" y="160"/>
                    <a:pt x="0" y="184"/>
                    <a:pt x="0" y="184"/>
                  </a:cubicBezTo>
                  <a:cubicBezTo>
                    <a:pt x="10" y="256"/>
                    <a:pt x="3" y="293"/>
                    <a:pt x="72" y="316"/>
                  </a:cubicBezTo>
                  <a:cubicBezTo>
                    <a:pt x="80" y="328"/>
                    <a:pt x="86" y="342"/>
                    <a:pt x="96" y="352"/>
                  </a:cubicBezTo>
                  <a:cubicBezTo>
                    <a:pt x="106" y="362"/>
                    <a:pt x="123" y="365"/>
                    <a:pt x="132" y="376"/>
                  </a:cubicBezTo>
                  <a:cubicBezTo>
                    <a:pt x="140" y="386"/>
                    <a:pt x="138" y="401"/>
                    <a:pt x="144" y="412"/>
                  </a:cubicBezTo>
                  <a:cubicBezTo>
                    <a:pt x="150" y="425"/>
                    <a:pt x="160" y="436"/>
                    <a:pt x="168" y="448"/>
                  </a:cubicBezTo>
                  <a:cubicBezTo>
                    <a:pt x="168" y="449"/>
                    <a:pt x="156" y="540"/>
                    <a:pt x="144" y="556"/>
                  </a:cubicBezTo>
                  <a:cubicBezTo>
                    <a:pt x="128" y="576"/>
                    <a:pt x="102" y="586"/>
                    <a:pt x="84" y="604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19"/>
            <p:cNvSpPr>
              <a:spLocks/>
            </p:cNvSpPr>
            <p:nvPr/>
          </p:nvSpPr>
          <p:spPr bwMode="auto">
            <a:xfrm>
              <a:off x="1844" y="3372"/>
              <a:ext cx="187" cy="388"/>
            </a:xfrm>
            <a:custGeom>
              <a:avLst/>
              <a:gdLst>
                <a:gd name="T0" fmla="*/ 1 w 329"/>
                <a:gd name="T1" fmla="*/ 1 h 604"/>
                <a:gd name="T2" fmla="*/ 1 w 329"/>
                <a:gd name="T3" fmla="*/ 1 h 604"/>
                <a:gd name="T4" fmla="*/ 1 w 329"/>
                <a:gd name="T5" fmla="*/ 1 h 604"/>
                <a:gd name="T6" fmla="*/ 1 w 329"/>
                <a:gd name="T7" fmla="*/ 1 h 604"/>
                <a:gd name="T8" fmla="*/ 1 w 329"/>
                <a:gd name="T9" fmla="*/ 1 h 604"/>
                <a:gd name="T10" fmla="*/ 1 w 329"/>
                <a:gd name="T11" fmla="*/ 1 h 604"/>
                <a:gd name="T12" fmla="*/ 1 w 329"/>
                <a:gd name="T13" fmla="*/ 1 h 604"/>
                <a:gd name="T14" fmla="*/ 0 w 329"/>
                <a:gd name="T15" fmla="*/ 1 h 604"/>
                <a:gd name="T16" fmla="*/ 1 w 329"/>
                <a:gd name="T17" fmla="*/ 1 h 604"/>
                <a:gd name="T18" fmla="*/ 1 w 329"/>
                <a:gd name="T19" fmla="*/ 1 h 604"/>
                <a:gd name="T20" fmla="*/ 1 w 329"/>
                <a:gd name="T21" fmla="*/ 1 h 604"/>
                <a:gd name="T22" fmla="*/ 1 w 329"/>
                <a:gd name="T23" fmla="*/ 1 h 604"/>
                <a:gd name="T24" fmla="*/ 1 w 329"/>
                <a:gd name="T25" fmla="*/ 1 h 604"/>
                <a:gd name="T26" fmla="*/ 1 w 329"/>
                <a:gd name="T27" fmla="*/ 1 h 604"/>
                <a:gd name="T28" fmla="*/ 1 w 329"/>
                <a:gd name="T29" fmla="*/ 1 h 6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9"/>
                <a:gd name="T46" fmla="*/ 0 h 604"/>
                <a:gd name="T47" fmla="*/ 329 w 329"/>
                <a:gd name="T48" fmla="*/ 604 h 6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9" h="604">
                  <a:moveTo>
                    <a:pt x="144" y="208"/>
                  </a:moveTo>
                  <a:cubicBezTo>
                    <a:pt x="158" y="217"/>
                    <a:pt x="195" y="246"/>
                    <a:pt x="216" y="244"/>
                  </a:cubicBezTo>
                  <a:cubicBezTo>
                    <a:pt x="241" y="241"/>
                    <a:pt x="288" y="220"/>
                    <a:pt x="288" y="220"/>
                  </a:cubicBezTo>
                  <a:cubicBezTo>
                    <a:pt x="304" y="158"/>
                    <a:pt x="329" y="102"/>
                    <a:pt x="252" y="76"/>
                  </a:cubicBezTo>
                  <a:cubicBezTo>
                    <a:pt x="201" y="0"/>
                    <a:pt x="138" y="32"/>
                    <a:pt x="48" y="40"/>
                  </a:cubicBezTo>
                  <a:cubicBezTo>
                    <a:pt x="40" y="64"/>
                    <a:pt x="32" y="88"/>
                    <a:pt x="24" y="112"/>
                  </a:cubicBezTo>
                  <a:cubicBezTo>
                    <a:pt x="20" y="124"/>
                    <a:pt x="16" y="136"/>
                    <a:pt x="12" y="148"/>
                  </a:cubicBezTo>
                  <a:cubicBezTo>
                    <a:pt x="8" y="160"/>
                    <a:pt x="0" y="184"/>
                    <a:pt x="0" y="184"/>
                  </a:cubicBezTo>
                  <a:cubicBezTo>
                    <a:pt x="10" y="256"/>
                    <a:pt x="3" y="293"/>
                    <a:pt x="72" y="316"/>
                  </a:cubicBezTo>
                  <a:cubicBezTo>
                    <a:pt x="80" y="328"/>
                    <a:pt x="86" y="342"/>
                    <a:pt x="96" y="352"/>
                  </a:cubicBezTo>
                  <a:cubicBezTo>
                    <a:pt x="106" y="362"/>
                    <a:pt x="123" y="365"/>
                    <a:pt x="132" y="376"/>
                  </a:cubicBezTo>
                  <a:cubicBezTo>
                    <a:pt x="140" y="386"/>
                    <a:pt x="138" y="401"/>
                    <a:pt x="144" y="412"/>
                  </a:cubicBezTo>
                  <a:cubicBezTo>
                    <a:pt x="150" y="425"/>
                    <a:pt x="160" y="436"/>
                    <a:pt x="168" y="448"/>
                  </a:cubicBezTo>
                  <a:cubicBezTo>
                    <a:pt x="168" y="449"/>
                    <a:pt x="156" y="540"/>
                    <a:pt x="144" y="556"/>
                  </a:cubicBezTo>
                  <a:cubicBezTo>
                    <a:pt x="128" y="576"/>
                    <a:pt x="102" y="586"/>
                    <a:pt x="84" y="604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20"/>
            <p:cNvSpPr>
              <a:spLocks/>
            </p:cNvSpPr>
            <p:nvPr/>
          </p:nvSpPr>
          <p:spPr bwMode="auto">
            <a:xfrm>
              <a:off x="2100" y="3376"/>
              <a:ext cx="242" cy="384"/>
            </a:xfrm>
            <a:custGeom>
              <a:avLst/>
              <a:gdLst>
                <a:gd name="T0" fmla="*/ 0 w 242"/>
                <a:gd name="T1" fmla="*/ 372 h 384"/>
                <a:gd name="T2" fmla="*/ 60 w 242"/>
                <a:gd name="T3" fmla="*/ 72 h 384"/>
                <a:gd name="T4" fmla="*/ 72 w 242"/>
                <a:gd name="T5" fmla="*/ 36 h 384"/>
                <a:gd name="T6" fmla="*/ 144 w 242"/>
                <a:gd name="T7" fmla="*/ 0 h 384"/>
                <a:gd name="T8" fmla="*/ 204 w 242"/>
                <a:gd name="T9" fmla="*/ 108 h 384"/>
                <a:gd name="T10" fmla="*/ 216 w 242"/>
                <a:gd name="T11" fmla="*/ 144 h 384"/>
                <a:gd name="T12" fmla="*/ 228 w 242"/>
                <a:gd name="T13" fmla="*/ 300 h 384"/>
                <a:gd name="T14" fmla="*/ 240 w 242"/>
                <a:gd name="T15" fmla="*/ 336 h 384"/>
                <a:gd name="T16" fmla="*/ 204 w 242"/>
                <a:gd name="T17" fmla="*/ 384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2"/>
                <a:gd name="T28" fmla="*/ 0 h 384"/>
                <a:gd name="T29" fmla="*/ 242 w 242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2" h="384">
                  <a:moveTo>
                    <a:pt x="0" y="372"/>
                  </a:moveTo>
                  <a:cubicBezTo>
                    <a:pt x="10" y="264"/>
                    <a:pt x="26" y="173"/>
                    <a:pt x="60" y="72"/>
                  </a:cubicBezTo>
                  <a:cubicBezTo>
                    <a:pt x="64" y="60"/>
                    <a:pt x="61" y="43"/>
                    <a:pt x="72" y="36"/>
                  </a:cubicBezTo>
                  <a:cubicBezTo>
                    <a:pt x="119" y="5"/>
                    <a:pt x="94" y="17"/>
                    <a:pt x="144" y="0"/>
                  </a:cubicBezTo>
                  <a:cubicBezTo>
                    <a:pt x="198" y="54"/>
                    <a:pt x="175" y="20"/>
                    <a:pt x="204" y="108"/>
                  </a:cubicBezTo>
                  <a:cubicBezTo>
                    <a:pt x="208" y="120"/>
                    <a:pt x="216" y="144"/>
                    <a:pt x="216" y="144"/>
                  </a:cubicBezTo>
                  <a:cubicBezTo>
                    <a:pt x="220" y="196"/>
                    <a:pt x="222" y="248"/>
                    <a:pt x="228" y="300"/>
                  </a:cubicBezTo>
                  <a:cubicBezTo>
                    <a:pt x="230" y="313"/>
                    <a:pt x="242" y="324"/>
                    <a:pt x="240" y="336"/>
                  </a:cubicBezTo>
                  <a:cubicBezTo>
                    <a:pt x="237" y="352"/>
                    <a:pt x="217" y="371"/>
                    <a:pt x="204" y="384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Freeform 21"/>
            <p:cNvSpPr>
              <a:spLocks/>
            </p:cNvSpPr>
            <p:nvPr/>
          </p:nvSpPr>
          <p:spPr bwMode="auto">
            <a:xfrm>
              <a:off x="2447" y="3359"/>
              <a:ext cx="268" cy="401"/>
            </a:xfrm>
            <a:custGeom>
              <a:avLst/>
              <a:gdLst>
                <a:gd name="T0" fmla="*/ 1 w 268"/>
                <a:gd name="T1" fmla="*/ 389 h 401"/>
                <a:gd name="T2" fmla="*/ 37 w 268"/>
                <a:gd name="T3" fmla="*/ 317 h 401"/>
                <a:gd name="T4" fmla="*/ 1 w 268"/>
                <a:gd name="T5" fmla="*/ 329 h 401"/>
                <a:gd name="T6" fmla="*/ 13 w 268"/>
                <a:gd name="T7" fmla="*/ 365 h 401"/>
                <a:gd name="T8" fmla="*/ 37 w 268"/>
                <a:gd name="T9" fmla="*/ 329 h 401"/>
                <a:gd name="T10" fmla="*/ 121 w 268"/>
                <a:gd name="T11" fmla="*/ 41 h 401"/>
                <a:gd name="T12" fmla="*/ 145 w 268"/>
                <a:gd name="T13" fmla="*/ 5 h 401"/>
                <a:gd name="T14" fmla="*/ 181 w 268"/>
                <a:gd name="T15" fmla="*/ 17 h 401"/>
                <a:gd name="T16" fmla="*/ 241 w 268"/>
                <a:gd name="T17" fmla="*/ 161 h 401"/>
                <a:gd name="T18" fmla="*/ 265 w 268"/>
                <a:gd name="T19" fmla="*/ 401 h 4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8"/>
                <a:gd name="T31" fmla="*/ 0 h 401"/>
                <a:gd name="T32" fmla="*/ 268 w 268"/>
                <a:gd name="T33" fmla="*/ 401 h 40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8" h="401">
                  <a:moveTo>
                    <a:pt x="1" y="389"/>
                  </a:moveTo>
                  <a:cubicBezTo>
                    <a:pt x="2" y="388"/>
                    <a:pt x="47" y="327"/>
                    <a:pt x="37" y="317"/>
                  </a:cubicBezTo>
                  <a:cubicBezTo>
                    <a:pt x="28" y="308"/>
                    <a:pt x="13" y="325"/>
                    <a:pt x="1" y="329"/>
                  </a:cubicBezTo>
                  <a:cubicBezTo>
                    <a:pt x="5" y="341"/>
                    <a:pt x="0" y="365"/>
                    <a:pt x="13" y="365"/>
                  </a:cubicBezTo>
                  <a:cubicBezTo>
                    <a:pt x="27" y="365"/>
                    <a:pt x="34" y="343"/>
                    <a:pt x="37" y="329"/>
                  </a:cubicBezTo>
                  <a:cubicBezTo>
                    <a:pt x="55" y="231"/>
                    <a:pt x="28" y="103"/>
                    <a:pt x="121" y="41"/>
                  </a:cubicBezTo>
                  <a:cubicBezTo>
                    <a:pt x="129" y="29"/>
                    <a:pt x="132" y="10"/>
                    <a:pt x="145" y="5"/>
                  </a:cubicBezTo>
                  <a:cubicBezTo>
                    <a:pt x="157" y="0"/>
                    <a:pt x="174" y="7"/>
                    <a:pt x="181" y="17"/>
                  </a:cubicBezTo>
                  <a:cubicBezTo>
                    <a:pt x="206" y="52"/>
                    <a:pt x="212" y="117"/>
                    <a:pt x="241" y="161"/>
                  </a:cubicBezTo>
                  <a:cubicBezTo>
                    <a:pt x="268" y="353"/>
                    <a:pt x="265" y="272"/>
                    <a:pt x="265" y="401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Freeform 22"/>
            <p:cNvSpPr>
              <a:spLocks/>
            </p:cNvSpPr>
            <p:nvPr/>
          </p:nvSpPr>
          <p:spPr bwMode="auto">
            <a:xfrm>
              <a:off x="2820" y="3351"/>
              <a:ext cx="264" cy="401"/>
            </a:xfrm>
            <a:custGeom>
              <a:avLst/>
              <a:gdLst>
                <a:gd name="T0" fmla="*/ 0 w 264"/>
                <a:gd name="T1" fmla="*/ 385 h 401"/>
                <a:gd name="T2" fmla="*/ 60 w 264"/>
                <a:gd name="T3" fmla="*/ 253 h 401"/>
                <a:gd name="T4" fmla="*/ 192 w 264"/>
                <a:gd name="T5" fmla="*/ 1 h 401"/>
                <a:gd name="T6" fmla="*/ 240 w 264"/>
                <a:gd name="T7" fmla="*/ 13 h 401"/>
                <a:gd name="T8" fmla="*/ 264 w 264"/>
                <a:gd name="T9" fmla="*/ 85 h 401"/>
                <a:gd name="T10" fmla="*/ 252 w 264"/>
                <a:gd name="T11" fmla="*/ 325 h 401"/>
                <a:gd name="T12" fmla="*/ 240 w 264"/>
                <a:gd name="T13" fmla="*/ 397 h 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4"/>
                <a:gd name="T22" fmla="*/ 0 h 401"/>
                <a:gd name="T23" fmla="*/ 264 w 264"/>
                <a:gd name="T24" fmla="*/ 401 h 40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4" h="401">
                  <a:moveTo>
                    <a:pt x="0" y="385"/>
                  </a:moveTo>
                  <a:cubicBezTo>
                    <a:pt x="63" y="343"/>
                    <a:pt x="43" y="328"/>
                    <a:pt x="60" y="253"/>
                  </a:cubicBezTo>
                  <a:cubicBezTo>
                    <a:pt x="85" y="139"/>
                    <a:pt x="74" y="40"/>
                    <a:pt x="192" y="1"/>
                  </a:cubicBezTo>
                  <a:cubicBezTo>
                    <a:pt x="208" y="5"/>
                    <a:pt x="229" y="0"/>
                    <a:pt x="240" y="13"/>
                  </a:cubicBezTo>
                  <a:cubicBezTo>
                    <a:pt x="256" y="32"/>
                    <a:pt x="264" y="85"/>
                    <a:pt x="264" y="85"/>
                  </a:cubicBezTo>
                  <a:cubicBezTo>
                    <a:pt x="260" y="165"/>
                    <a:pt x="261" y="245"/>
                    <a:pt x="252" y="325"/>
                  </a:cubicBezTo>
                  <a:cubicBezTo>
                    <a:pt x="243" y="401"/>
                    <a:pt x="200" y="397"/>
                    <a:pt x="240" y="397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Freeform 23"/>
            <p:cNvSpPr>
              <a:spLocks/>
            </p:cNvSpPr>
            <p:nvPr/>
          </p:nvSpPr>
          <p:spPr bwMode="auto">
            <a:xfrm>
              <a:off x="3204" y="3340"/>
              <a:ext cx="228" cy="396"/>
            </a:xfrm>
            <a:custGeom>
              <a:avLst/>
              <a:gdLst>
                <a:gd name="T0" fmla="*/ 0 w 228"/>
                <a:gd name="T1" fmla="*/ 396 h 396"/>
                <a:gd name="T2" fmla="*/ 36 w 228"/>
                <a:gd name="T3" fmla="*/ 228 h 396"/>
                <a:gd name="T4" fmla="*/ 72 w 228"/>
                <a:gd name="T5" fmla="*/ 120 h 396"/>
                <a:gd name="T6" fmla="*/ 96 w 228"/>
                <a:gd name="T7" fmla="*/ 24 h 396"/>
                <a:gd name="T8" fmla="*/ 168 w 228"/>
                <a:gd name="T9" fmla="*/ 0 h 396"/>
                <a:gd name="T10" fmla="*/ 204 w 228"/>
                <a:gd name="T11" fmla="*/ 24 h 396"/>
                <a:gd name="T12" fmla="*/ 228 w 228"/>
                <a:gd name="T13" fmla="*/ 96 h 396"/>
                <a:gd name="T14" fmla="*/ 216 w 228"/>
                <a:gd name="T15" fmla="*/ 384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96"/>
                <a:gd name="T26" fmla="*/ 228 w 228"/>
                <a:gd name="T27" fmla="*/ 396 h 3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96">
                  <a:moveTo>
                    <a:pt x="0" y="396"/>
                  </a:moveTo>
                  <a:cubicBezTo>
                    <a:pt x="18" y="341"/>
                    <a:pt x="21" y="284"/>
                    <a:pt x="36" y="228"/>
                  </a:cubicBezTo>
                  <a:cubicBezTo>
                    <a:pt x="46" y="191"/>
                    <a:pt x="63" y="157"/>
                    <a:pt x="72" y="120"/>
                  </a:cubicBezTo>
                  <a:cubicBezTo>
                    <a:pt x="80" y="88"/>
                    <a:pt x="65" y="34"/>
                    <a:pt x="96" y="24"/>
                  </a:cubicBezTo>
                  <a:cubicBezTo>
                    <a:pt x="120" y="16"/>
                    <a:pt x="168" y="0"/>
                    <a:pt x="168" y="0"/>
                  </a:cubicBezTo>
                  <a:cubicBezTo>
                    <a:pt x="180" y="8"/>
                    <a:pt x="196" y="12"/>
                    <a:pt x="204" y="24"/>
                  </a:cubicBezTo>
                  <a:cubicBezTo>
                    <a:pt x="217" y="45"/>
                    <a:pt x="228" y="96"/>
                    <a:pt x="228" y="96"/>
                  </a:cubicBezTo>
                  <a:cubicBezTo>
                    <a:pt x="224" y="192"/>
                    <a:pt x="216" y="384"/>
                    <a:pt x="216" y="384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Freeform 24"/>
            <p:cNvSpPr>
              <a:spLocks/>
            </p:cNvSpPr>
            <p:nvPr/>
          </p:nvSpPr>
          <p:spPr bwMode="auto">
            <a:xfrm>
              <a:off x="3597" y="3376"/>
              <a:ext cx="49" cy="364"/>
            </a:xfrm>
            <a:custGeom>
              <a:avLst/>
              <a:gdLst>
                <a:gd name="T0" fmla="*/ 27 w 49"/>
                <a:gd name="T1" fmla="*/ 0 h 364"/>
                <a:gd name="T2" fmla="*/ 27 w 49"/>
                <a:gd name="T3" fmla="*/ 240 h 364"/>
                <a:gd name="T4" fmla="*/ 3 w 49"/>
                <a:gd name="T5" fmla="*/ 336 h 364"/>
                <a:gd name="T6" fmla="*/ 0 60000 65536"/>
                <a:gd name="T7" fmla="*/ 0 60000 65536"/>
                <a:gd name="T8" fmla="*/ 0 60000 65536"/>
                <a:gd name="T9" fmla="*/ 0 w 49"/>
                <a:gd name="T10" fmla="*/ 0 h 364"/>
                <a:gd name="T11" fmla="*/ 49 w 49"/>
                <a:gd name="T12" fmla="*/ 364 h 3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364">
                  <a:moveTo>
                    <a:pt x="27" y="0"/>
                  </a:moveTo>
                  <a:cubicBezTo>
                    <a:pt x="36" y="112"/>
                    <a:pt x="49" y="139"/>
                    <a:pt x="27" y="240"/>
                  </a:cubicBezTo>
                  <a:cubicBezTo>
                    <a:pt x="0" y="364"/>
                    <a:pt x="3" y="273"/>
                    <a:pt x="3" y="336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3780" y="3376"/>
              <a:ext cx="61" cy="360"/>
            </a:xfrm>
            <a:custGeom>
              <a:avLst/>
              <a:gdLst>
                <a:gd name="T0" fmla="*/ 12 w 61"/>
                <a:gd name="T1" fmla="*/ 0 h 360"/>
                <a:gd name="T2" fmla="*/ 36 w 61"/>
                <a:gd name="T3" fmla="*/ 36 h 360"/>
                <a:gd name="T4" fmla="*/ 60 w 61"/>
                <a:gd name="T5" fmla="*/ 108 h 360"/>
                <a:gd name="T6" fmla="*/ 48 w 61"/>
                <a:gd name="T7" fmla="*/ 24 h 360"/>
                <a:gd name="T8" fmla="*/ 36 w 61"/>
                <a:gd name="T9" fmla="*/ 60 h 360"/>
                <a:gd name="T10" fmla="*/ 24 w 61"/>
                <a:gd name="T11" fmla="*/ 228 h 360"/>
                <a:gd name="T12" fmla="*/ 0 w 61"/>
                <a:gd name="T13" fmla="*/ 360 h 3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360"/>
                <a:gd name="T23" fmla="*/ 61 w 61"/>
                <a:gd name="T24" fmla="*/ 360 h 3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360">
                  <a:moveTo>
                    <a:pt x="12" y="0"/>
                  </a:moveTo>
                  <a:cubicBezTo>
                    <a:pt x="20" y="12"/>
                    <a:pt x="30" y="23"/>
                    <a:pt x="36" y="36"/>
                  </a:cubicBezTo>
                  <a:cubicBezTo>
                    <a:pt x="46" y="59"/>
                    <a:pt x="60" y="108"/>
                    <a:pt x="60" y="108"/>
                  </a:cubicBezTo>
                  <a:cubicBezTo>
                    <a:pt x="56" y="80"/>
                    <a:pt x="61" y="49"/>
                    <a:pt x="48" y="24"/>
                  </a:cubicBezTo>
                  <a:cubicBezTo>
                    <a:pt x="42" y="13"/>
                    <a:pt x="37" y="47"/>
                    <a:pt x="36" y="60"/>
                  </a:cubicBezTo>
                  <a:cubicBezTo>
                    <a:pt x="29" y="116"/>
                    <a:pt x="30" y="172"/>
                    <a:pt x="24" y="228"/>
                  </a:cubicBezTo>
                  <a:cubicBezTo>
                    <a:pt x="19" y="277"/>
                    <a:pt x="0" y="309"/>
                    <a:pt x="0" y="360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26"/>
            <p:cNvSpPr>
              <a:spLocks/>
            </p:cNvSpPr>
            <p:nvPr/>
          </p:nvSpPr>
          <p:spPr bwMode="auto">
            <a:xfrm>
              <a:off x="3924" y="3388"/>
              <a:ext cx="36" cy="324"/>
            </a:xfrm>
            <a:custGeom>
              <a:avLst/>
              <a:gdLst>
                <a:gd name="T0" fmla="*/ 36 w 36"/>
                <a:gd name="T1" fmla="*/ 0 h 324"/>
                <a:gd name="T2" fmla="*/ 24 w 36"/>
                <a:gd name="T3" fmla="*/ 204 h 324"/>
                <a:gd name="T4" fmla="*/ 0 w 36"/>
                <a:gd name="T5" fmla="*/ 324 h 324"/>
                <a:gd name="T6" fmla="*/ 0 60000 65536"/>
                <a:gd name="T7" fmla="*/ 0 60000 65536"/>
                <a:gd name="T8" fmla="*/ 0 60000 65536"/>
                <a:gd name="T9" fmla="*/ 0 w 36"/>
                <a:gd name="T10" fmla="*/ 0 h 324"/>
                <a:gd name="T11" fmla="*/ 36 w 36"/>
                <a:gd name="T12" fmla="*/ 324 h 3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324">
                  <a:moveTo>
                    <a:pt x="36" y="0"/>
                  </a:moveTo>
                  <a:cubicBezTo>
                    <a:pt x="32" y="68"/>
                    <a:pt x="31" y="136"/>
                    <a:pt x="24" y="204"/>
                  </a:cubicBezTo>
                  <a:cubicBezTo>
                    <a:pt x="20" y="245"/>
                    <a:pt x="0" y="324"/>
                    <a:pt x="0" y="324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27"/>
            <p:cNvSpPr>
              <a:spLocks/>
            </p:cNvSpPr>
            <p:nvPr/>
          </p:nvSpPr>
          <p:spPr bwMode="auto">
            <a:xfrm>
              <a:off x="4128" y="3346"/>
              <a:ext cx="61" cy="378"/>
            </a:xfrm>
            <a:custGeom>
              <a:avLst/>
              <a:gdLst>
                <a:gd name="T0" fmla="*/ 12 w 61"/>
                <a:gd name="T1" fmla="*/ 18 h 378"/>
                <a:gd name="T2" fmla="*/ 36 w 61"/>
                <a:gd name="T3" fmla="*/ 54 h 378"/>
                <a:gd name="T4" fmla="*/ 48 w 61"/>
                <a:gd name="T5" fmla="*/ 90 h 378"/>
                <a:gd name="T6" fmla="*/ 36 w 61"/>
                <a:gd name="T7" fmla="*/ 90 h 378"/>
                <a:gd name="T8" fmla="*/ 24 w 61"/>
                <a:gd name="T9" fmla="*/ 270 h 378"/>
                <a:gd name="T10" fmla="*/ 0 w 61"/>
                <a:gd name="T11" fmla="*/ 378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78"/>
                <a:gd name="T20" fmla="*/ 61 w 61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78">
                  <a:moveTo>
                    <a:pt x="12" y="18"/>
                  </a:moveTo>
                  <a:cubicBezTo>
                    <a:pt x="20" y="30"/>
                    <a:pt x="30" y="41"/>
                    <a:pt x="36" y="54"/>
                  </a:cubicBezTo>
                  <a:cubicBezTo>
                    <a:pt x="42" y="65"/>
                    <a:pt x="61" y="90"/>
                    <a:pt x="48" y="90"/>
                  </a:cubicBezTo>
                  <a:cubicBezTo>
                    <a:pt x="32" y="90"/>
                    <a:pt x="6" y="0"/>
                    <a:pt x="36" y="90"/>
                  </a:cubicBezTo>
                  <a:cubicBezTo>
                    <a:pt x="32" y="150"/>
                    <a:pt x="30" y="210"/>
                    <a:pt x="24" y="270"/>
                  </a:cubicBezTo>
                  <a:cubicBezTo>
                    <a:pt x="20" y="306"/>
                    <a:pt x="0" y="343"/>
                    <a:pt x="0" y="378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28"/>
            <p:cNvSpPr>
              <a:spLocks/>
            </p:cNvSpPr>
            <p:nvPr/>
          </p:nvSpPr>
          <p:spPr bwMode="auto">
            <a:xfrm>
              <a:off x="4296" y="3388"/>
              <a:ext cx="36" cy="336"/>
            </a:xfrm>
            <a:custGeom>
              <a:avLst/>
              <a:gdLst>
                <a:gd name="T0" fmla="*/ 0 w 36"/>
                <a:gd name="T1" fmla="*/ 336 h 336"/>
                <a:gd name="T2" fmla="*/ 12 w 36"/>
                <a:gd name="T3" fmla="*/ 264 h 336"/>
                <a:gd name="T4" fmla="*/ 36 w 36"/>
                <a:gd name="T5" fmla="*/ 192 h 336"/>
                <a:gd name="T6" fmla="*/ 36 w 3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336"/>
                <a:gd name="T14" fmla="*/ 36 w 3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336">
                  <a:moveTo>
                    <a:pt x="0" y="336"/>
                  </a:moveTo>
                  <a:cubicBezTo>
                    <a:pt x="4" y="312"/>
                    <a:pt x="6" y="288"/>
                    <a:pt x="12" y="264"/>
                  </a:cubicBezTo>
                  <a:cubicBezTo>
                    <a:pt x="18" y="239"/>
                    <a:pt x="36" y="217"/>
                    <a:pt x="36" y="192"/>
                  </a:cubicBezTo>
                  <a:cubicBezTo>
                    <a:pt x="36" y="128"/>
                    <a:pt x="36" y="64"/>
                    <a:pt x="36" y="0"/>
                  </a:cubicBezTo>
                </a:path>
              </a:pathLst>
            </a:custGeom>
            <a:noFill/>
            <a:ln w="5715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5940425" y="4991100"/>
            <a:ext cx="1662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0"/>
              <a:t>=  3 4</a:t>
            </a:r>
            <a:r>
              <a:rPr lang="en-US" sz="3200" b="0"/>
              <a:t> 5</a:t>
            </a:r>
            <a:r>
              <a:rPr lang="ru-RU" sz="3200" b="0"/>
              <a:t> 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900113" y="2708275"/>
            <a:ext cx="7421562" cy="2057400"/>
            <a:chOff x="567" y="1706"/>
            <a:chExt cx="4675" cy="1296"/>
          </a:xfrm>
        </p:grpSpPr>
        <p:grpSp>
          <p:nvGrpSpPr>
            <p:cNvPr id="8201" name="Group 12"/>
            <p:cNvGrpSpPr>
              <a:grpSpLocks/>
            </p:cNvGrpSpPr>
            <p:nvPr/>
          </p:nvGrpSpPr>
          <p:grpSpPr bwMode="auto">
            <a:xfrm>
              <a:off x="4059" y="1706"/>
              <a:ext cx="1183" cy="1296"/>
              <a:chOff x="1200" y="0"/>
              <a:chExt cx="2383" cy="2208"/>
            </a:xfrm>
          </p:grpSpPr>
          <p:sp>
            <p:nvSpPr>
              <p:cNvPr id="8210" name="Oval 13"/>
              <p:cNvSpPr>
                <a:spLocks noChangeArrowheads="1"/>
              </p:cNvSpPr>
              <p:nvPr/>
            </p:nvSpPr>
            <p:spPr bwMode="auto">
              <a:xfrm>
                <a:off x="1200" y="0"/>
                <a:ext cx="2383" cy="2208"/>
              </a:xfrm>
              <a:prstGeom prst="ellipse">
                <a:avLst/>
              </a:prstGeom>
              <a:gradFill rotWithShape="0">
                <a:gsLst>
                  <a:gs pos="0">
                    <a:srgbClr val="FFFF66"/>
                  </a:gs>
                  <a:gs pos="100000">
                    <a:srgbClr val="FFFFB7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11" name="Picture 14" descr="logo1-3[1]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EFEFC"/>
                  </a:clrFrom>
                  <a:clrTo>
                    <a:srgbClr val="FEFEF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0" y="336"/>
                <a:ext cx="1485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202" name="Group 59"/>
            <p:cNvGrpSpPr>
              <a:grpSpLocks/>
            </p:cNvGrpSpPr>
            <p:nvPr/>
          </p:nvGrpSpPr>
          <p:grpSpPr bwMode="auto">
            <a:xfrm>
              <a:off x="567" y="1888"/>
              <a:ext cx="3399" cy="759"/>
              <a:chOff x="567" y="1888"/>
              <a:chExt cx="3399" cy="759"/>
            </a:xfrm>
          </p:grpSpPr>
          <p:sp>
            <p:nvSpPr>
              <p:cNvPr id="8203" name="Freeform 43"/>
              <p:cNvSpPr>
                <a:spLocks/>
              </p:cNvSpPr>
              <p:nvPr/>
            </p:nvSpPr>
            <p:spPr bwMode="auto">
              <a:xfrm>
                <a:off x="612" y="2296"/>
                <a:ext cx="36" cy="324"/>
              </a:xfrm>
              <a:custGeom>
                <a:avLst/>
                <a:gdLst>
                  <a:gd name="T0" fmla="*/ 36 w 36"/>
                  <a:gd name="T1" fmla="*/ 0 h 324"/>
                  <a:gd name="T2" fmla="*/ 24 w 36"/>
                  <a:gd name="T3" fmla="*/ 204 h 324"/>
                  <a:gd name="T4" fmla="*/ 0 w 36"/>
                  <a:gd name="T5" fmla="*/ 324 h 324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324"/>
                  <a:gd name="T11" fmla="*/ 36 w 36"/>
                  <a:gd name="T12" fmla="*/ 324 h 3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324">
                    <a:moveTo>
                      <a:pt x="36" y="0"/>
                    </a:moveTo>
                    <a:cubicBezTo>
                      <a:pt x="32" y="68"/>
                      <a:pt x="31" y="136"/>
                      <a:pt x="24" y="204"/>
                    </a:cubicBezTo>
                    <a:cubicBezTo>
                      <a:pt x="20" y="245"/>
                      <a:pt x="0" y="324"/>
                      <a:pt x="0" y="324"/>
                    </a:cubicBezTo>
                  </a:path>
                </a:pathLst>
              </a:custGeom>
              <a:noFill/>
              <a:ln w="57150">
                <a:solidFill>
                  <a:srgbClr val="66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4" name="Text Box 45"/>
              <p:cNvSpPr txBox="1">
                <a:spLocks noChangeArrowheads="1"/>
              </p:cNvSpPr>
              <p:nvPr/>
            </p:nvSpPr>
            <p:spPr bwMode="auto">
              <a:xfrm>
                <a:off x="748" y="2387"/>
                <a:ext cx="86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0"/>
                  <a:t>- </a:t>
                </a:r>
                <a:r>
                  <a:rPr lang="ru-RU" sz="2000" b="0"/>
                  <a:t>единицы</a:t>
                </a:r>
              </a:p>
            </p:txBody>
          </p:sp>
          <p:sp>
            <p:nvSpPr>
              <p:cNvPr id="8205" name="Freeform 46"/>
              <p:cNvSpPr>
                <a:spLocks/>
              </p:cNvSpPr>
              <p:nvPr/>
            </p:nvSpPr>
            <p:spPr bwMode="auto">
              <a:xfrm>
                <a:off x="1791" y="2251"/>
                <a:ext cx="228" cy="396"/>
              </a:xfrm>
              <a:custGeom>
                <a:avLst/>
                <a:gdLst>
                  <a:gd name="T0" fmla="*/ 0 w 228"/>
                  <a:gd name="T1" fmla="*/ 396 h 396"/>
                  <a:gd name="T2" fmla="*/ 36 w 228"/>
                  <a:gd name="T3" fmla="*/ 228 h 396"/>
                  <a:gd name="T4" fmla="*/ 72 w 228"/>
                  <a:gd name="T5" fmla="*/ 120 h 396"/>
                  <a:gd name="T6" fmla="*/ 96 w 228"/>
                  <a:gd name="T7" fmla="*/ 24 h 396"/>
                  <a:gd name="T8" fmla="*/ 168 w 228"/>
                  <a:gd name="T9" fmla="*/ 0 h 396"/>
                  <a:gd name="T10" fmla="*/ 204 w 228"/>
                  <a:gd name="T11" fmla="*/ 24 h 396"/>
                  <a:gd name="T12" fmla="*/ 228 w 228"/>
                  <a:gd name="T13" fmla="*/ 96 h 396"/>
                  <a:gd name="T14" fmla="*/ 216 w 228"/>
                  <a:gd name="T15" fmla="*/ 384 h 3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28"/>
                  <a:gd name="T25" fmla="*/ 0 h 396"/>
                  <a:gd name="T26" fmla="*/ 228 w 228"/>
                  <a:gd name="T27" fmla="*/ 396 h 3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28" h="396">
                    <a:moveTo>
                      <a:pt x="0" y="396"/>
                    </a:moveTo>
                    <a:cubicBezTo>
                      <a:pt x="18" y="341"/>
                      <a:pt x="21" y="284"/>
                      <a:pt x="36" y="228"/>
                    </a:cubicBezTo>
                    <a:cubicBezTo>
                      <a:pt x="46" y="191"/>
                      <a:pt x="63" y="157"/>
                      <a:pt x="72" y="120"/>
                    </a:cubicBezTo>
                    <a:cubicBezTo>
                      <a:pt x="80" y="88"/>
                      <a:pt x="65" y="34"/>
                      <a:pt x="96" y="24"/>
                    </a:cubicBezTo>
                    <a:cubicBezTo>
                      <a:pt x="120" y="16"/>
                      <a:pt x="168" y="0"/>
                      <a:pt x="168" y="0"/>
                    </a:cubicBezTo>
                    <a:cubicBezTo>
                      <a:pt x="180" y="8"/>
                      <a:pt x="196" y="12"/>
                      <a:pt x="204" y="24"/>
                    </a:cubicBezTo>
                    <a:cubicBezTo>
                      <a:pt x="217" y="45"/>
                      <a:pt x="228" y="96"/>
                      <a:pt x="228" y="96"/>
                    </a:cubicBezTo>
                    <a:cubicBezTo>
                      <a:pt x="224" y="192"/>
                      <a:pt x="216" y="384"/>
                      <a:pt x="216" y="384"/>
                    </a:cubicBezTo>
                  </a:path>
                </a:pathLst>
              </a:custGeom>
              <a:noFill/>
              <a:ln w="57150">
                <a:solidFill>
                  <a:srgbClr val="66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6" name="Text Box 47"/>
              <p:cNvSpPr txBox="1">
                <a:spLocks noChangeArrowheads="1"/>
              </p:cNvSpPr>
              <p:nvPr/>
            </p:nvSpPr>
            <p:spPr bwMode="auto">
              <a:xfrm>
                <a:off x="2154" y="2387"/>
                <a:ext cx="7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0"/>
                  <a:t>- </a:t>
                </a:r>
                <a:r>
                  <a:rPr lang="ru-RU" sz="2000" b="0"/>
                  <a:t>десятки</a:t>
                </a:r>
              </a:p>
            </p:txBody>
          </p:sp>
          <p:sp>
            <p:nvSpPr>
              <p:cNvPr id="8207" name="Freeform 48"/>
              <p:cNvSpPr>
                <a:spLocks/>
              </p:cNvSpPr>
              <p:nvPr/>
            </p:nvSpPr>
            <p:spPr bwMode="auto">
              <a:xfrm>
                <a:off x="3061" y="2251"/>
                <a:ext cx="187" cy="388"/>
              </a:xfrm>
              <a:custGeom>
                <a:avLst/>
                <a:gdLst>
                  <a:gd name="T0" fmla="*/ 1 w 329"/>
                  <a:gd name="T1" fmla="*/ 1 h 604"/>
                  <a:gd name="T2" fmla="*/ 1 w 329"/>
                  <a:gd name="T3" fmla="*/ 1 h 604"/>
                  <a:gd name="T4" fmla="*/ 1 w 329"/>
                  <a:gd name="T5" fmla="*/ 1 h 604"/>
                  <a:gd name="T6" fmla="*/ 1 w 329"/>
                  <a:gd name="T7" fmla="*/ 1 h 604"/>
                  <a:gd name="T8" fmla="*/ 1 w 329"/>
                  <a:gd name="T9" fmla="*/ 1 h 604"/>
                  <a:gd name="T10" fmla="*/ 1 w 329"/>
                  <a:gd name="T11" fmla="*/ 1 h 604"/>
                  <a:gd name="T12" fmla="*/ 1 w 329"/>
                  <a:gd name="T13" fmla="*/ 1 h 604"/>
                  <a:gd name="T14" fmla="*/ 0 w 329"/>
                  <a:gd name="T15" fmla="*/ 1 h 604"/>
                  <a:gd name="T16" fmla="*/ 1 w 329"/>
                  <a:gd name="T17" fmla="*/ 1 h 604"/>
                  <a:gd name="T18" fmla="*/ 1 w 329"/>
                  <a:gd name="T19" fmla="*/ 1 h 604"/>
                  <a:gd name="T20" fmla="*/ 1 w 329"/>
                  <a:gd name="T21" fmla="*/ 1 h 604"/>
                  <a:gd name="T22" fmla="*/ 1 w 329"/>
                  <a:gd name="T23" fmla="*/ 1 h 604"/>
                  <a:gd name="T24" fmla="*/ 1 w 329"/>
                  <a:gd name="T25" fmla="*/ 1 h 604"/>
                  <a:gd name="T26" fmla="*/ 1 w 329"/>
                  <a:gd name="T27" fmla="*/ 1 h 604"/>
                  <a:gd name="T28" fmla="*/ 1 w 329"/>
                  <a:gd name="T29" fmla="*/ 1 h 60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9"/>
                  <a:gd name="T46" fmla="*/ 0 h 604"/>
                  <a:gd name="T47" fmla="*/ 329 w 329"/>
                  <a:gd name="T48" fmla="*/ 604 h 60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9" h="604">
                    <a:moveTo>
                      <a:pt x="144" y="208"/>
                    </a:moveTo>
                    <a:cubicBezTo>
                      <a:pt x="158" y="217"/>
                      <a:pt x="195" y="246"/>
                      <a:pt x="216" y="244"/>
                    </a:cubicBezTo>
                    <a:cubicBezTo>
                      <a:pt x="241" y="241"/>
                      <a:pt x="288" y="220"/>
                      <a:pt x="288" y="220"/>
                    </a:cubicBezTo>
                    <a:cubicBezTo>
                      <a:pt x="304" y="158"/>
                      <a:pt x="329" y="102"/>
                      <a:pt x="252" y="76"/>
                    </a:cubicBezTo>
                    <a:cubicBezTo>
                      <a:pt x="201" y="0"/>
                      <a:pt x="138" y="32"/>
                      <a:pt x="48" y="40"/>
                    </a:cubicBezTo>
                    <a:cubicBezTo>
                      <a:pt x="40" y="64"/>
                      <a:pt x="32" y="88"/>
                      <a:pt x="24" y="112"/>
                    </a:cubicBezTo>
                    <a:cubicBezTo>
                      <a:pt x="20" y="124"/>
                      <a:pt x="16" y="136"/>
                      <a:pt x="12" y="148"/>
                    </a:cubicBezTo>
                    <a:cubicBezTo>
                      <a:pt x="8" y="160"/>
                      <a:pt x="0" y="184"/>
                      <a:pt x="0" y="184"/>
                    </a:cubicBezTo>
                    <a:cubicBezTo>
                      <a:pt x="10" y="256"/>
                      <a:pt x="3" y="293"/>
                      <a:pt x="72" y="316"/>
                    </a:cubicBezTo>
                    <a:cubicBezTo>
                      <a:pt x="80" y="328"/>
                      <a:pt x="86" y="342"/>
                      <a:pt x="96" y="352"/>
                    </a:cubicBezTo>
                    <a:cubicBezTo>
                      <a:pt x="106" y="362"/>
                      <a:pt x="123" y="365"/>
                      <a:pt x="132" y="376"/>
                    </a:cubicBezTo>
                    <a:cubicBezTo>
                      <a:pt x="140" y="386"/>
                      <a:pt x="138" y="401"/>
                      <a:pt x="144" y="412"/>
                    </a:cubicBezTo>
                    <a:cubicBezTo>
                      <a:pt x="150" y="425"/>
                      <a:pt x="160" y="436"/>
                      <a:pt x="168" y="448"/>
                    </a:cubicBezTo>
                    <a:cubicBezTo>
                      <a:pt x="168" y="449"/>
                      <a:pt x="156" y="540"/>
                      <a:pt x="144" y="556"/>
                    </a:cubicBezTo>
                    <a:cubicBezTo>
                      <a:pt x="128" y="576"/>
                      <a:pt x="102" y="586"/>
                      <a:pt x="84" y="604"/>
                    </a:cubicBezTo>
                  </a:path>
                </a:pathLst>
              </a:custGeom>
              <a:noFill/>
              <a:ln w="57150">
                <a:solidFill>
                  <a:srgbClr val="66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8" name="Text Box 49"/>
              <p:cNvSpPr txBox="1">
                <a:spLocks noChangeArrowheads="1"/>
              </p:cNvSpPr>
              <p:nvPr/>
            </p:nvSpPr>
            <p:spPr bwMode="auto">
              <a:xfrm>
                <a:off x="3334" y="2387"/>
                <a:ext cx="6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0"/>
                  <a:t>- </a:t>
                </a:r>
                <a:r>
                  <a:rPr lang="ru-RU" sz="2000" b="0"/>
                  <a:t>сотни</a:t>
                </a:r>
              </a:p>
            </p:txBody>
          </p:sp>
          <p:sp>
            <p:nvSpPr>
              <p:cNvPr id="8209" name="Text Box 53"/>
              <p:cNvSpPr txBox="1">
                <a:spLocks noChangeArrowheads="1"/>
              </p:cNvSpPr>
              <p:nvPr/>
            </p:nvSpPr>
            <p:spPr bwMode="auto">
              <a:xfrm>
                <a:off x="567" y="1888"/>
                <a:ext cx="154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000" b="0"/>
                  <a:t>Обозначение:</a:t>
                </a:r>
              </a:p>
            </p:txBody>
          </p:sp>
        </p:grp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827088" y="549275"/>
            <a:ext cx="7959725" cy="2319338"/>
            <a:chOff x="521" y="346"/>
            <a:chExt cx="5014" cy="1461"/>
          </a:xfrm>
        </p:grpSpPr>
        <p:sp>
          <p:nvSpPr>
            <p:cNvPr id="8199" name="Text Box 52"/>
            <p:cNvSpPr txBox="1">
              <a:spLocks noChangeArrowheads="1"/>
            </p:cNvSpPr>
            <p:nvPr/>
          </p:nvSpPr>
          <p:spPr bwMode="auto">
            <a:xfrm>
              <a:off x="567" y="981"/>
              <a:ext cx="462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sz="2000" b="0"/>
                <a:t>Иероглифические надписи древних египтян были аккуратно вырезаны на каменных монументах. Из этих надписей нам известно, что древние египтяне использовали только десятичную систему счисления. </a:t>
              </a:r>
            </a:p>
          </p:txBody>
        </p:sp>
        <p:sp>
          <p:nvSpPr>
            <p:cNvPr id="8200" name="Text Box 55"/>
            <p:cNvSpPr txBox="1">
              <a:spLocks noChangeArrowheads="1"/>
            </p:cNvSpPr>
            <p:nvPr/>
          </p:nvSpPr>
          <p:spPr bwMode="auto">
            <a:xfrm>
              <a:off x="521" y="346"/>
              <a:ext cx="5014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3200">
                  <a:solidFill>
                    <a:srgbClr val="990000"/>
                  </a:solidFill>
                </a:rPr>
                <a:t>Древнеегипетская система счисления</a:t>
              </a:r>
            </a:p>
            <a:p>
              <a:pPr algn="ctr" eaLnBrk="1" hangingPunct="1"/>
              <a:r>
                <a:rPr lang="ru-RU">
                  <a:solidFill>
                    <a:srgbClr val="990000"/>
                  </a:solidFill>
                </a:rPr>
                <a:t>(ок.2850 до н.э.)</a:t>
              </a:r>
            </a:p>
            <a:p>
              <a:pPr eaLnBrk="1" hangingPunct="1"/>
              <a:endParaRPr lang="ru-RU">
                <a:solidFill>
                  <a:srgbClr val="990000"/>
                </a:solidFill>
              </a:endParaRP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84213" y="4365625"/>
            <a:ext cx="3771900" cy="1344613"/>
            <a:chOff x="117" y="2886"/>
            <a:chExt cx="2491" cy="1007"/>
          </a:xfrm>
        </p:grpSpPr>
        <p:sp>
          <p:nvSpPr>
            <p:cNvPr id="9237" name="Freeform 30"/>
            <p:cNvSpPr>
              <a:spLocks/>
            </p:cNvSpPr>
            <p:nvPr/>
          </p:nvSpPr>
          <p:spPr bwMode="auto">
            <a:xfrm>
              <a:off x="1882" y="2886"/>
              <a:ext cx="227" cy="399"/>
            </a:xfrm>
            <a:custGeom>
              <a:avLst/>
              <a:gdLst>
                <a:gd name="T0" fmla="*/ 0 w 225"/>
                <a:gd name="T1" fmla="*/ 4 h 444"/>
                <a:gd name="T2" fmla="*/ 48 w 225"/>
                <a:gd name="T3" fmla="*/ 29 h 444"/>
                <a:gd name="T4" fmla="*/ 52 w 225"/>
                <a:gd name="T5" fmla="*/ 37 h 444"/>
                <a:gd name="T6" fmla="*/ 81 w 225"/>
                <a:gd name="T7" fmla="*/ 49 h 444"/>
                <a:gd name="T8" fmla="*/ 101 w 225"/>
                <a:gd name="T9" fmla="*/ 69 h 444"/>
                <a:gd name="T10" fmla="*/ 113 w 225"/>
                <a:gd name="T11" fmla="*/ 64 h 444"/>
                <a:gd name="T12" fmla="*/ 149 w 225"/>
                <a:gd name="T13" fmla="*/ 44 h 444"/>
                <a:gd name="T14" fmla="*/ 226 w 225"/>
                <a:gd name="T15" fmla="*/ 15 h 444"/>
                <a:gd name="T16" fmla="*/ 238 w 225"/>
                <a:gd name="T17" fmla="*/ 10 h 444"/>
                <a:gd name="T18" fmla="*/ 250 w 225"/>
                <a:gd name="T19" fmla="*/ 4 h 444"/>
                <a:gd name="T20" fmla="*/ 161 w 225"/>
                <a:gd name="T21" fmla="*/ 21 h 444"/>
                <a:gd name="T22" fmla="*/ 161 w 225"/>
                <a:gd name="T23" fmla="*/ 23 h 444"/>
                <a:gd name="T24" fmla="*/ 109 w 225"/>
                <a:gd name="T25" fmla="*/ 25 h 444"/>
                <a:gd name="T26" fmla="*/ 0 w 225"/>
                <a:gd name="T27" fmla="*/ 4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5"/>
                <a:gd name="T43" fmla="*/ 0 h 444"/>
                <a:gd name="T44" fmla="*/ 225 w 225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5" h="444">
                  <a:moveTo>
                    <a:pt x="0" y="9"/>
                  </a:moveTo>
                  <a:cubicBezTo>
                    <a:pt x="24" y="109"/>
                    <a:pt x="29" y="121"/>
                    <a:pt x="48" y="177"/>
                  </a:cubicBezTo>
                  <a:cubicBezTo>
                    <a:pt x="52" y="189"/>
                    <a:pt x="48" y="217"/>
                    <a:pt x="52" y="229"/>
                  </a:cubicBezTo>
                  <a:cubicBezTo>
                    <a:pt x="56" y="241"/>
                    <a:pt x="64" y="297"/>
                    <a:pt x="64" y="297"/>
                  </a:cubicBezTo>
                  <a:cubicBezTo>
                    <a:pt x="68" y="357"/>
                    <a:pt x="74" y="370"/>
                    <a:pt x="84" y="429"/>
                  </a:cubicBezTo>
                  <a:cubicBezTo>
                    <a:pt x="86" y="441"/>
                    <a:pt x="93" y="405"/>
                    <a:pt x="96" y="393"/>
                  </a:cubicBezTo>
                  <a:cubicBezTo>
                    <a:pt x="132" y="266"/>
                    <a:pt x="75" y="444"/>
                    <a:pt x="132" y="273"/>
                  </a:cubicBezTo>
                  <a:cubicBezTo>
                    <a:pt x="152" y="213"/>
                    <a:pt x="172" y="153"/>
                    <a:pt x="192" y="93"/>
                  </a:cubicBezTo>
                  <a:cubicBezTo>
                    <a:pt x="197" y="77"/>
                    <a:pt x="199" y="73"/>
                    <a:pt x="204" y="57"/>
                  </a:cubicBezTo>
                  <a:cubicBezTo>
                    <a:pt x="207" y="45"/>
                    <a:pt x="225" y="18"/>
                    <a:pt x="216" y="9"/>
                  </a:cubicBezTo>
                  <a:cubicBezTo>
                    <a:pt x="207" y="0"/>
                    <a:pt x="152" y="109"/>
                    <a:pt x="144" y="129"/>
                  </a:cubicBezTo>
                  <a:cubicBezTo>
                    <a:pt x="104" y="165"/>
                    <a:pt x="153" y="132"/>
                    <a:pt x="144" y="141"/>
                  </a:cubicBezTo>
                  <a:cubicBezTo>
                    <a:pt x="124" y="161"/>
                    <a:pt x="92" y="153"/>
                    <a:pt x="92" y="153"/>
                  </a:cubicBezTo>
                  <a:cubicBezTo>
                    <a:pt x="56" y="109"/>
                    <a:pt x="26" y="73"/>
                    <a:pt x="0" y="9"/>
                  </a:cubicBezTo>
                  <a:close/>
                </a:path>
              </a:pathLst>
            </a:custGeom>
            <a:solidFill>
              <a:srgbClr val="669900"/>
            </a:solidFill>
            <a:ln w="57150">
              <a:solidFill>
                <a:srgbClr val="66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31"/>
            <p:cNvSpPr>
              <a:spLocks/>
            </p:cNvSpPr>
            <p:nvPr/>
          </p:nvSpPr>
          <p:spPr bwMode="auto">
            <a:xfrm>
              <a:off x="2335" y="2886"/>
              <a:ext cx="227" cy="399"/>
            </a:xfrm>
            <a:custGeom>
              <a:avLst/>
              <a:gdLst>
                <a:gd name="T0" fmla="*/ 0 w 225"/>
                <a:gd name="T1" fmla="*/ 4 h 444"/>
                <a:gd name="T2" fmla="*/ 48 w 225"/>
                <a:gd name="T3" fmla="*/ 29 h 444"/>
                <a:gd name="T4" fmla="*/ 52 w 225"/>
                <a:gd name="T5" fmla="*/ 37 h 444"/>
                <a:gd name="T6" fmla="*/ 81 w 225"/>
                <a:gd name="T7" fmla="*/ 49 h 444"/>
                <a:gd name="T8" fmla="*/ 101 w 225"/>
                <a:gd name="T9" fmla="*/ 69 h 444"/>
                <a:gd name="T10" fmla="*/ 113 w 225"/>
                <a:gd name="T11" fmla="*/ 64 h 444"/>
                <a:gd name="T12" fmla="*/ 149 w 225"/>
                <a:gd name="T13" fmla="*/ 44 h 444"/>
                <a:gd name="T14" fmla="*/ 226 w 225"/>
                <a:gd name="T15" fmla="*/ 15 h 444"/>
                <a:gd name="T16" fmla="*/ 238 w 225"/>
                <a:gd name="T17" fmla="*/ 10 h 444"/>
                <a:gd name="T18" fmla="*/ 250 w 225"/>
                <a:gd name="T19" fmla="*/ 4 h 444"/>
                <a:gd name="T20" fmla="*/ 161 w 225"/>
                <a:gd name="T21" fmla="*/ 21 h 444"/>
                <a:gd name="T22" fmla="*/ 161 w 225"/>
                <a:gd name="T23" fmla="*/ 23 h 444"/>
                <a:gd name="T24" fmla="*/ 109 w 225"/>
                <a:gd name="T25" fmla="*/ 25 h 444"/>
                <a:gd name="T26" fmla="*/ 0 w 225"/>
                <a:gd name="T27" fmla="*/ 4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5"/>
                <a:gd name="T43" fmla="*/ 0 h 444"/>
                <a:gd name="T44" fmla="*/ 225 w 225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5" h="444">
                  <a:moveTo>
                    <a:pt x="0" y="9"/>
                  </a:moveTo>
                  <a:cubicBezTo>
                    <a:pt x="24" y="109"/>
                    <a:pt x="29" y="121"/>
                    <a:pt x="48" y="177"/>
                  </a:cubicBezTo>
                  <a:cubicBezTo>
                    <a:pt x="52" y="189"/>
                    <a:pt x="48" y="217"/>
                    <a:pt x="52" y="229"/>
                  </a:cubicBezTo>
                  <a:cubicBezTo>
                    <a:pt x="56" y="241"/>
                    <a:pt x="64" y="297"/>
                    <a:pt x="64" y="297"/>
                  </a:cubicBezTo>
                  <a:cubicBezTo>
                    <a:pt x="68" y="357"/>
                    <a:pt x="74" y="370"/>
                    <a:pt x="84" y="429"/>
                  </a:cubicBezTo>
                  <a:cubicBezTo>
                    <a:pt x="86" y="441"/>
                    <a:pt x="93" y="405"/>
                    <a:pt x="96" y="393"/>
                  </a:cubicBezTo>
                  <a:cubicBezTo>
                    <a:pt x="132" y="266"/>
                    <a:pt x="75" y="444"/>
                    <a:pt x="132" y="273"/>
                  </a:cubicBezTo>
                  <a:cubicBezTo>
                    <a:pt x="152" y="213"/>
                    <a:pt x="172" y="153"/>
                    <a:pt x="192" y="93"/>
                  </a:cubicBezTo>
                  <a:cubicBezTo>
                    <a:pt x="197" y="77"/>
                    <a:pt x="199" y="73"/>
                    <a:pt x="204" y="57"/>
                  </a:cubicBezTo>
                  <a:cubicBezTo>
                    <a:pt x="207" y="45"/>
                    <a:pt x="225" y="18"/>
                    <a:pt x="216" y="9"/>
                  </a:cubicBezTo>
                  <a:cubicBezTo>
                    <a:pt x="207" y="0"/>
                    <a:pt x="152" y="109"/>
                    <a:pt x="144" y="129"/>
                  </a:cubicBezTo>
                  <a:cubicBezTo>
                    <a:pt x="104" y="165"/>
                    <a:pt x="153" y="132"/>
                    <a:pt x="144" y="141"/>
                  </a:cubicBezTo>
                  <a:cubicBezTo>
                    <a:pt x="124" y="161"/>
                    <a:pt x="92" y="153"/>
                    <a:pt x="92" y="153"/>
                  </a:cubicBezTo>
                  <a:cubicBezTo>
                    <a:pt x="56" y="109"/>
                    <a:pt x="26" y="73"/>
                    <a:pt x="0" y="9"/>
                  </a:cubicBezTo>
                  <a:close/>
                </a:path>
              </a:pathLst>
            </a:custGeom>
            <a:solidFill>
              <a:srgbClr val="669900"/>
            </a:solidFill>
            <a:ln w="57150">
              <a:solidFill>
                <a:srgbClr val="66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32"/>
            <p:cNvSpPr>
              <a:spLocks/>
            </p:cNvSpPr>
            <p:nvPr/>
          </p:nvSpPr>
          <p:spPr bwMode="auto">
            <a:xfrm rot="5400000">
              <a:off x="1342" y="2891"/>
              <a:ext cx="227" cy="399"/>
            </a:xfrm>
            <a:custGeom>
              <a:avLst/>
              <a:gdLst>
                <a:gd name="T0" fmla="*/ 0 w 225"/>
                <a:gd name="T1" fmla="*/ 4 h 444"/>
                <a:gd name="T2" fmla="*/ 48 w 225"/>
                <a:gd name="T3" fmla="*/ 29 h 444"/>
                <a:gd name="T4" fmla="*/ 52 w 225"/>
                <a:gd name="T5" fmla="*/ 37 h 444"/>
                <a:gd name="T6" fmla="*/ 81 w 225"/>
                <a:gd name="T7" fmla="*/ 49 h 444"/>
                <a:gd name="T8" fmla="*/ 101 w 225"/>
                <a:gd name="T9" fmla="*/ 69 h 444"/>
                <a:gd name="T10" fmla="*/ 113 w 225"/>
                <a:gd name="T11" fmla="*/ 64 h 444"/>
                <a:gd name="T12" fmla="*/ 149 w 225"/>
                <a:gd name="T13" fmla="*/ 44 h 444"/>
                <a:gd name="T14" fmla="*/ 226 w 225"/>
                <a:gd name="T15" fmla="*/ 15 h 444"/>
                <a:gd name="T16" fmla="*/ 238 w 225"/>
                <a:gd name="T17" fmla="*/ 10 h 444"/>
                <a:gd name="T18" fmla="*/ 250 w 225"/>
                <a:gd name="T19" fmla="*/ 4 h 444"/>
                <a:gd name="T20" fmla="*/ 161 w 225"/>
                <a:gd name="T21" fmla="*/ 21 h 444"/>
                <a:gd name="T22" fmla="*/ 161 w 225"/>
                <a:gd name="T23" fmla="*/ 23 h 444"/>
                <a:gd name="T24" fmla="*/ 109 w 225"/>
                <a:gd name="T25" fmla="*/ 25 h 444"/>
                <a:gd name="T26" fmla="*/ 0 w 225"/>
                <a:gd name="T27" fmla="*/ 4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5"/>
                <a:gd name="T43" fmla="*/ 0 h 444"/>
                <a:gd name="T44" fmla="*/ 225 w 225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5" h="444">
                  <a:moveTo>
                    <a:pt x="0" y="9"/>
                  </a:moveTo>
                  <a:cubicBezTo>
                    <a:pt x="24" y="109"/>
                    <a:pt x="29" y="121"/>
                    <a:pt x="48" y="177"/>
                  </a:cubicBezTo>
                  <a:cubicBezTo>
                    <a:pt x="52" y="189"/>
                    <a:pt x="48" y="217"/>
                    <a:pt x="52" y="229"/>
                  </a:cubicBezTo>
                  <a:cubicBezTo>
                    <a:pt x="56" y="241"/>
                    <a:pt x="64" y="297"/>
                    <a:pt x="64" y="297"/>
                  </a:cubicBezTo>
                  <a:cubicBezTo>
                    <a:pt x="68" y="357"/>
                    <a:pt x="74" y="370"/>
                    <a:pt x="84" y="429"/>
                  </a:cubicBezTo>
                  <a:cubicBezTo>
                    <a:pt x="86" y="441"/>
                    <a:pt x="93" y="405"/>
                    <a:pt x="96" y="393"/>
                  </a:cubicBezTo>
                  <a:cubicBezTo>
                    <a:pt x="132" y="266"/>
                    <a:pt x="75" y="444"/>
                    <a:pt x="132" y="273"/>
                  </a:cubicBezTo>
                  <a:cubicBezTo>
                    <a:pt x="152" y="213"/>
                    <a:pt x="172" y="153"/>
                    <a:pt x="192" y="93"/>
                  </a:cubicBezTo>
                  <a:cubicBezTo>
                    <a:pt x="197" y="77"/>
                    <a:pt x="199" y="73"/>
                    <a:pt x="204" y="57"/>
                  </a:cubicBezTo>
                  <a:cubicBezTo>
                    <a:pt x="207" y="45"/>
                    <a:pt x="225" y="18"/>
                    <a:pt x="216" y="9"/>
                  </a:cubicBezTo>
                  <a:cubicBezTo>
                    <a:pt x="207" y="0"/>
                    <a:pt x="152" y="109"/>
                    <a:pt x="144" y="129"/>
                  </a:cubicBezTo>
                  <a:cubicBezTo>
                    <a:pt x="104" y="165"/>
                    <a:pt x="153" y="132"/>
                    <a:pt x="144" y="141"/>
                  </a:cubicBezTo>
                  <a:cubicBezTo>
                    <a:pt x="124" y="161"/>
                    <a:pt x="92" y="153"/>
                    <a:pt x="92" y="153"/>
                  </a:cubicBezTo>
                  <a:cubicBezTo>
                    <a:pt x="56" y="109"/>
                    <a:pt x="26" y="73"/>
                    <a:pt x="0" y="9"/>
                  </a:cubicBezTo>
                  <a:close/>
                </a:path>
              </a:pathLst>
            </a:custGeom>
            <a:solidFill>
              <a:srgbClr val="669900"/>
            </a:solidFill>
            <a:ln w="57150">
              <a:solidFill>
                <a:srgbClr val="66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33"/>
            <p:cNvSpPr>
              <a:spLocks/>
            </p:cNvSpPr>
            <p:nvPr/>
          </p:nvSpPr>
          <p:spPr bwMode="auto">
            <a:xfrm>
              <a:off x="340" y="2886"/>
              <a:ext cx="227" cy="399"/>
            </a:xfrm>
            <a:custGeom>
              <a:avLst/>
              <a:gdLst>
                <a:gd name="T0" fmla="*/ 0 w 225"/>
                <a:gd name="T1" fmla="*/ 4 h 444"/>
                <a:gd name="T2" fmla="*/ 48 w 225"/>
                <a:gd name="T3" fmla="*/ 29 h 444"/>
                <a:gd name="T4" fmla="*/ 52 w 225"/>
                <a:gd name="T5" fmla="*/ 37 h 444"/>
                <a:gd name="T6" fmla="*/ 81 w 225"/>
                <a:gd name="T7" fmla="*/ 49 h 444"/>
                <a:gd name="T8" fmla="*/ 101 w 225"/>
                <a:gd name="T9" fmla="*/ 69 h 444"/>
                <a:gd name="T10" fmla="*/ 113 w 225"/>
                <a:gd name="T11" fmla="*/ 64 h 444"/>
                <a:gd name="T12" fmla="*/ 149 w 225"/>
                <a:gd name="T13" fmla="*/ 44 h 444"/>
                <a:gd name="T14" fmla="*/ 226 w 225"/>
                <a:gd name="T15" fmla="*/ 15 h 444"/>
                <a:gd name="T16" fmla="*/ 238 w 225"/>
                <a:gd name="T17" fmla="*/ 10 h 444"/>
                <a:gd name="T18" fmla="*/ 250 w 225"/>
                <a:gd name="T19" fmla="*/ 4 h 444"/>
                <a:gd name="T20" fmla="*/ 161 w 225"/>
                <a:gd name="T21" fmla="*/ 21 h 444"/>
                <a:gd name="T22" fmla="*/ 161 w 225"/>
                <a:gd name="T23" fmla="*/ 23 h 444"/>
                <a:gd name="T24" fmla="*/ 109 w 225"/>
                <a:gd name="T25" fmla="*/ 25 h 444"/>
                <a:gd name="T26" fmla="*/ 0 w 225"/>
                <a:gd name="T27" fmla="*/ 4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5"/>
                <a:gd name="T43" fmla="*/ 0 h 444"/>
                <a:gd name="T44" fmla="*/ 225 w 225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5" h="444">
                  <a:moveTo>
                    <a:pt x="0" y="9"/>
                  </a:moveTo>
                  <a:cubicBezTo>
                    <a:pt x="24" y="109"/>
                    <a:pt x="29" y="121"/>
                    <a:pt x="48" y="177"/>
                  </a:cubicBezTo>
                  <a:cubicBezTo>
                    <a:pt x="52" y="189"/>
                    <a:pt x="48" y="217"/>
                    <a:pt x="52" y="229"/>
                  </a:cubicBezTo>
                  <a:cubicBezTo>
                    <a:pt x="56" y="241"/>
                    <a:pt x="64" y="297"/>
                    <a:pt x="64" y="297"/>
                  </a:cubicBezTo>
                  <a:cubicBezTo>
                    <a:pt x="68" y="357"/>
                    <a:pt x="74" y="370"/>
                    <a:pt x="84" y="429"/>
                  </a:cubicBezTo>
                  <a:cubicBezTo>
                    <a:pt x="86" y="441"/>
                    <a:pt x="93" y="405"/>
                    <a:pt x="96" y="393"/>
                  </a:cubicBezTo>
                  <a:cubicBezTo>
                    <a:pt x="132" y="266"/>
                    <a:pt x="75" y="444"/>
                    <a:pt x="132" y="273"/>
                  </a:cubicBezTo>
                  <a:cubicBezTo>
                    <a:pt x="152" y="213"/>
                    <a:pt x="172" y="153"/>
                    <a:pt x="192" y="93"/>
                  </a:cubicBezTo>
                  <a:cubicBezTo>
                    <a:pt x="197" y="77"/>
                    <a:pt x="199" y="73"/>
                    <a:pt x="204" y="57"/>
                  </a:cubicBezTo>
                  <a:cubicBezTo>
                    <a:pt x="207" y="45"/>
                    <a:pt x="225" y="18"/>
                    <a:pt x="216" y="9"/>
                  </a:cubicBezTo>
                  <a:cubicBezTo>
                    <a:pt x="207" y="0"/>
                    <a:pt x="152" y="109"/>
                    <a:pt x="144" y="129"/>
                  </a:cubicBezTo>
                  <a:cubicBezTo>
                    <a:pt x="104" y="165"/>
                    <a:pt x="153" y="132"/>
                    <a:pt x="144" y="141"/>
                  </a:cubicBezTo>
                  <a:cubicBezTo>
                    <a:pt x="124" y="161"/>
                    <a:pt x="92" y="153"/>
                    <a:pt x="92" y="153"/>
                  </a:cubicBezTo>
                  <a:cubicBezTo>
                    <a:pt x="56" y="109"/>
                    <a:pt x="26" y="73"/>
                    <a:pt x="0" y="9"/>
                  </a:cubicBezTo>
                  <a:close/>
                </a:path>
              </a:pathLst>
            </a:custGeom>
            <a:solidFill>
              <a:srgbClr val="669900"/>
            </a:solidFill>
            <a:ln w="57150">
              <a:solidFill>
                <a:srgbClr val="66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AutoShape 34"/>
            <p:cNvSpPr>
              <a:spLocks/>
            </p:cNvSpPr>
            <p:nvPr/>
          </p:nvSpPr>
          <p:spPr bwMode="auto">
            <a:xfrm rot="-5400000">
              <a:off x="1588" y="2454"/>
              <a:ext cx="136" cy="1905"/>
            </a:xfrm>
            <a:prstGeom prst="leftBrace">
              <a:avLst>
                <a:gd name="adj1" fmla="val 116728"/>
                <a:gd name="adj2" fmla="val 508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Text Box 35"/>
            <p:cNvSpPr txBox="1">
              <a:spLocks noChangeArrowheads="1"/>
            </p:cNvSpPr>
            <p:nvPr/>
          </p:nvSpPr>
          <p:spPr bwMode="auto">
            <a:xfrm>
              <a:off x="117" y="3458"/>
              <a:ext cx="557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1600" b="0"/>
                <a:t>2-ой</a:t>
              </a:r>
            </a:p>
            <a:p>
              <a:pPr algn="ctr"/>
              <a:r>
                <a:rPr lang="ru-RU" sz="1600" b="0"/>
                <a:t>разряд</a:t>
              </a:r>
            </a:p>
          </p:txBody>
        </p:sp>
        <p:sp>
          <p:nvSpPr>
            <p:cNvPr id="9243" name="Text Box 36"/>
            <p:cNvSpPr txBox="1">
              <a:spLocks noChangeArrowheads="1"/>
            </p:cNvSpPr>
            <p:nvPr/>
          </p:nvSpPr>
          <p:spPr bwMode="auto">
            <a:xfrm>
              <a:off x="1456" y="3445"/>
              <a:ext cx="557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1600" b="0"/>
                <a:t>1-ый</a:t>
              </a:r>
            </a:p>
            <a:p>
              <a:pPr algn="ctr"/>
              <a:r>
                <a:rPr lang="ru-RU" sz="1600" b="0"/>
                <a:t>разряд</a:t>
              </a:r>
            </a:p>
          </p:txBody>
        </p:sp>
        <p:sp>
          <p:nvSpPr>
            <p:cNvPr id="9244" name="Freeform 37"/>
            <p:cNvSpPr>
              <a:spLocks/>
            </p:cNvSpPr>
            <p:nvPr/>
          </p:nvSpPr>
          <p:spPr bwMode="auto">
            <a:xfrm rot="5400000">
              <a:off x="798" y="2890"/>
              <a:ext cx="227" cy="399"/>
            </a:xfrm>
            <a:custGeom>
              <a:avLst/>
              <a:gdLst>
                <a:gd name="T0" fmla="*/ 0 w 225"/>
                <a:gd name="T1" fmla="*/ 4 h 444"/>
                <a:gd name="T2" fmla="*/ 48 w 225"/>
                <a:gd name="T3" fmla="*/ 29 h 444"/>
                <a:gd name="T4" fmla="*/ 52 w 225"/>
                <a:gd name="T5" fmla="*/ 37 h 444"/>
                <a:gd name="T6" fmla="*/ 81 w 225"/>
                <a:gd name="T7" fmla="*/ 49 h 444"/>
                <a:gd name="T8" fmla="*/ 101 w 225"/>
                <a:gd name="T9" fmla="*/ 69 h 444"/>
                <a:gd name="T10" fmla="*/ 113 w 225"/>
                <a:gd name="T11" fmla="*/ 64 h 444"/>
                <a:gd name="T12" fmla="*/ 149 w 225"/>
                <a:gd name="T13" fmla="*/ 44 h 444"/>
                <a:gd name="T14" fmla="*/ 226 w 225"/>
                <a:gd name="T15" fmla="*/ 15 h 444"/>
                <a:gd name="T16" fmla="*/ 238 w 225"/>
                <a:gd name="T17" fmla="*/ 10 h 444"/>
                <a:gd name="T18" fmla="*/ 250 w 225"/>
                <a:gd name="T19" fmla="*/ 4 h 444"/>
                <a:gd name="T20" fmla="*/ 161 w 225"/>
                <a:gd name="T21" fmla="*/ 21 h 444"/>
                <a:gd name="T22" fmla="*/ 161 w 225"/>
                <a:gd name="T23" fmla="*/ 23 h 444"/>
                <a:gd name="T24" fmla="*/ 109 w 225"/>
                <a:gd name="T25" fmla="*/ 25 h 444"/>
                <a:gd name="T26" fmla="*/ 0 w 225"/>
                <a:gd name="T27" fmla="*/ 4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5"/>
                <a:gd name="T43" fmla="*/ 0 h 444"/>
                <a:gd name="T44" fmla="*/ 225 w 225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5" h="444">
                  <a:moveTo>
                    <a:pt x="0" y="9"/>
                  </a:moveTo>
                  <a:cubicBezTo>
                    <a:pt x="24" y="109"/>
                    <a:pt x="29" y="121"/>
                    <a:pt x="48" y="177"/>
                  </a:cubicBezTo>
                  <a:cubicBezTo>
                    <a:pt x="52" y="189"/>
                    <a:pt x="48" y="217"/>
                    <a:pt x="52" y="229"/>
                  </a:cubicBezTo>
                  <a:cubicBezTo>
                    <a:pt x="56" y="241"/>
                    <a:pt x="64" y="297"/>
                    <a:pt x="64" y="297"/>
                  </a:cubicBezTo>
                  <a:cubicBezTo>
                    <a:pt x="68" y="357"/>
                    <a:pt x="74" y="370"/>
                    <a:pt x="84" y="429"/>
                  </a:cubicBezTo>
                  <a:cubicBezTo>
                    <a:pt x="86" y="441"/>
                    <a:pt x="93" y="405"/>
                    <a:pt x="96" y="393"/>
                  </a:cubicBezTo>
                  <a:cubicBezTo>
                    <a:pt x="132" y="266"/>
                    <a:pt x="75" y="444"/>
                    <a:pt x="132" y="273"/>
                  </a:cubicBezTo>
                  <a:cubicBezTo>
                    <a:pt x="152" y="213"/>
                    <a:pt x="172" y="153"/>
                    <a:pt x="192" y="93"/>
                  </a:cubicBezTo>
                  <a:cubicBezTo>
                    <a:pt x="197" y="77"/>
                    <a:pt x="199" y="73"/>
                    <a:pt x="204" y="57"/>
                  </a:cubicBezTo>
                  <a:cubicBezTo>
                    <a:pt x="207" y="45"/>
                    <a:pt x="225" y="18"/>
                    <a:pt x="216" y="9"/>
                  </a:cubicBezTo>
                  <a:cubicBezTo>
                    <a:pt x="207" y="0"/>
                    <a:pt x="152" y="109"/>
                    <a:pt x="144" y="129"/>
                  </a:cubicBezTo>
                  <a:cubicBezTo>
                    <a:pt x="104" y="165"/>
                    <a:pt x="153" y="132"/>
                    <a:pt x="144" y="141"/>
                  </a:cubicBezTo>
                  <a:cubicBezTo>
                    <a:pt x="124" y="161"/>
                    <a:pt x="92" y="153"/>
                    <a:pt x="92" y="153"/>
                  </a:cubicBezTo>
                  <a:cubicBezTo>
                    <a:pt x="56" y="109"/>
                    <a:pt x="26" y="73"/>
                    <a:pt x="0" y="9"/>
                  </a:cubicBezTo>
                  <a:close/>
                </a:path>
              </a:pathLst>
            </a:custGeom>
            <a:solidFill>
              <a:srgbClr val="669900"/>
            </a:solidFill>
            <a:ln w="57150">
              <a:solidFill>
                <a:srgbClr val="66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3851275" y="5013325"/>
            <a:ext cx="3165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0"/>
              <a:t>= 60 +20+2 = 82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827088" y="549275"/>
            <a:ext cx="7673975" cy="2466975"/>
            <a:chOff x="521" y="346"/>
            <a:chExt cx="4834" cy="1554"/>
          </a:xfrm>
        </p:grpSpPr>
        <p:sp>
          <p:nvSpPr>
            <p:cNvPr id="9235" name="Text Box 50"/>
            <p:cNvSpPr txBox="1">
              <a:spLocks noChangeArrowheads="1"/>
            </p:cNvSpPr>
            <p:nvPr/>
          </p:nvSpPr>
          <p:spPr bwMode="auto">
            <a:xfrm>
              <a:off x="521" y="346"/>
              <a:ext cx="4718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3200" dirty="0">
                  <a:solidFill>
                    <a:srgbClr val="990000"/>
                  </a:solidFill>
                </a:rPr>
                <a:t>Вавилонская шестидесятеричная система счисления </a:t>
              </a:r>
            </a:p>
            <a:p>
              <a:pPr algn="ctr" eaLnBrk="1" hangingPunct="1"/>
              <a:r>
                <a:rPr lang="ru-RU" dirty="0">
                  <a:solidFill>
                    <a:srgbClr val="990000"/>
                  </a:solidFill>
                </a:rPr>
                <a:t>(2  тысячи  лет до н.э.)</a:t>
              </a:r>
            </a:p>
          </p:txBody>
        </p:sp>
        <p:sp>
          <p:nvSpPr>
            <p:cNvPr id="9236" name="Text Box 53"/>
            <p:cNvSpPr txBox="1">
              <a:spLocks noChangeArrowheads="1"/>
            </p:cNvSpPr>
            <p:nvPr/>
          </p:nvSpPr>
          <p:spPr bwMode="auto">
            <a:xfrm>
              <a:off x="540" y="1170"/>
              <a:ext cx="4815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sz="2000" b="0"/>
                <a:t>Первая  известная  нам  система  счисления,  основанная  на    позиционном    принципе.</a:t>
              </a:r>
            </a:p>
            <a:p>
              <a:pPr algn="just" eaLnBrk="1" hangingPunct="1">
                <a:spcBef>
                  <a:spcPct val="50000"/>
                </a:spcBef>
              </a:pPr>
              <a:endParaRPr lang="ru-RU" sz="2000" b="0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857250" y="2500313"/>
            <a:ext cx="7369175" cy="2736850"/>
            <a:chOff x="522" y="1570"/>
            <a:chExt cx="4642" cy="1724"/>
          </a:xfrm>
        </p:grpSpPr>
        <p:pic>
          <p:nvPicPr>
            <p:cNvPr id="9223" name="Picture 5" descr="вав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7" y="2205"/>
              <a:ext cx="768" cy="1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4" name="Freeform 11"/>
            <p:cNvSpPr>
              <a:spLocks/>
            </p:cNvSpPr>
            <p:nvPr/>
          </p:nvSpPr>
          <p:spPr bwMode="auto">
            <a:xfrm>
              <a:off x="612" y="1888"/>
              <a:ext cx="227" cy="399"/>
            </a:xfrm>
            <a:custGeom>
              <a:avLst/>
              <a:gdLst>
                <a:gd name="T0" fmla="*/ 0 w 225"/>
                <a:gd name="T1" fmla="*/ 4 h 444"/>
                <a:gd name="T2" fmla="*/ 48 w 225"/>
                <a:gd name="T3" fmla="*/ 29 h 444"/>
                <a:gd name="T4" fmla="*/ 52 w 225"/>
                <a:gd name="T5" fmla="*/ 37 h 444"/>
                <a:gd name="T6" fmla="*/ 81 w 225"/>
                <a:gd name="T7" fmla="*/ 49 h 444"/>
                <a:gd name="T8" fmla="*/ 101 w 225"/>
                <a:gd name="T9" fmla="*/ 69 h 444"/>
                <a:gd name="T10" fmla="*/ 113 w 225"/>
                <a:gd name="T11" fmla="*/ 64 h 444"/>
                <a:gd name="T12" fmla="*/ 149 w 225"/>
                <a:gd name="T13" fmla="*/ 44 h 444"/>
                <a:gd name="T14" fmla="*/ 226 w 225"/>
                <a:gd name="T15" fmla="*/ 15 h 444"/>
                <a:gd name="T16" fmla="*/ 238 w 225"/>
                <a:gd name="T17" fmla="*/ 10 h 444"/>
                <a:gd name="T18" fmla="*/ 250 w 225"/>
                <a:gd name="T19" fmla="*/ 4 h 444"/>
                <a:gd name="T20" fmla="*/ 161 w 225"/>
                <a:gd name="T21" fmla="*/ 21 h 444"/>
                <a:gd name="T22" fmla="*/ 161 w 225"/>
                <a:gd name="T23" fmla="*/ 23 h 444"/>
                <a:gd name="T24" fmla="*/ 109 w 225"/>
                <a:gd name="T25" fmla="*/ 25 h 444"/>
                <a:gd name="T26" fmla="*/ 0 w 225"/>
                <a:gd name="T27" fmla="*/ 4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5"/>
                <a:gd name="T43" fmla="*/ 0 h 444"/>
                <a:gd name="T44" fmla="*/ 225 w 225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5" h="444">
                  <a:moveTo>
                    <a:pt x="0" y="9"/>
                  </a:moveTo>
                  <a:cubicBezTo>
                    <a:pt x="24" y="109"/>
                    <a:pt x="29" y="121"/>
                    <a:pt x="48" y="177"/>
                  </a:cubicBezTo>
                  <a:cubicBezTo>
                    <a:pt x="52" y="189"/>
                    <a:pt x="48" y="217"/>
                    <a:pt x="52" y="229"/>
                  </a:cubicBezTo>
                  <a:cubicBezTo>
                    <a:pt x="56" y="241"/>
                    <a:pt x="64" y="297"/>
                    <a:pt x="64" y="297"/>
                  </a:cubicBezTo>
                  <a:cubicBezTo>
                    <a:pt x="68" y="357"/>
                    <a:pt x="74" y="370"/>
                    <a:pt x="84" y="429"/>
                  </a:cubicBezTo>
                  <a:cubicBezTo>
                    <a:pt x="86" y="441"/>
                    <a:pt x="93" y="405"/>
                    <a:pt x="96" y="393"/>
                  </a:cubicBezTo>
                  <a:cubicBezTo>
                    <a:pt x="132" y="266"/>
                    <a:pt x="75" y="444"/>
                    <a:pt x="132" y="273"/>
                  </a:cubicBezTo>
                  <a:cubicBezTo>
                    <a:pt x="152" y="213"/>
                    <a:pt x="172" y="153"/>
                    <a:pt x="192" y="93"/>
                  </a:cubicBezTo>
                  <a:cubicBezTo>
                    <a:pt x="197" y="77"/>
                    <a:pt x="199" y="73"/>
                    <a:pt x="204" y="57"/>
                  </a:cubicBezTo>
                  <a:cubicBezTo>
                    <a:pt x="207" y="45"/>
                    <a:pt x="225" y="18"/>
                    <a:pt x="216" y="9"/>
                  </a:cubicBezTo>
                  <a:cubicBezTo>
                    <a:pt x="207" y="0"/>
                    <a:pt x="152" y="109"/>
                    <a:pt x="144" y="129"/>
                  </a:cubicBezTo>
                  <a:cubicBezTo>
                    <a:pt x="104" y="165"/>
                    <a:pt x="153" y="132"/>
                    <a:pt x="144" y="141"/>
                  </a:cubicBezTo>
                  <a:cubicBezTo>
                    <a:pt x="124" y="161"/>
                    <a:pt x="92" y="153"/>
                    <a:pt x="92" y="153"/>
                  </a:cubicBezTo>
                  <a:cubicBezTo>
                    <a:pt x="56" y="109"/>
                    <a:pt x="26" y="73"/>
                    <a:pt x="0" y="9"/>
                  </a:cubicBezTo>
                  <a:close/>
                </a:path>
              </a:pathLst>
            </a:custGeom>
            <a:solidFill>
              <a:srgbClr val="669900"/>
            </a:solidFill>
            <a:ln w="57150">
              <a:solidFill>
                <a:srgbClr val="66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Text Box 12"/>
            <p:cNvSpPr txBox="1">
              <a:spLocks noChangeArrowheads="1"/>
            </p:cNvSpPr>
            <p:nvPr/>
          </p:nvSpPr>
          <p:spPr bwMode="auto">
            <a:xfrm>
              <a:off x="793" y="1979"/>
              <a:ext cx="8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0"/>
                <a:t>- </a:t>
              </a:r>
              <a:r>
                <a:rPr lang="ru-RU" sz="2000" b="0"/>
                <a:t>единицы</a:t>
              </a:r>
            </a:p>
          </p:txBody>
        </p:sp>
        <p:sp>
          <p:nvSpPr>
            <p:cNvPr id="9226" name="Freeform 13"/>
            <p:cNvSpPr>
              <a:spLocks/>
            </p:cNvSpPr>
            <p:nvPr/>
          </p:nvSpPr>
          <p:spPr bwMode="auto">
            <a:xfrm rot="5400000">
              <a:off x="1832" y="1893"/>
              <a:ext cx="227" cy="399"/>
            </a:xfrm>
            <a:custGeom>
              <a:avLst/>
              <a:gdLst>
                <a:gd name="T0" fmla="*/ 0 w 225"/>
                <a:gd name="T1" fmla="*/ 4 h 444"/>
                <a:gd name="T2" fmla="*/ 48 w 225"/>
                <a:gd name="T3" fmla="*/ 29 h 444"/>
                <a:gd name="T4" fmla="*/ 52 w 225"/>
                <a:gd name="T5" fmla="*/ 37 h 444"/>
                <a:gd name="T6" fmla="*/ 81 w 225"/>
                <a:gd name="T7" fmla="*/ 49 h 444"/>
                <a:gd name="T8" fmla="*/ 101 w 225"/>
                <a:gd name="T9" fmla="*/ 69 h 444"/>
                <a:gd name="T10" fmla="*/ 113 w 225"/>
                <a:gd name="T11" fmla="*/ 64 h 444"/>
                <a:gd name="T12" fmla="*/ 149 w 225"/>
                <a:gd name="T13" fmla="*/ 44 h 444"/>
                <a:gd name="T14" fmla="*/ 226 w 225"/>
                <a:gd name="T15" fmla="*/ 15 h 444"/>
                <a:gd name="T16" fmla="*/ 238 w 225"/>
                <a:gd name="T17" fmla="*/ 10 h 444"/>
                <a:gd name="T18" fmla="*/ 250 w 225"/>
                <a:gd name="T19" fmla="*/ 4 h 444"/>
                <a:gd name="T20" fmla="*/ 161 w 225"/>
                <a:gd name="T21" fmla="*/ 21 h 444"/>
                <a:gd name="T22" fmla="*/ 161 w 225"/>
                <a:gd name="T23" fmla="*/ 23 h 444"/>
                <a:gd name="T24" fmla="*/ 109 w 225"/>
                <a:gd name="T25" fmla="*/ 25 h 444"/>
                <a:gd name="T26" fmla="*/ 0 w 225"/>
                <a:gd name="T27" fmla="*/ 4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5"/>
                <a:gd name="T43" fmla="*/ 0 h 444"/>
                <a:gd name="T44" fmla="*/ 225 w 225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5" h="444">
                  <a:moveTo>
                    <a:pt x="0" y="9"/>
                  </a:moveTo>
                  <a:cubicBezTo>
                    <a:pt x="24" y="109"/>
                    <a:pt x="29" y="121"/>
                    <a:pt x="48" y="177"/>
                  </a:cubicBezTo>
                  <a:cubicBezTo>
                    <a:pt x="52" y="189"/>
                    <a:pt x="48" y="217"/>
                    <a:pt x="52" y="229"/>
                  </a:cubicBezTo>
                  <a:cubicBezTo>
                    <a:pt x="56" y="241"/>
                    <a:pt x="64" y="297"/>
                    <a:pt x="64" y="297"/>
                  </a:cubicBezTo>
                  <a:cubicBezTo>
                    <a:pt x="68" y="357"/>
                    <a:pt x="74" y="370"/>
                    <a:pt x="84" y="429"/>
                  </a:cubicBezTo>
                  <a:cubicBezTo>
                    <a:pt x="86" y="441"/>
                    <a:pt x="93" y="405"/>
                    <a:pt x="96" y="393"/>
                  </a:cubicBezTo>
                  <a:cubicBezTo>
                    <a:pt x="132" y="266"/>
                    <a:pt x="75" y="444"/>
                    <a:pt x="132" y="273"/>
                  </a:cubicBezTo>
                  <a:cubicBezTo>
                    <a:pt x="152" y="213"/>
                    <a:pt x="172" y="153"/>
                    <a:pt x="192" y="93"/>
                  </a:cubicBezTo>
                  <a:cubicBezTo>
                    <a:pt x="197" y="77"/>
                    <a:pt x="199" y="73"/>
                    <a:pt x="204" y="57"/>
                  </a:cubicBezTo>
                  <a:cubicBezTo>
                    <a:pt x="207" y="45"/>
                    <a:pt x="225" y="18"/>
                    <a:pt x="216" y="9"/>
                  </a:cubicBezTo>
                  <a:cubicBezTo>
                    <a:pt x="207" y="0"/>
                    <a:pt x="152" y="109"/>
                    <a:pt x="144" y="129"/>
                  </a:cubicBezTo>
                  <a:cubicBezTo>
                    <a:pt x="104" y="165"/>
                    <a:pt x="153" y="132"/>
                    <a:pt x="144" y="141"/>
                  </a:cubicBezTo>
                  <a:cubicBezTo>
                    <a:pt x="124" y="161"/>
                    <a:pt x="92" y="153"/>
                    <a:pt x="92" y="153"/>
                  </a:cubicBezTo>
                  <a:cubicBezTo>
                    <a:pt x="56" y="109"/>
                    <a:pt x="26" y="73"/>
                    <a:pt x="0" y="9"/>
                  </a:cubicBezTo>
                  <a:close/>
                </a:path>
              </a:pathLst>
            </a:custGeom>
            <a:solidFill>
              <a:srgbClr val="669900"/>
            </a:solidFill>
            <a:ln w="57150">
              <a:solidFill>
                <a:srgbClr val="66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Text Box 15"/>
            <p:cNvSpPr txBox="1">
              <a:spLocks noChangeArrowheads="1"/>
            </p:cNvSpPr>
            <p:nvPr/>
          </p:nvSpPr>
          <p:spPr bwMode="auto">
            <a:xfrm>
              <a:off x="2154" y="1979"/>
              <a:ext cx="7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0"/>
                <a:t>- </a:t>
              </a:r>
              <a:r>
                <a:rPr lang="ru-RU" sz="2000" b="0"/>
                <a:t>десятки</a:t>
              </a:r>
            </a:p>
          </p:txBody>
        </p:sp>
        <p:sp>
          <p:nvSpPr>
            <p:cNvPr id="9228" name="Freeform 16"/>
            <p:cNvSpPr>
              <a:spLocks/>
            </p:cNvSpPr>
            <p:nvPr/>
          </p:nvSpPr>
          <p:spPr bwMode="auto">
            <a:xfrm>
              <a:off x="2971" y="1888"/>
              <a:ext cx="227" cy="399"/>
            </a:xfrm>
            <a:custGeom>
              <a:avLst/>
              <a:gdLst>
                <a:gd name="T0" fmla="*/ 0 w 225"/>
                <a:gd name="T1" fmla="*/ 4 h 444"/>
                <a:gd name="T2" fmla="*/ 48 w 225"/>
                <a:gd name="T3" fmla="*/ 29 h 444"/>
                <a:gd name="T4" fmla="*/ 52 w 225"/>
                <a:gd name="T5" fmla="*/ 37 h 444"/>
                <a:gd name="T6" fmla="*/ 81 w 225"/>
                <a:gd name="T7" fmla="*/ 49 h 444"/>
                <a:gd name="T8" fmla="*/ 101 w 225"/>
                <a:gd name="T9" fmla="*/ 69 h 444"/>
                <a:gd name="T10" fmla="*/ 113 w 225"/>
                <a:gd name="T11" fmla="*/ 64 h 444"/>
                <a:gd name="T12" fmla="*/ 149 w 225"/>
                <a:gd name="T13" fmla="*/ 44 h 444"/>
                <a:gd name="T14" fmla="*/ 226 w 225"/>
                <a:gd name="T15" fmla="*/ 15 h 444"/>
                <a:gd name="T16" fmla="*/ 238 w 225"/>
                <a:gd name="T17" fmla="*/ 10 h 444"/>
                <a:gd name="T18" fmla="*/ 250 w 225"/>
                <a:gd name="T19" fmla="*/ 4 h 444"/>
                <a:gd name="T20" fmla="*/ 161 w 225"/>
                <a:gd name="T21" fmla="*/ 21 h 444"/>
                <a:gd name="T22" fmla="*/ 161 w 225"/>
                <a:gd name="T23" fmla="*/ 23 h 444"/>
                <a:gd name="T24" fmla="*/ 109 w 225"/>
                <a:gd name="T25" fmla="*/ 25 h 444"/>
                <a:gd name="T26" fmla="*/ 0 w 225"/>
                <a:gd name="T27" fmla="*/ 4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5"/>
                <a:gd name="T43" fmla="*/ 0 h 444"/>
                <a:gd name="T44" fmla="*/ 225 w 225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5" h="444">
                  <a:moveTo>
                    <a:pt x="0" y="9"/>
                  </a:moveTo>
                  <a:cubicBezTo>
                    <a:pt x="24" y="109"/>
                    <a:pt x="29" y="121"/>
                    <a:pt x="48" y="177"/>
                  </a:cubicBezTo>
                  <a:cubicBezTo>
                    <a:pt x="52" y="189"/>
                    <a:pt x="48" y="217"/>
                    <a:pt x="52" y="229"/>
                  </a:cubicBezTo>
                  <a:cubicBezTo>
                    <a:pt x="56" y="241"/>
                    <a:pt x="64" y="297"/>
                    <a:pt x="64" y="297"/>
                  </a:cubicBezTo>
                  <a:cubicBezTo>
                    <a:pt x="68" y="357"/>
                    <a:pt x="74" y="370"/>
                    <a:pt x="84" y="429"/>
                  </a:cubicBezTo>
                  <a:cubicBezTo>
                    <a:pt x="86" y="441"/>
                    <a:pt x="93" y="405"/>
                    <a:pt x="96" y="393"/>
                  </a:cubicBezTo>
                  <a:cubicBezTo>
                    <a:pt x="132" y="266"/>
                    <a:pt x="75" y="444"/>
                    <a:pt x="132" y="273"/>
                  </a:cubicBezTo>
                  <a:cubicBezTo>
                    <a:pt x="152" y="213"/>
                    <a:pt x="172" y="153"/>
                    <a:pt x="192" y="93"/>
                  </a:cubicBezTo>
                  <a:cubicBezTo>
                    <a:pt x="197" y="77"/>
                    <a:pt x="199" y="73"/>
                    <a:pt x="204" y="57"/>
                  </a:cubicBezTo>
                  <a:cubicBezTo>
                    <a:pt x="207" y="45"/>
                    <a:pt x="225" y="18"/>
                    <a:pt x="216" y="9"/>
                  </a:cubicBezTo>
                  <a:cubicBezTo>
                    <a:pt x="207" y="0"/>
                    <a:pt x="152" y="109"/>
                    <a:pt x="144" y="129"/>
                  </a:cubicBezTo>
                  <a:cubicBezTo>
                    <a:pt x="104" y="165"/>
                    <a:pt x="153" y="132"/>
                    <a:pt x="144" y="141"/>
                  </a:cubicBezTo>
                  <a:cubicBezTo>
                    <a:pt x="124" y="161"/>
                    <a:pt x="92" y="153"/>
                    <a:pt x="92" y="153"/>
                  </a:cubicBezTo>
                  <a:cubicBezTo>
                    <a:pt x="56" y="109"/>
                    <a:pt x="26" y="73"/>
                    <a:pt x="0" y="9"/>
                  </a:cubicBezTo>
                  <a:close/>
                </a:path>
              </a:pathLst>
            </a:custGeom>
            <a:solidFill>
              <a:srgbClr val="669900"/>
            </a:solidFill>
            <a:ln w="57150">
              <a:solidFill>
                <a:srgbClr val="66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29" name="Group 54"/>
            <p:cNvGrpSpPr>
              <a:grpSpLocks/>
            </p:cNvGrpSpPr>
            <p:nvPr/>
          </p:nvGrpSpPr>
          <p:grpSpPr bwMode="auto">
            <a:xfrm>
              <a:off x="3198" y="1979"/>
              <a:ext cx="1966" cy="250"/>
              <a:chOff x="3334" y="1858"/>
              <a:chExt cx="1966" cy="250"/>
            </a:xfrm>
          </p:grpSpPr>
          <p:sp>
            <p:nvSpPr>
              <p:cNvPr id="9231" name="Text Box 17"/>
              <p:cNvSpPr txBox="1">
                <a:spLocks noChangeArrowheads="1"/>
              </p:cNvSpPr>
              <p:nvPr/>
            </p:nvSpPr>
            <p:spPr bwMode="auto">
              <a:xfrm>
                <a:off x="3334" y="1858"/>
                <a:ext cx="39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0"/>
                  <a:t>- </a:t>
                </a:r>
                <a:r>
                  <a:rPr lang="ru-RU" sz="2000" b="0"/>
                  <a:t>60</a:t>
                </a:r>
              </a:p>
            </p:txBody>
          </p:sp>
          <p:sp>
            <p:nvSpPr>
              <p:cNvPr id="9232" name="Text Box 18"/>
              <p:cNvSpPr txBox="1">
                <a:spLocks noChangeArrowheads="1"/>
              </p:cNvSpPr>
              <p:nvPr/>
            </p:nvSpPr>
            <p:spPr bwMode="auto">
              <a:xfrm>
                <a:off x="3639" y="1858"/>
                <a:ext cx="4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000" b="0"/>
                  <a:t> ;</a:t>
                </a:r>
                <a:r>
                  <a:rPr lang="en-US" sz="2000" b="0"/>
                  <a:t> </a:t>
                </a:r>
                <a:r>
                  <a:rPr lang="ru-RU" sz="2000" b="0"/>
                  <a:t>60</a:t>
                </a:r>
                <a:r>
                  <a:rPr lang="ru-RU" sz="2000" b="0" baseline="30000"/>
                  <a:t>2</a:t>
                </a:r>
              </a:p>
            </p:txBody>
          </p:sp>
          <p:sp>
            <p:nvSpPr>
              <p:cNvPr id="9233" name="Text Box 19"/>
              <p:cNvSpPr txBox="1">
                <a:spLocks noChangeArrowheads="1"/>
              </p:cNvSpPr>
              <p:nvPr/>
            </p:nvSpPr>
            <p:spPr bwMode="auto">
              <a:xfrm>
                <a:off x="4114" y="1858"/>
                <a:ext cx="4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000" b="0"/>
                  <a:t>;</a:t>
                </a:r>
                <a:r>
                  <a:rPr lang="en-US" sz="2000" b="0"/>
                  <a:t> </a:t>
                </a:r>
                <a:r>
                  <a:rPr lang="ru-RU" sz="2000" b="0"/>
                  <a:t>60</a:t>
                </a:r>
                <a:r>
                  <a:rPr lang="ru-RU" sz="2000" b="0" baseline="30000"/>
                  <a:t>3</a:t>
                </a:r>
              </a:p>
            </p:txBody>
          </p:sp>
          <p:sp>
            <p:nvSpPr>
              <p:cNvPr id="9234" name="Text Box 20"/>
              <p:cNvSpPr txBox="1">
                <a:spLocks noChangeArrowheads="1"/>
              </p:cNvSpPr>
              <p:nvPr/>
            </p:nvSpPr>
            <p:spPr bwMode="auto">
              <a:xfrm>
                <a:off x="4568" y="1858"/>
                <a:ext cx="7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000" b="0"/>
                  <a:t>;</a:t>
                </a:r>
                <a:r>
                  <a:rPr lang="en-US" sz="2000" b="0"/>
                  <a:t> </a:t>
                </a:r>
                <a:r>
                  <a:rPr lang="ru-RU" sz="2000" b="0"/>
                  <a:t>…</a:t>
                </a:r>
                <a:r>
                  <a:rPr lang="en-US" sz="2000" b="0"/>
                  <a:t> </a:t>
                </a:r>
                <a:r>
                  <a:rPr lang="ru-RU" sz="2000" b="0"/>
                  <a:t>; 60</a:t>
                </a:r>
                <a:r>
                  <a:rPr lang="en-US" sz="2000" b="0" baseline="30000"/>
                  <a:t>n</a:t>
                </a:r>
                <a:endParaRPr lang="ru-RU" sz="2000" b="0" baseline="30000"/>
              </a:p>
            </p:txBody>
          </p:sp>
        </p:grpSp>
        <p:sp>
          <p:nvSpPr>
            <p:cNvPr id="9230" name="Text Box 55"/>
            <p:cNvSpPr txBox="1">
              <a:spLocks noChangeArrowheads="1"/>
            </p:cNvSpPr>
            <p:nvPr/>
          </p:nvSpPr>
          <p:spPr bwMode="auto">
            <a:xfrm>
              <a:off x="522" y="1570"/>
              <a:ext cx="15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000" b="0"/>
                <a:t>Обозначение: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1" name="Text Box 171"/>
          <p:cNvSpPr txBox="1">
            <a:spLocks noChangeArrowheads="1"/>
          </p:cNvSpPr>
          <p:nvPr/>
        </p:nvSpPr>
        <p:spPr bwMode="auto">
          <a:xfrm>
            <a:off x="928688" y="5286375"/>
            <a:ext cx="25923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X</a:t>
            </a:r>
            <a:r>
              <a:rPr lang="ru-RU" sz="2800">
                <a:solidFill>
                  <a:srgbClr val="669900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X</a:t>
            </a:r>
            <a:r>
              <a:rPr lang="ru-RU" sz="2800">
                <a:solidFill>
                  <a:srgbClr val="669900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X</a:t>
            </a:r>
            <a:r>
              <a:rPr lang="ru-RU" sz="2800">
                <a:solidFill>
                  <a:srgbClr val="669900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I</a:t>
            </a:r>
            <a:r>
              <a:rPr lang="ru-RU" sz="2800">
                <a:solidFill>
                  <a:srgbClr val="669900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I</a:t>
            </a:r>
            <a:endParaRPr lang="ru-RU" sz="2800">
              <a:solidFill>
                <a:srgbClr val="669900"/>
              </a:solidFill>
              <a:latin typeface="Times New Roman" pitchFamily="18" charset="0"/>
            </a:endParaRPr>
          </a:p>
        </p:txBody>
      </p:sp>
      <p:sp>
        <p:nvSpPr>
          <p:cNvPr id="51372" name="Text Box 172"/>
          <p:cNvSpPr txBox="1">
            <a:spLocks noChangeArrowheads="1"/>
          </p:cNvSpPr>
          <p:nvPr/>
        </p:nvSpPr>
        <p:spPr bwMode="auto">
          <a:xfrm>
            <a:off x="2571750" y="5286375"/>
            <a:ext cx="887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b="0"/>
              <a:t>= </a:t>
            </a:r>
            <a:r>
              <a:rPr lang="en-US" sz="2800" b="0"/>
              <a:t>3</a:t>
            </a:r>
            <a:r>
              <a:rPr lang="ru-RU" sz="2800" b="0"/>
              <a:t>2</a:t>
            </a:r>
          </a:p>
        </p:txBody>
      </p:sp>
      <p:sp>
        <p:nvSpPr>
          <p:cNvPr id="51373" name="Text Box 173"/>
          <p:cNvSpPr txBox="1">
            <a:spLocks noChangeArrowheads="1"/>
          </p:cNvSpPr>
          <p:nvPr/>
        </p:nvSpPr>
        <p:spPr bwMode="auto">
          <a:xfrm>
            <a:off x="3571875" y="5286375"/>
            <a:ext cx="2016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D</a:t>
            </a:r>
            <a:r>
              <a:rPr lang="ru-RU" sz="2800">
                <a:solidFill>
                  <a:srgbClr val="669900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X</a:t>
            </a:r>
            <a:r>
              <a:rPr lang="ru-RU" sz="2800">
                <a:solidFill>
                  <a:srgbClr val="669900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L</a:t>
            </a:r>
            <a:r>
              <a:rPr lang="ru-RU" sz="2800">
                <a:solidFill>
                  <a:srgbClr val="669900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I</a:t>
            </a:r>
            <a:r>
              <a:rPr lang="ru-RU" sz="2800">
                <a:solidFill>
                  <a:srgbClr val="669900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669900"/>
                </a:solidFill>
                <a:latin typeface="Times New Roman" pitchFamily="18" charset="0"/>
              </a:rPr>
              <a:t>I</a:t>
            </a:r>
            <a:endParaRPr lang="ru-RU" sz="2800">
              <a:solidFill>
                <a:srgbClr val="669900"/>
              </a:solidFill>
              <a:latin typeface="Times New Roman" pitchFamily="18" charset="0"/>
            </a:endParaRPr>
          </a:p>
        </p:txBody>
      </p:sp>
      <p:sp>
        <p:nvSpPr>
          <p:cNvPr id="51374" name="Text Box 174"/>
          <p:cNvSpPr txBox="1">
            <a:spLocks noChangeArrowheads="1"/>
          </p:cNvSpPr>
          <p:nvPr/>
        </p:nvSpPr>
        <p:spPr bwMode="auto">
          <a:xfrm>
            <a:off x="5143500" y="5286375"/>
            <a:ext cx="1085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b="0"/>
              <a:t>= 542</a:t>
            </a:r>
          </a:p>
        </p:txBody>
      </p:sp>
      <p:grpSp>
        <p:nvGrpSpPr>
          <p:cNvPr id="2" name="Group 197"/>
          <p:cNvGrpSpPr>
            <a:grpSpLocks/>
          </p:cNvGrpSpPr>
          <p:nvPr/>
        </p:nvGrpSpPr>
        <p:grpSpPr bwMode="auto">
          <a:xfrm>
            <a:off x="971550" y="1989138"/>
            <a:ext cx="6119813" cy="874712"/>
            <a:chOff x="612" y="1253"/>
            <a:chExt cx="3855" cy="551"/>
          </a:xfrm>
        </p:grpSpPr>
        <p:grpSp>
          <p:nvGrpSpPr>
            <p:cNvPr id="10256" name="Group 196"/>
            <p:cNvGrpSpPr>
              <a:grpSpLocks/>
            </p:cNvGrpSpPr>
            <p:nvPr/>
          </p:nvGrpSpPr>
          <p:grpSpPr bwMode="auto">
            <a:xfrm>
              <a:off x="612" y="1253"/>
              <a:ext cx="3810" cy="551"/>
              <a:chOff x="612" y="1238"/>
              <a:chExt cx="3810" cy="551"/>
            </a:xfrm>
          </p:grpSpPr>
          <p:sp>
            <p:nvSpPr>
              <p:cNvPr id="10272" name="Line 38"/>
              <p:cNvSpPr>
                <a:spLocks noChangeShapeType="1"/>
              </p:cNvSpPr>
              <p:nvPr/>
            </p:nvSpPr>
            <p:spPr bwMode="auto">
              <a:xfrm>
                <a:off x="612" y="1238"/>
                <a:ext cx="3810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3" name="Line 39"/>
              <p:cNvSpPr>
                <a:spLocks noChangeShapeType="1"/>
              </p:cNvSpPr>
              <p:nvPr/>
            </p:nvSpPr>
            <p:spPr bwMode="auto">
              <a:xfrm>
                <a:off x="612" y="1525"/>
                <a:ext cx="381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4" name="Line 40"/>
              <p:cNvSpPr>
                <a:spLocks noChangeShapeType="1"/>
              </p:cNvSpPr>
              <p:nvPr/>
            </p:nvSpPr>
            <p:spPr bwMode="auto">
              <a:xfrm>
                <a:off x="612" y="1782"/>
                <a:ext cx="3810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5" name="Line 41"/>
              <p:cNvSpPr>
                <a:spLocks noChangeShapeType="1"/>
              </p:cNvSpPr>
              <p:nvPr/>
            </p:nvSpPr>
            <p:spPr bwMode="auto">
              <a:xfrm>
                <a:off x="612" y="1238"/>
                <a:ext cx="0" cy="536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6" name="Line 42"/>
              <p:cNvSpPr>
                <a:spLocks noChangeShapeType="1"/>
              </p:cNvSpPr>
              <p:nvPr/>
            </p:nvSpPr>
            <p:spPr bwMode="auto">
              <a:xfrm>
                <a:off x="1197" y="1253"/>
                <a:ext cx="0" cy="53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7" name="Line 43"/>
              <p:cNvSpPr>
                <a:spLocks noChangeShapeType="1"/>
              </p:cNvSpPr>
              <p:nvPr/>
            </p:nvSpPr>
            <p:spPr bwMode="auto">
              <a:xfrm>
                <a:off x="1734" y="1253"/>
                <a:ext cx="0" cy="53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8" name="Line 44"/>
              <p:cNvSpPr>
                <a:spLocks noChangeShapeType="1"/>
              </p:cNvSpPr>
              <p:nvPr/>
            </p:nvSpPr>
            <p:spPr bwMode="auto">
              <a:xfrm>
                <a:off x="2272" y="1253"/>
                <a:ext cx="0" cy="53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9" name="Line 45"/>
              <p:cNvSpPr>
                <a:spLocks noChangeShapeType="1"/>
              </p:cNvSpPr>
              <p:nvPr/>
            </p:nvSpPr>
            <p:spPr bwMode="auto">
              <a:xfrm>
                <a:off x="2810" y="1253"/>
                <a:ext cx="0" cy="53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0" name="Line 46"/>
              <p:cNvSpPr>
                <a:spLocks noChangeShapeType="1"/>
              </p:cNvSpPr>
              <p:nvPr/>
            </p:nvSpPr>
            <p:spPr bwMode="auto">
              <a:xfrm>
                <a:off x="3347" y="1253"/>
                <a:ext cx="0" cy="53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1" name="Line 47"/>
              <p:cNvSpPr>
                <a:spLocks noChangeShapeType="1"/>
              </p:cNvSpPr>
              <p:nvPr/>
            </p:nvSpPr>
            <p:spPr bwMode="auto">
              <a:xfrm>
                <a:off x="3884" y="1253"/>
                <a:ext cx="0" cy="53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2" name="Line 48"/>
              <p:cNvSpPr>
                <a:spLocks noChangeShapeType="1"/>
              </p:cNvSpPr>
              <p:nvPr/>
            </p:nvSpPr>
            <p:spPr bwMode="auto">
              <a:xfrm>
                <a:off x="4422" y="1238"/>
                <a:ext cx="0" cy="536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57" name="Group 194"/>
            <p:cNvGrpSpPr>
              <a:grpSpLocks/>
            </p:cNvGrpSpPr>
            <p:nvPr/>
          </p:nvGrpSpPr>
          <p:grpSpPr bwMode="auto">
            <a:xfrm>
              <a:off x="657" y="1253"/>
              <a:ext cx="3810" cy="536"/>
              <a:chOff x="612" y="1253"/>
              <a:chExt cx="3810" cy="536"/>
            </a:xfrm>
          </p:grpSpPr>
          <p:sp>
            <p:nvSpPr>
              <p:cNvPr id="10258" name="Rectangle 37"/>
              <p:cNvSpPr>
                <a:spLocks noChangeArrowheads="1"/>
              </p:cNvSpPr>
              <p:nvPr/>
            </p:nvSpPr>
            <p:spPr bwMode="auto">
              <a:xfrm>
                <a:off x="3884" y="1540"/>
                <a:ext cx="53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000"/>
                  <a:t>1000</a:t>
                </a:r>
                <a:endParaRPr lang="ru-RU" sz="2000"/>
              </a:p>
            </p:txBody>
          </p:sp>
          <p:sp>
            <p:nvSpPr>
              <p:cNvPr id="10259" name="Rectangle 36"/>
              <p:cNvSpPr>
                <a:spLocks noChangeArrowheads="1"/>
              </p:cNvSpPr>
              <p:nvPr/>
            </p:nvSpPr>
            <p:spPr bwMode="auto">
              <a:xfrm>
                <a:off x="3347" y="1540"/>
                <a:ext cx="537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000"/>
                  <a:t>500</a:t>
                </a:r>
                <a:endParaRPr lang="ru-RU" sz="2000"/>
              </a:p>
            </p:txBody>
          </p:sp>
          <p:sp>
            <p:nvSpPr>
              <p:cNvPr id="10260" name="Rectangle 35"/>
              <p:cNvSpPr>
                <a:spLocks noChangeArrowheads="1"/>
              </p:cNvSpPr>
              <p:nvPr/>
            </p:nvSpPr>
            <p:spPr bwMode="auto">
              <a:xfrm>
                <a:off x="2810" y="1540"/>
                <a:ext cx="537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000"/>
                  <a:t>100</a:t>
                </a:r>
                <a:endParaRPr lang="ru-RU" sz="2000"/>
              </a:p>
            </p:txBody>
          </p:sp>
          <p:sp>
            <p:nvSpPr>
              <p:cNvPr id="10261" name="Rectangle 34"/>
              <p:cNvSpPr>
                <a:spLocks noChangeArrowheads="1"/>
              </p:cNvSpPr>
              <p:nvPr/>
            </p:nvSpPr>
            <p:spPr bwMode="auto">
              <a:xfrm>
                <a:off x="2272" y="1540"/>
                <a:ext cx="53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000"/>
                  <a:t>50</a:t>
                </a:r>
                <a:endParaRPr lang="ru-RU" sz="2000"/>
              </a:p>
            </p:txBody>
          </p:sp>
          <p:sp>
            <p:nvSpPr>
              <p:cNvPr id="10262" name="Rectangle 33"/>
              <p:cNvSpPr>
                <a:spLocks noChangeArrowheads="1"/>
              </p:cNvSpPr>
              <p:nvPr/>
            </p:nvSpPr>
            <p:spPr bwMode="auto">
              <a:xfrm>
                <a:off x="1734" y="1540"/>
                <a:ext cx="53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000"/>
                  <a:t>10</a:t>
                </a:r>
                <a:endParaRPr lang="ru-RU" sz="2000"/>
              </a:p>
            </p:txBody>
          </p:sp>
          <p:sp>
            <p:nvSpPr>
              <p:cNvPr id="10263" name="Rectangle 32"/>
              <p:cNvSpPr>
                <a:spLocks noChangeArrowheads="1"/>
              </p:cNvSpPr>
              <p:nvPr/>
            </p:nvSpPr>
            <p:spPr bwMode="auto">
              <a:xfrm>
                <a:off x="1197" y="1540"/>
                <a:ext cx="537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000"/>
                  <a:t>5</a:t>
                </a:r>
                <a:endParaRPr lang="ru-RU" sz="2000"/>
              </a:p>
            </p:txBody>
          </p:sp>
          <p:sp>
            <p:nvSpPr>
              <p:cNvPr id="10264" name="Rectangle 31"/>
              <p:cNvSpPr>
                <a:spLocks noChangeArrowheads="1"/>
              </p:cNvSpPr>
              <p:nvPr/>
            </p:nvSpPr>
            <p:spPr bwMode="auto">
              <a:xfrm>
                <a:off x="612" y="1540"/>
                <a:ext cx="585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000"/>
                  <a:t>1</a:t>
                </a:r>
                <a:endParaRPr lang="ru-RU" sz="2000"/>
              </a:p>
            </p:txBody>
          </p:sp>
          <p:sp>
            <p:nvSpPr>
              <p:cNvPr id="10265" name="Rectangle 30"/>
              <p:cNvSpPr>
                <a:spLocks noChangeArrowheads="1"/>
              </p:cNvSpPr>
              <p:nvPr/>
            </p:nvSpPr>
            <p:spPr bwMode="auto">
              <a:xfrm>
                <a:off x="3884" y="1253"/>
                <a:ext cx="538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400"/>
                  <a:t>M</a:t>
                </a:r>
                <a:endParaRPr lang="ru-RU" sz="2400"/>
              </a:p>
            </p:txBody>
          </p:sp>
          <p:sp>
            <p:nvSpPr>
              <p:cNvPr id="10266" name="Rectangle 29"/>
              <p:cNvSpPr>
                <a:spLocks noChangeArrowheads="1"/>
              </p:cNvSpPr>
              <p:nvPr/>
            </p:nvSpPr>
            <p:spPr bwMode="auto">
              <a:xfrm>
                <a:off x="3347" y="1253"/>
                <a:ext cx="537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400"/>
                  <a:t>D</a:t>
                </a:r>
                <a:endParaRPr lang="ru-RU" sz="2400"/>
              </a:p>
            </p:txBody>
          </p:sp>
          <p:sp>
            <p:nvSpPr>
              <p:cNvPr id="10267" name="Rectangle 28"/>
              <p:cNvSpPr>
                <a:spLocks noChangeArrowheads="1"/>
              </p:cNvSpPr>
              <p:nvPr/>
            </p:nvSpPr>
            <p:spPr bwMode="auto">
              <a:xfrm>
                <a:off x="2810" y="1253"/>
                <a:ext cx="537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400"/>
                  <a:t>C</a:t>
                </a:r>
                <a:endParaRPr lang="ru-RU" sz="2400"/>
              </a:p>
            </p:txBody>
          </p:sp>
          <p:sp>
            <p:nvSpPr>
              <p:cNvPr id="10268" name="Rectangle 27"/>
              <p:cNvSpPr>
                <a:spLocks noChangeArrowheads="1"/>
              </p:cNvSpPr>
              <p:nvPr/>
            </p:nvSpPr>
            <p:spPr bwMode="auto">
              <a:xfrm>
                <a:off x="2272" y="1253"/>
                <a:ext cx="538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400"/>
                  <a:t>L</a:t>
                </a:r>
                <a:endParaRPr lang="ru-RU" sz="2400"/>
              </a:p>
            </p:txBody>
          </p:sp>
          <p:sp>
            <p:nvSpPr>
              <p:cNvPr id="10269" name="Rectangle 26"/>
              <p:cNvSpPr>
                <a:spLocks noChangeArrowheads="1"/>
              </p:cNvSpPr>
              <p:nvPr/>
            </p:nvSpPr>
            <p:spPr bwMode="auto">
              <a:xfrm>
                <a:off x="1734" y="1253"/>
                <a:ext cx="538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400"/>
                  <a:t>X</a:t>
                </a:r>
                <a:endParaRPr lang="ru-RU" sz="2400"/>
              </a:p>
            </p:txBody>
          </p:sp>
          <p:sp>
            <p:nvSpPr>
              <p:cNvPr id="10270" name="Rectangle 25"/>
              <p:cNvSpPr>
                <a:spLocks noChangeArrowheads="1"/>
              </p:cNvSpPr>
              <p:nvPr/>
            </p:nvSpPr>
            <p:spPr bwMode="auto">
              <a:xfrm>
                <a:off x="1197" y="1253"/>
                <a:ext cx="537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400"/>
                  <a:t>V</a:t>
                </a:r>
                <a:endParaRPr lang="ru-RU" sz="2400"/>
              </a:p>
            </p:txBody>
          </p:sp>
          <p:sp>
            <p:nvSpPr>
              <p:cNvPr id="10271" name="Rectangle 24"/>
              <p:cNvSpPr>
                <a:spLocks noChangeArrowheads="1"/>
              </p:cNvSpPr>
              <p:nvPr/>
            </p:nvSpPr>
            <p:spPr bwMode="auto">
              <a:xfrm>
                <a:off x="612" y="1253"/>
                <a:ext cx="585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en-US" sz="2400"/>
                  <a:t>I</a:t>
                </a:r>
                <a:endParaRPr lang="ru-RU" sz="2400"/>
              </a:p>
            </p:txBody>
          </p:sp>
        </p:grpSp>
      </p:grpSp>
      <p:grpSp>
        <p:nvGrpSpPr>
          <p:cNvPr id="6" name="Group 198"/>
          <p:cNvGrpSpPr>
            <a:grpSpLocks/>
          </p:cNvGrpSpPr>
          <p:nvPr/>
        </p:nvGrpSpPr>
        <p:grpSpPr bwMode="auto">
          <a:xfrm>
            <a:off x="827088" y="549275"/>
            <a:ext cx="7489825" cy="1404938"/>
            <a:chOff x="521" y="346"/>
            <a:chExt cx="4718" cy="885"/>
          </a:xfrm>
        </p:grpSpPr>
        <p:sp>
          <p:nvSpPr>
            <p:cNvPr id="10254" name="Text Box 178"/>
            <p:cNvSpPr txBox="1">
              <a:spLocks noChangeArrowheads="1"/>
            </p:cNvSpPr>
            <p:nvPr/>
          </p:nvSpPr>
          <p:spPr bwMode="auto">
            <a:xfrm>
              <a:off x="521" y="346"/>
              <a:ext cx="4718" cy="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3200">
                  <a:solidFill>
                    <a:srgbClr val="990000"/>
                  </a:solidFill>
                </a:rPr>
                <a:t>Римская система счисления</a:t>
              </a:r>
            </a:p>
            <a:p>
              <a:pPr algn="ctr" eaLnBrk="1" hangingPunct="1"/>
              <a:r>
                <a:rPr lang="ru-RU">
                  <a:solidFill>
                    <a:srgbClr val="990000"/>
                  </a:solidFill>
                </a:rPr>
                <a:t>(500 лет до н.э.)</a:t>
              </a:r>
            </a:p>
            <a:p>
              <a:pPr eaLnBrk="1" hangingPunct="1"/>
              <a:endParaRPr lang="ru-RU">
                <a:solidFill>
                  <a:srgbClr val="990000"/>
                </a:solidFill>
              </a:endParaRPr>
            </a:p>
          </p:txBody>
        </p:sp>
        <p:sp>
          <p:nvSpPr>
            <p:cNvPr id="10255" name="Text Box 179"/>
            <p:cNvSpPr txBox="1">
              <a:spLocks noChangeArrowheads="1"/>
            </p:cNvSpPr>
            <p:nvPr/>
          </p:nvSpPr>
          <p:spPr bwMode="auto">
            <a:xfrm>
              <a:off x="567" y="981"/>
              <a:ext cx="46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kumimoji="1" lang="ru-RU" sz="2000" b="0"/>
                <a:t>В качестве цифр в римской системе используются: </a:t>
              </a:r>
            </a:p>
          </p:txBody>
        </p:sp>
      </p:grpSp>
      <p:sp>
        <p:nvSpPr>
          <p:cNvPr id="13323" name="Text Box 170"/>
          <p:cNvSpPr txBox="1">
            <a:spLocks noChangeArrowheads="1"/>
          </p:cNvSpPr>
          <p:nvPr/>
        </p:nvSpPr>
        <p:spPr bwMode="auto">
          <a:xfrm>
            <a:off x="900113" y="2924175"/>
            <a:ext cx="734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0"/>
              <a:t>Значение цифры не зависит от ее положения в числе. </a:t>
            </a:r>
          </a:p>
        </p:txBody>
      </p:sp>
      <p:pic>
        <p:nvPicPr>
          <p:cNvPr id="13324" name="Picture 1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357563"/>
            <a:ext cx="174942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3325" name="Text Box 185"/>
          <p:cNvSpPr txBox="1">
            <a:spLocks noChangeArrowheads="1"/>
          </p:cNvSpPr>
          <p:nvPr/>
        </p:nvSpPr>
        <p:spPr bwMode="auto">
          <a:xfrm>
            <a:off x="857250" y="3857625"/>
            <a:ext cx="5327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b="0" i="1">
                <a:solidFill>
                  <a:srgbClr val="993300"/>
                </a:solidFill>
              </a:rPr>
              <a:t>Если меньшая цифра стоит слева от большей, то она вычитается, если справа  - прибавляется. Например, </a:t>
            </a:r>
            <a:r>
              <a:rPr lang="en-US" b="0" i="1">
                <a:solidFill>
                  <a:srgbClr val="993300"/>
                </a:solidFill>
              </a:rPr>
              <a:t>IX = 9</a:t>
            </a:r>
            <a:r>
              <a:rPr lang="ru-RU" b="0" i="1">
                <a:solidFill>
                  <a:srgbClr val="993300"/>
                </a:solidFill>
              </a:rPr>
              <a:t>, а </a:t>
            </a:r>
            <a:r>
              <a:rPr lang="en-US" b="0" i="1">
                <a:solidFill>
                  <a:srgbClr val="993300"/>
                </a:solidFill>
              </a:rPr>
              <a:t>XI</a:t>
            </a:r>
            <a:r>
              <a:rPr lang="ru-RU" b="0" i="1">
                <a:solidFill>
                  <a:srgbClr val="993300"/>
                </a:solidFill>
              </a:rPr>
              <a:t>=11</a:t>
            </a:r>
            <a:r>
              <a:rPr lang="en-US" b="0" i="1">
                <a:solidFill>
                  <a:srgbClr val="993300"/>
                </a:solidFill>
              </a:rPr>
              <a:t>.</a:t>
            </a:r>
            <a:endParaRPr lang="ru-RU" b="0" i="1">
              <a:solidFill>
                <a:srgbClr val="993300"/>
              </a:solidFill>
            </a:endParaRPr>
          </a:p>
        </p:txBody>
      </p:sp>
      <p:sp>
        <p:nvSpPr>
          <p:cNvPr id="51400" name="Text Box 200"/>
          <p:cNvSpPr txBox="1">
            <a:spLocks noChangeArrowheads="1"/>
          </p:cNvSpPr>
          <p:nvPr/>
        </p:nvSpPr>
        <p:spPr bwMode="auto">
          <a:xfrm>
            <a:off x="857250" y="4857750"/>
            <a:ext cx="571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 i="1"/>
              <a:t>Какие числа записаны римскими цифрами?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857250" y="3214688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0"/>
              <a:t>Величина числа определяется как сумма или разность цифр в числе.</a:t>
            </a:r>
            <a:endParaRPr lang="ru-RU" sz="20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1" grpId="0"/>
      <p:bldP spid="51372" grpId="0"/>
      <p:bldP spid="51373" grpId="0"/>
      <p:bldP spid="51374" grpId="0"/>
      <p:bldP spid="13323" grpId="0"/>
      <p:bldP spid="13325" grpId="0"/>
      <p:bldP spid="51400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492500" y="3068638"/>
            <a:ext cx="5040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dirty="0"/>
              <a:t>– </a:t>
            </a:r>
            <a:r>
              <a:rPr lang="ru-RU" sz="2400" dirty="0">
                <a:solidFill>
                  <a:srgbClr val="993300"/>
                </a:solidFill>
              </a:rPr>
              <a:t>основание (</a:t>
            </a:r>
            <a:r>
              <a:rPr lang="en-US" sz="2400" dirty="0">
                <a:solidFill>
                  <a:srgbClr val="993300"/>
                </a:solidFill>
              </a:rPr>
              <a:t>p)</a:t>
            </a:r>
            <a:r>
              <a:rPr lang="ru-RU" sz="2400" dirty="0">
                <a:solidFill>
                  <a:srgbClr val="993300"/>
                </a:solidFill>
              </a:rPr>
              <a:t> </a:t>
            </a:r>
          </a:p>
          <a:p>
            <a:pPr eaLnBrk="1" hangingPunct="1"/>
            <a:r>
              <a:rPr lang="en-US" b="0" dirty="0"/>
              <a:t>          </a:t>
            </a:r>
            <a:r>
              <a:rPr lang="ru-RU" b="0" dirty="0"/>
              <a:t>   </a:t>
            </a:r>
            <a:endParaRPr lang="ru-RU" sz="2400" b="0" dirty="0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899490" y="4148138"/>
            <a:ext cx="38163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dirty="0"/>
              <a:t>Набор  всех цифр для записи числа 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71378" y="4149725"/>
            <a:ext cx="187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/>
              <a:t>–  </a:t>
            </a:r>
            <a:r>
              <a:rPr lang="ru-RU" sz="2400">
                <a:solidFill>
                  <a:srgbClr val="993300"/>
                </a:solidFill>
              </a:rPr>
              <a:t>алфавит</a:t>
            </a:r>
            <a:endParaRPr lang="ru-RU" sz="2400" b="0"/>
          </a:p>
        </p:txBody>
      </p:sp>
      <p:sp>
        <p:nvSpPr>
          <p:cNvPr id="11274" name="Text Box 2"/>
          <p:cNvSpPr txBox="1">
            <a:spLocks noChangeArrowheads="1"/>
          </p:cNvSpPr>
          <p:nvPr/>
        </p:nvSpPr>
        <p:spPr bwMode="auto">
          <a:xfrm>
            <a:off x="900113" y="3089802"/>
            <a:ext cx="2735263" cy="179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 dirty="0"/>
              <a:t>Количество цифр для записи числа</a:t>
            </a:r>
          </a:p>
          <a:p>
            <a:pPr eaLnBrk="1" hangingPunct="1">
              <a:spcBef>
                <a:spcPct val="50000"/>
              </a:spcBef>
            </a:pPr>
            <a:endParaRPr lang="ru-RU" sz="2400" b="0" dirty="0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900113" y="5229225"/>
            <a:ext cx="7345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0" i="1"/>
              <a:t>Позиционные системы могут иметь различный алфавит  (2,3,4 знака).</a:t>
            </a:r>
          </a:p>
        </p:txBody>
      </p:sp>
      <p:sp>
        <p:nvSpPr>
          <p:cNvPr id="42053" name="Text Box 69"/>
          <p:cNvSpPr txBox="1">
            <a:spLocks noChangeArrowheads="1"/>
          </p:cNvSpPr>
          <p:nvPr/>
        </p:nvSpPr>
        <p:spPr bwMode="auto">
          <a:xfrm>
            <a:off x="827088" y="549275"/>
            <a:ext cx="74898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dirty="0">
                <a:solidFill>
                  <a:srgbClr val="990000"/>
                </a:solidFill>
                <a:latin typeface="Arno Pro Caption" pitchFamily="18" charset="0"/>
              </a:rPr>
              <a:t>Позиционные системы счисления</a:t>
            </a:r>
          </a:p>
          <a:p>
            <a:pPr>
              <a:defRPr/>
            </a:pPr>
            <a:r>
              <a:rPr lang="ru-RU" dirty="0">
                <a:solidFill>
                  <a:srgbClr val="990000"/>
                </a:solidFill>
              </a:rPr>
              <a:t>                                        </a:t>
            </a:r>
          </a:p>
        </p:txBody>
      </p:sp>
      <p:sp>
        <p:nvSpPr>
          <p:cNvPr id="42054" name="Text Box 70"/>
          <p:cNvSpPr txBox="1">
            <a:spLocks noChangeArrowheads="1"/>
          </p:cNvSpPr>
          <p:nvPr/>
        </p:nvSpPr>
        <p:spPr bwMode="auto">
          <a:xfrm>
            <a:off x="857250" y="1928813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ru-RU" sz="2000" b="0"/>
              <a:t>Каждая позиционная система счисления имеет определенный алфавит и основание.</a:t>
            </a:r>
          </a:p>
        </p:txBody>
      </p:sp>
      <p:sp>
        <p:nvSpPr>
          <p:cNvPr id="11273" name="Text Box 72"/>
          <p:cNvSpPr txBox="1">
            <a:spLocks noChangeArrowheads="1"/>
          </p:cNvSpPr>
          <p:nvPr/>
        </p:nvSpPr>
        <p:spPr bwMode="auto">
          <a:xfrm>
            <a:off x="5219700" y="357346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0"/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12">
      <a:dk1>
        <a:srgbClr val="000000"/>
      </a:dk1>
      <a:lt1>
        <a:srgbClr val="FFFFCC"/>
      </a:lt1>
      <a:dk2>
        <a:srgbClr val="006633"/>
      </a:dk2>
      <a:lt2>
        <a:srgbClr val="5F5F5F"/>
      </a:lt2>
      <a:accent1>
        <a:srgbClr val="993300"/>
      </a:accent1>
      <a:accent2>
        <a:srgbClr val="3B812F"/>
      </a:accent2>
      <a:accent3>
        <a:srgbClr val="FFFFE2"/>
      </a:accent3>
      <a:accent4>
        <a:srgbClr val="000000"/>
      </a:accent4>
      <a:accent5>
        <a:srgbClr val="CAADAA"/>
      </a:accent5>
      <a:accent6>
        <a:srgbClr val="35742A"/>
      </a:accent6>
      <a:hlink>
        <a:srgbClr val="9933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10">
        <a:dk1>
          <a:srgbClr val="000000"/>
        </a:dk1>
        <a:lt1>
          <a:srgbClr val="FFFFCC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11">
        <a:dk1>
          <a:srgbClr val="000000"/>
        </a:dk1>
        <a:lt1>
          <a:srgbClr val="FFFFCC"/>
        </a:lt1>
        <a:dk2>
          <a:srgbClr val="006633"/>
        </a:dk2>
        <a:lt2>
          <a:srgbClr val="5F5F5F"/>
        </a:lt2>
        <a:accent1>
          <a:srgbClr val="993300"/>
        </a:accent1>
        <a:accent2>
          <a:srgbClr val="3B812F"/>
        </a:accent2>
        <a:accent3>
          <a:srgbClr val="FFFFE2"/>
        </a:accent3>
        <a:accent4>
          <a:srgbClr val="000000"/>
        </a:accent4>
        <a:accent5>
          <a:srgbClr val="CAAD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12">
        <a:dk1>
          <a:srgbClr val="000000"/>
        </a:dk1>
        <a:lt1>
          <a:srgbClr val="FFFFCC"/>
        </a:lt1>
        <a:dk2>
          <a:srgbClr val="006633"/>
        </a:dk2>
        <a:lt2>
          <a:srgbClr val="5F5F5F"/>
        </a:lt2>
        <a:accent1>
          <a:srgbClr val="993300"/>
        </a:accent1>
        <a:accent2>
          <a:srgbClr val="3B812F"/>
        </a:accent2>
        <a:accent3>
          <a:srgbClr val="FFFFE2"/>
        </a:accent3>
        <a:accent4>
          <a:srgbClr val="000000"/>
        </a:accent4>
        <a:accent5>
          <a:srgbClr val="CAADAA"/>
        </a:accent5>
        <a:accent6>
          <a:srgbClr val="35742A"/>
        </a:accent6>
        <a:hlink>
          <a:srgbClr val="9933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2802</TotalTime>
  <Words>706</Words>
  <Application>Microsoft Office PowerPoint</Application>
  <PresentationFormat>Экран (4:3)</PresentationFormat>
  <Paragraphs>157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Garamond</vt:lpstr>
      <vt:lpstr>Wingdings</vt:lpstr>
      <vt:lpstr>Calibri</vt:lpstr>
      <vt:lpstr>Arno Pro Caption</vt:lpstr>
      <vt:lpstr>Times New Roman</vt:lpstr>
      <vt:lpstr>Край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841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ученик</cp:lastModifiedBy>
  <cp:revision>150</cp:revision>
  <dcterms:created xsi:type="dcterms:W3CDTF">2006-11-27T08:54:32Z</dcterms:created>
  <dcterms:modified xsi:type="dcterms:W3CDTF">2012-12-21T05:43:06Z</dcterms:modified>
</cp:coreProperties>
</file>