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4968-562F-4D58-AA67-9AC3E2EB3EE8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94FA7-24AC-41D3-B728-433C0F3A8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395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4968-562F-4D58-AA67-9AC3E2EB3EE8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94FA7-24AC-41D3-B728-433C0F3A8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178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4968-562F-4D58-AA67-9AC3E2EB3EE8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94FA7-24AC-41D3-B728-433C0F3A8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699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4968-562F-4D58-AA67-9AC3E2EB3EE8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94FA7-24AC-41D3-B728-433C0F3A8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079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4968-562F-4D58-AA67-9AC3E2EB3EE8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94FA7-24AC-41D3-B728-433C0F3A8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293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4968-562F-4D58-AA67-9AC3E2EB3EE8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94FA7-24AC-41D3-B728-433C0F3A8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796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4968-562F-4D58-AA67-9AC3E2EB3EE8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94FA7-24AC-41D3-B728-433C0F3A8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498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4968-562F-4D58-AA67-9AC3E2EB3EE8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94FA7-24AC-41D3-B728-433C0F3A8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386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4968-562F-4D58-AA67-9AC3E2EB3EE8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94FA7-24AC-41D3-B728-433C0F3A8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625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4968-562F-4D58-AA67-9AC3E2EB3EE8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94FA7-24AC-41D3-B728-433C0F3A8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117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4968-562F-4D58-AA67-9AC3E2EB3EE8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94FA7-24AC-41D3-B728-433C0F3A8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96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84968-562F-4D58-AA67-9AC3E2EB3EE8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94FA7-24AC-41D3-B728-433C0F3A8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58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/>
              <a:t>Информационное моделирование 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Математические модели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20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563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Укажите пары объектов, о которых можно сказать, что они находятся в отношении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«объект - модель»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216" y="144687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ru-RU" b="1" dirty="0" smtClean="0"/>
              <a:t>Компьютер – процессор 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Слякоть – насморк 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Автомобиль – техническое описание автомобиля 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Город – путеводитель по городу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Самолёт – радиоуправляемая модель самолёта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Человек – манекен 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Новосибирск – город  </a:t>
            </a:r>
            <a:endParaRPr lang="ru-RU" b="1" dirty="0"/>
          </a:p>
        </p:txBody>
      </p:sp>
      <p:sp>
        <p:nvSpPr>
          <p:cNvPr id="4" name="Половина рамки 3"/>
          <p:cNvSpPr/>
          <p:nvPr/>
        </p:nvSpPr>
        <p:spPr>
          <a:xfrm rot="13143192">
            <a:off x="532696" y="2291431"/>
            <a:ext cx="432048" cy="360040"/>
          </a:xfrm>
          <a:prstGeom prst="halfFrame">
            <a:avLst>
              <a:gd name="adj1" fmla="val 12851"/>
              <a:gd name="adj2" fmla="val 1431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оловина рамки 4"/>
          <p:cNvSpPr/>
          <p:nvPr/>
        </p:nvSpPr>
        <p:spPr>
          <a:xfrm rot="13143192">
            <a:off x="532696" y="3227535"/>
            <a:ext cx="432048" cy="360040"/>
          </a:xfrm>
          <a:prstGeom prst="halfFrame">
            <a:avLst>
              <a:gd name="adj1" fmla="val 12851"/>
              <a:gd name="adj2" fmla="val 1431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оловина рамки 5"/>
          <p:cNvSpPr/>
          <p:nvPr/>
        </p:nvSpPr>
        <p:spPr>
          <a:xfrm rot="13143192">
            <a:off x="532696" y="3731591"/>
            <a:ext cx="432048" cy="360040"/>
          </a:xfrm>
          <a:prstGeom prst="halfFrame">
            <a:avLst>
              <a:gd name="adj1" fmla="val 12851"/>
              <a:gd name="adj2" fmla="val 1431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оловина рамки 6"/>
          <p:cNvSpPr/>
          <p:nvPr/>
        </p:nvSpPr>
        <p:spPr>
          <a:xfrm rot="13143192">
            <a:off x="548420" y="4667695"/>
            <a:ext cx="432048" cy="360040"/>
          </a:xfrm>
          <a:prstGeom prst="halfFrame">
            <a:avLst>
              <a:gd name="adj1" fmla="val 12851"/>
              <a:gd name="adj2" fmla="val 1431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75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485" y="2430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Укажите информационные модели.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27654"/>
            <a:ext cx="8229600" cy="4525963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ru-RU" b="1" dirty="0" smtClean="0"/>
              <a:t>Физическая карта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Глобус 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График зависимости расстояния от времени 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Макет здания 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Схема узора для вязания крючков 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Муляж яблока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Манекен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Схема метро </a:t>
            </a:r>
            <a:endParaRPr lang="ru-RU" b="1" dirty="0"/>
          </a:p>
        </p:txBody>
      </p:sp>
      <p:sp>
        <p:nvSpPr>
          <p:cNvPr id="4" name="Половина рамки 3"/>
          <p:cNvSpPr/>
          <p:nvPr/>
        </p:nvSpPr>
        <p:spPr>
          <a:xfrm rot="13143192">
            <a:off x="759064" y="1263183"/>
            <a:ext cx="432048" cy="360040"/>
          </a:xfrm>
          <a:prstGeom prst="halfFrame">
            <a:avLst>
              <a:gd name="adj1" fmla="val 12851"/>
              <a:gd name="adj2" fmla="val 1431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оловина рамки 4"/>
          <p:cNvSpPr/>
          <p:nvPr/>
        </p:nvSpPr>
        <p:spPr>
          <a:xfrm rot="13143192">
            <a:off x="759064" y="2344222"/>
            <a:ext cx="432048" cy="360040"/>
          </a:xfrm>
          <a:prstGeom prst="halfFrame">
            <a:avLst>
              <a:gd name="adj1" fmla="val 12851"/>
              <a:gd name="adj2" fmla="val 1431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оловина рамки 5"/>
          <p:cNvSpPr/>
          <p:nvPr/>
        </p:nvSpPr>
        <p:spPr>
          <a:xfrm rot="13143192">
            <a:off x="732976" y="3424343"/>
            <a:ext cx="432048" cy="360040"/>
          </a:xfrm>
          <a:prstGeom prst="halfFrame">
            <a:avLst>
              <a:gd name="adj1" fmla="val 12851"/>
              <a:gd name="adj2" fmla="val 1431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оловина рамки 6"/>
          <p:cNvSpPr/>
          <p:nvPr/>
        </p:nvSpPr>
        <p:spPr>
          <a:xfrm rot="13143192">
            <a:off x="732976" y="5008517"/>
            <a:ext cx="432048" cy="360040"/>
          </a:xfrm>
          <a:prstGeom prst="halfFrame">
            <a:avLst>
              <a:gd name="adj1" fmla="val 12851"/>
              <a:gd name="adj2" fmla="val 1431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28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Математическая модель?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Математические модели</a:t>
            </a:r>
            <a:r>
              <a:rPr lang="ru-RU" sz="2800" b="1" dirty="0" smtClean="0"/>
              <a:t> </a:t>
            </a:r>
            <a:r>
              <a:rPr lang="ru-RU" sz="2800" dirty="0" smtClean="0"/>
              <a:t>– модели, построенные с использованием математических понятий и формул.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3263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517632" cy="11430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Постройте математическую модель решения задачи.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363272" cy="16847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В одной упаковке находятся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n</a:t>
            </a:r>
            <a:r>
              <a:rPr lang="ru-RU" sz="2400" dirty="0" smtClean="0"/>
              <a:t> керамических плиток размером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33 см ×33 см</a:t>
            </a:r>
            <a:r>
              <a:rPr lang="ru-RU" sz="2400" dirty="0" smtClean="0"/>
              <a:t>. сколько упаковок потребуется для того, чтобы выложить ею пол в ванной комнате прямоугольной формы размером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a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см ×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b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см</a:t>
            </a:r>
            <a:r>
              <a:rPr lang="ru-RU" sz="2400" dirty="0" smtClean="0"/>
              <a:t>?</a:t>
            </a:r>
            <a:endParaRPr lang="ru-RU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83568" y="2636911"/>
                <a:ext cx="8064896" cy="3718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S</a:t>
                </a:r>
                <a:r>
                  <a:rPr lang="ru-RU" sz="2400" dirty="0" smtClean="0"/>
                  <a:t>плитки=33*33=1089 см</a:t>
                </a:r>
                <a:r>
                  <a:rPr lang="en-US" sz="2400" dirty="0" smtClean="0"/>
                  <a:t>^2</a:t>
                </a:r>
                <a:endParaRPr lang="ru-RU" sz="2400" dirty="0" smtClean="0"/>
              </a:p>
              <a:p>
                <a:endParaRPr lang="en-US" sz="2400" dirty="0" smtClean="0"/>
              </a:p>
              <a:p>
                <a:r>
                  <a:rPr lang="en-US" sz="3200" dirty="0" smtClean="0"/>
                  <a:t>S</a:t>
                </a:r>
                <a:r>
                  <a:rPr lang="ru-RU" sz="2400" dirty="0" smtClean="0"/>
                  <a:t>упаковки = </a:t>
                </a:r>
                <a:r>
                  <a:rPr lang="en-US" sz="2400" dirty="0" smtClean="0"/>
                  <a:t>S</a:t>
                </a:r>
                <a:r>
                  <a:rPr lang="ru-RU" sz="2400" dirty="0" smtClean="0"/>
                  <a:t>плитки</a:t>
                </a:r>
                <a:r>
                  <a:rPr lang="en-US" sz="2400" dirty="0" smtClean="0"/>
                  <a:t>*n = 1089n</a:t>
                </a:r>
                <a:endParaRPr lang="ru-RU" sz="2400" dirty="0" smtClean="0"/>
              </a:p>
              <a:p>
                <a:endParaRPr lang="en-US" sz="2400" dirty="0" smtClean="0"/>
              </a:p>
              <a:p>
                <a:r>
                  <a:rPr lang="en-US" sz="3200" dirty="0" smtClean="0"/>
                  <a:t>S</a:t>
                </a:r>
                <a:r>
                  <a:rPr lang="ru-RU" sz="2400" dirty="0" smtClean="0"/>
                  <a:t>пола=</a:t>
                </a:r>
                <a:r>
                  <a:rPr lang="en-US" sz="2400" dirty="0" smtClean="0"/>
                  <a:t>a*b</a:t>
                </a:r>
                <a:endParaRPr lang="ru-RU" sz="2400" dirty="0" smtClean="0"/>
              </a:p>
              <a:p>
                <a:endParaRPr lang="en-US" sz="2400" dirty="0" smtClean="0"/>
              </a:p>
              <a:p>
                <a:r>
                  <a:rPr lang="en-US" sz="3200" dirty="0" smtClean="0"/>
                  <a:t>K</a:t>
                </a:r>
                <a:r>
                  <a:rPr lang="en-US" sz="2400" dirty="0" smtClean="0"/>
                  <a:t>= </a:t>
                </a:r>
                <a:r>
                  <a:rPr lang="en-US" sz="2400" dirty="0" smtClean="0"/>
                  <a:t>S</a:t>
                </a:r>
                <a:r>
                  <a:rPr lang="ru-RU" sz="2400" dirty="0" smtClean="0"/>
                  <a:t>пола</a:t>
                </a:r>
                <a:r>
                  <a:rPr lang="en-US" sz="2400" dirty="0" smtClean="0"/>
                  <a:t>/S</a:t>
                </a:r>
                <a:r>
                  <a:rPr lang="ru-RU" sz="2400" dirty="0" smtClean="0"/>
                  <a:t>упаковки    </a:t>
                </a:r>
                <a:r>
                  <a:rPr lang="ru-RU" sz="2400" dirty="0" smtClean="0"/>
                  <a:t>ИЛИ        </a:t>
                </a:r>
                <a:r>
                  <a:rPr lang="ru-RU" sz="3200" dirty="0" smtClean="0"/>
                  <a:t>К=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𝑆</m:t>
                        </m:r>
                        <m:r>
                          <a:rPr lang="ru-RU" sz="3200" b="0" i="1" smtClean="0">
                            <a:latin typeface="Cambria Math"/>
                          </a:rPr>
                          <m:t>пола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𝑆</m:t>
                        </m:r>
                        <m:r>
                          <a:rPr lang="ru-RU" sz="3200" b="0" i="1" smtClean="0">
                            <a:latin typeface="Cambria Math"/>
                          </a:rPr>
                          <m:t>упаковки</m:t>
                        </m:r>
                      </m:den>
                    </m:f>
                  </m:oMath>
                </a14:m>
                <a:endParaRPr lang="ru-RU" sz="3200" dirty="0" smtClean="0"/>
              </a:p>
              <a:p>
                <a:endParaRPr lang="ru-RU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636911"/>
                <a:ext cx="8064896" cy="3718197"/>
              </a:xfrm>
              <a:prstGeom prst="rect">
                <a:avLst/>
              </a:prstGeom>
              <a:blipFill rotWithShape="1">
                <a:blip r:embed="rId2"/>
                <a:stretch>
                  <a:fillRect l="-1890" t="-21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Овал 4"/>
          <p:cNvSpPr/>
          <p:nvPr/>
        </p:nvSpPr>
        <p:spPr>
          <a:xfrm>
            <a:off x="4716016" y="5013176"/>
            <a:ext cx="2232248" cy="134193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372200" y="4513828"/>
            <a:ext cx="2677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Математическая модель</a:t>
            </a:r>
            <a:endParaRPr lang="ru-RU" b="1" dirty="0"/>
          </a:p>
        </p:txBody>
      </p:sp>
      <p:cxnSp>
        <p:nvCxnSpPr>
          <p:cNvPr id="8" name="Прямая со стрелкой 7"/>
          <p:cNvCxnSpPr>
            <a:stCxn id="6" idx="2"/>
          </p:cNvCxnSpPr>
          <p:nvPr/>
        </p:nvCxnSpPr>
        <p:spPr>
          <a:xfrm flipH="1">
            <a:off x="6948264" y="4883160"/>
            <a:ext cx="762700" cy="562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30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 smtClean="0"/>
              <a:t>Практическая работа 5</a:t>
            </a:r>
            <a:br>
              <a:rPr lang="ru-RU" sz="6000" dirty="0" smtClean="0"/>
            </a:br>
            <a:r>
              <a:rPr lang="ru-RU" dirty="0" smtClean="0"/>
              <a:t>Задание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Домашнее задание </a:t>
            </a:r>
          </a:p>
          <a:p>
            <a:pPr marL="0" indent="0">
              <a:buNone/>
            </a:pPr>
            <a:r>
              <a:rPr lang="ru-RU" dirty="0" smtClean="0"/>
              <a:t>§2.4, с. 57 вопросы и задания 1 и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272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181</Words>
  <Application>Microsoft Office PowerPoint</Application>
  <PresentationFormat>Экран (4:3)</PresentationFormat>
  <Paragraphs>37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Информационное моделирование </vt:lpstr>
      <vt:lpstr>Укажите пары объектов, о которых можно сказать, что они находятся в отношении «объект - модель»</vt:lpstr>
      <vt:lpstr>Укажите информационные модели.</vt:lpstr>
      <vt:lpstr>Математическая модель?</vt:lpstr>
      <vt:lpstr>Постройте математическую модель решения задачи.</vt:lpstr>
      <vt:lpstr>Практическая работа 5 Задание 1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Информационное моделирование </dc:title>
  <dc:creator>Комп</dc:creator>
  <cp:lastModifiedBy>Комп</cp:lastModifiedBy>
  <cp:revision>5</cp:revision>
  <dcterms:created xsi:type="dcterms:W3CDTF">2012-11-28T16:00:04Z</dcterms:created>
  <dcterms:modified xsi:type="dcterms:W3CDTF">2012-11-28T16:46:43Z</dcterms:modified>
</cp:coreProperties>
</file>