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7" r:id="rId6"/>
    <p:sldId id="279" r:id="rId7"/>
    <p:sldId id="280" r:id="rId8"/>
    <p:sldId id="266" r:id="rId9"/>
    <p:sldId id="287" r:id="rId10"/>
    <p:sldId id="288" r:id="rId11"/>
    <p:sldId id="286" r:id="rId12"/>
    <p:sldId id="285" r:id="rId13"/>
    <p:sldId id="267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CC00"/>
    <a:srgbClr val="7FD13B"/>
    <a:srgbClr val="007EB0"/>
    <a:srgbClr val="001D32"/>
    <a:srgbClr val="008AB0"/>
    <a:srgbClr val="0087AC"/>
    <a:srgbClr val="754F4B"/>
    <a:srgbClr val="584946"/>
    <a:srgbClr val="FB460D"/>
    <a:srgbClr val="F444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4ED97-9826-4E04-A38F-228FDD4D0791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B062-0002-43A3-B08B-044A7FCDEC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B062-0002-43A3-B08B-044A7FCDECD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018218-78B2-42CE-A1AB-11E51B1AC383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83AE2D9-B6C7-43F3-BEF9-94E84E0961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g2к 6 к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428604"/>
            <a:ext cx="5572164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3357586" cy="56436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Знакомство 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/>
            </a:r>
            <a:b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с Векторным редактором, 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   </a:t>
            </a:r>
            <a:r>
              <a:rPr lang="ru-RU" sz="4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встроеннЫм</a:t>
            </a:r>
            <a:r>
              <a:rPr lang="ru-RU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в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</a:t>
            </a:r>
            <a:b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WORD 2007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428604"/>
            <a:ext cx="51435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Выбрав в этом меню команду </a:t>
            </a:r>
            <a:r>
              <a:rPr lang="ru-RU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 объемной фигуры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можно выбрать цвет эффекта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3" name="Picture 3" descr="Меню объемных эффе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357298"/>
            <a:ext cx="29281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 rot="1819940">
            <a:off x="5305143" y="3050401"/>
            <a:ext cx="1011812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perspectiveContrastingRightFacing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 rot="18913634">
            <a:off x="6761637" y="2975432"/>
            <a:ext cx="914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perspectiveContrastingLeftFacing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D9959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36866" name="AutoShape 2"/>
          <p:cNvSpPr>
            <a:spLocks noChangeArrowheads="1"/>
          </p:cNvSpPr>
          <p:nvPr/>
        </p:nvSpPr>
        <p:spPr bwMode="auto">
          <a:xfrm rot="18837985">
            <a:off x="6475786" y="3975464"/>
            <a:ext cx="914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perspectiveRelaxed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5F497A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 dirty="0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 rot="3572374">
            <a:off x="5669366" y="4026300"/>
            <a:ext cx="914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isometricOffAxis2Top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DDD8C2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928662" y="142852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Придание примитиву эффекта объема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6866" grpId="0" animBg="1"/>
      <p:bldP spid="3686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 примитиву эффекта объема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42910" y="1357298"/>
            <a:ext cx="1571636" cy="1571636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28860" y="1285860"/>
            <a:ext cx="3143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подменю Направление устанавливается направление эффекта: в какую сторону объект будет "расти" вглубь </a:t>
            </a:r>
          </a:p>
        </p:txBody>
      </p:sp>
      <p:pic>
        <p:nvPicPr>
          <p:cNvPr id="34818" name="Picture 2" descr="Подменю Направл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572008"/>
            <a:ext cx="3888192" cy="179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5357818" y="1428736"/>
            <a:ext cx="3429024" cy="1414466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5572132" y="4643446"/>
            <a:ext cx="3071834" cy="164305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legacyObliqu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0" grpId="0" animBg="1"/>
      <p:bldP spid="34821" grpId="0" animBg="1"/>
      <p:bldP spid="348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 примитиву эффекта объема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000100" y="1142984"/>
            <a:ext cx="1571636" cy="1571636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217" name="Picture 1" descr="Меню объемных эффе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080673"/>
            <a:ext cx="2714644" cy="344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786050" y="100010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Подменю Глубина позволяет определить, насколько глубокой будет трехмерная модель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 rot="17548057">
            <a:off x="7861899" y="5400324"/>
            <a:ext cx="1340085" cy="1213306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miter lim="800000"/>
            <a:headEnd/>
            <a:tailEnd/>
          </a:ln>
          <a:effectLst/>
          <a:scene3d>
            <a:camera prst="isometricBottomDown"/>
            <a:lightRig rig="legacyFlat3" dir="b"/>
          </a:scene3d>
          <a:sp3d extrusionH="36306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 rot="823560">
            <a:off x="3667296" y="4667435"/>
            <a:ext cx="914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tx2">
              <a:lumMod val="50000"/>
            </a:schemeClr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1218930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535753" y="3393281"/>
            <a:ext cx="4643470" cy="71438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0" grpId="0" animBg="1"/>
      <p:bldP spid="921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57422" y="2214554"/>
            <a:ext cx="4391025" cy="3248025"/>
            <a:chOff x="3135" y="9794"/>
            <a:chExt cx="7785" cy="6466"/>
          </a:xfrm>
        </p:grpSpPr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5505" y="11009"/>
              <a:ext cx="2925" cy="4980"/>
            </a:xfrm>
            <a:prstGeom prst="moon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2" name="AutoShape 4"/>
            <p:cNvSpPr>
              <a:spLocks noChangeArrowheads="1"/>
            </p:cNvSpPr>
            <p:nvPr/>
          </p:nvSpPr>
          <p:spPr bwMode="auto">
            <a:xfrm>
              <a:off x="8280" y="14565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750" y="15150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974706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Front">
                <a:rot lat="20099999" lon="20099999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3135" y="12959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/>
            <a:scene3d>
              <a:camera prst="legacyPerspectiveBottomLeft"/>
              <a:lightRig rig="legacyFlat3" dir="t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3555" y="11403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97470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8280" y="11928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9735" y="13800"/>
              <a:ext cx="1185" cy="1110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4935" y="9794"/>
              <a:ext cx="1350" cy="1215"/>
            </a:xfrm>
            <a:prstGeom prst="star5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DF6A09"/>
                </a:gs>
              </a:gsLst>
              <a:path path="shape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/>
            <a:scene3d>
              <a:camera prst="legacyPerspectiveFront">
                <a:rot lat="200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85786" y="357167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Создание геометрических коллажей из графических примитивов</a:t>
            </a:r>
            <a:endParaRPr lang="ru-RU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38" y="600076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Филиппова Анна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428604"/>
            <a:ext cx="5272597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3872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38725" algn="l"/>
              </a:tabLs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" name="Группа 57"/>
          <p:cNvGrpSpPr/>
          <p:nvPr/>
        </p:nvGrpSpPr>
        <p:grpSpPr>
          <a:xfrm>
            <a:off x="4143372" y="2143116"/>
            <a:ext cx="4684019" cy="4500594"/>
            <a:chOff x="4143372" y="2143116"/>
            <a:chExt cx="4684019" cy="4500594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6046280" y="3471925"/>
              <a:ext cx="994607" cy="612534"/>
            </a:xfrm>
            <a:prstGeom prst="curvedDown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92D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 rot="5400000">
              <a:off x="6149450" y="4348979"/>
              <a:ext cx="612534" cy="994607"/>
            </a:xfrm>
            <a:prstGeom prst="curvedLeftArrow">
              <a:avLst>
                <a:gd name="adj1" fmla="val 33126"/>
                <a:gd name="adj2" fmla="val 66251"/>
                <a:gd name="adj3" fmla="val 33333"/>
              </a:avLst>
            </a:prstGeom>
            <a:solidFill>
              <a:srgbClr val="92D05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6994095" y="4038851"/>
              <a:ext cx="748685" cy="501164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92D050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>
              <a:off x="5209728" y="4038851"/>
              <a:ext cx="748685" cy="558971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92D050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>
              <a:off x="5297595" y="3121905"/>
              <a:ext cx="748685" cy="763679"/>
            </a:xfrm>
            <a:prstGeom prst="sun">
              <a:avLst>
                <a:gd name="adj" fmla="val 250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6953021" y="3082130"/>
              <a:ext cx="748685" cy="763679"/>
            </a:xfrm>
            <a:prstGeom prst="sun">
              <a:avLst>
                <a:gd name="adj" fmla="val 250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5336589" y="5023148"/>
              <a:ext cx="748685" cy="763679"/>
            </a:xfrm>
            <a:prstGeom prst="sun">
              <a:avLst>
                <a:gd name="adj" fmla="val 250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7157870" y="4943598"/>
              <a:ext cx="748685" cy="763679"/>
            </a:xfrm>
            <a:prstGeom prst="sun">
              <a:avLst>
                <a:gd name="adj" fmla="val 250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6085274" y="2501416"/>
              <a:ext cx="748685" cy="763679"/>
            </a:xfrm>
            <a:prstGeom prst="star4">
              <a:avLst>
                <a:gd name="adj" fmla="val 125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6210055" y="5373168"/>
              <a:ext cx="748685" cy="763679"/>
            </a:xfrm>
            <a:prstGeom prst="star4">
              <a:avLst>
                <a:gd name="adj" fmla="val 125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4322744" y="3957179"/>
              <a:ext cx="748685" cy="763679"/>
            </a:xfrm>
            <a:prstGeom prst="star4">
              <a:avLst>
                <a:gd name="adj" fmla="val 125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7840005" y="3885584"/>
              <a:ext cx="748685" cy="763679"/>
            </a:xfrm>
            <a:prstGeom prst="star4">
              <a:avLst>
                <a:gd name="adj" fmla="val 12500"/>
              </a:avLst>
            </a:pr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4143372" y="2724156"/>
              <a:ext cx="397739" cy="3249879"/>
            </a:xfrm>
            <a:prstGeom prst="upDownArrow">
              <a:avLst>
                <a:gd name="adj1" fmla="val 50000"/>
                <a:gd name="adj2" fmla="val 160209"/>
              </a:avLst>
            </a:prstGeom>
            <a:solidFill>
              <a:srgbClr val="92D050"/>
            </a:solidFill>
            <a:ln w="38100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6147665" y="3957179"/>
              <a:ext cx="748685" cy="763679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10800000">
              <a:off x="4614053" y="6062857"/>
              <a:ext cx="3887474" cy="580853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4406605" y="2143116"/>
              <a:ext cx="4094923" cy="580853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AutoShape 7"/>
            <p:cNvSpPr>
              <a:spLocks noChangeArrowheads="1"/>
            </p:cNvSpPr>
            <p:nvPr/>
          </p:nvSpPr>
          <p:spPr bwMode="auto">
            <a:xfrm>
              <a:off x="8429652" y="2714620"/>
              <a:ext cx="397739" cy="3249879"/>
            </a:xfrm>
            <a:prstGeom prst="upDownArrow">
              <a:avLst>
                <a:gd name="adj1" fmla="val 50000"/>
                <a:gd name="adj2" fmla="val 160209"/>
              </a:avLst>
            </a:prstGeom>
            <a:solidFill>
              <a:srgbClr val="92D050"/>
            </a:solidFill>
            <a:ln w="38100">
              <a:miter lim="800000"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2D05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  <p:grpSp>
        <p:nvGrpSpPr>
          <p:cNvPr id="3" name="Группа 61"/>
          <p:cNvGrpSpPr/>
          <p:nvPr/>
        </p:nvGrpSpPr>
        <p:grpSpPr>
          <a:xfrm>
            <a:off x="500034" y="756190"/>
            <a:ext cx="3305654" cy="2744247"/>
            <a:chOff x="500034" y="756190"/>
            <a:chExt cx="3305654" cy="2744247"/>
          </a:xfrm>
        </p:grpSpPr>
        <p:grpSp>
          <p:nvGrpSpPr>
            <p:cNvPr id="4" name="Группа 60"/>
            <p:cNvGrpSpPr/>
            <p:nvPr/>
          </p:nvGrpSpPr>
          <p:grpSpPr>
            <a:xfrm>
              <a:off x="2456818" y="1972243"/>
              <a:ext cx="515958" cy="914495"/>
              <a:chOff x="2456818" y="1972243"/>
              <a:chExt cx="515958" cy="914495"/>
            </a:xfrm>
          </p:grpSpPr>
          <p:sp>
            <p:nvSpPr>
              <p:cNvPr id="3097" name="AutoShape 25"/>
              <p:cNvSpPr>
                <a:spLocks noChangeArrowheads="1"/>
              </p:cNvSpPr>
              <p:nvPr/>
            </p:nvSpPr>
            <p:spPr bwMode="auto">
              <a:xfrm>
                <a:off x="2456818" y="1972243"/>
                <a:ext cx="485607" cy="317264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2" name="AutoShape 30"/>
              <p:cNvSpPr>
                <a:spLocks noChangeArrowheads="1"/>
              </p:cNvSpPr>
              <p:nvPr/>
            </p:nvSpPr>
            <p:spPr bwMode="auto">
              <a:xfrm>
                <a:off x="2487169" y="2403819"/>
                <a:ext cx="485607" cy="482919"/>
              </a:xfrm>
              <a:prstGeom prst="su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5" name="Группа 59"/>
            <p:cNvGrpSpPr/>
            <p:nvPr/>
          </p:nvGrpSpPr>
          <p:grpSpPr>
            <a:xfrm>
              <a:off x="500034" y="756190"/>
              <a:ext cx="3305654" cy="2744247"/>
              <a:chOff x="500034" y="756190"/>
              <a:chExt cx="3305654" cy="2744247"/>
            </a:xfrm>
          </p:grpSpPr>
          <p:sp>
            <p:nvSpPr>
              <p:cNvPr id="3095" name="AutoShape 23"/>
              <p:cNvSpPr>
                <a:spLocks noChangeArrowheads="1"/>
              </p:cNvSpPr>
              <p:nvPr/>
            </p:nvSpPr>
            <p:spPr bwMode="auto">
              <a:xfrm>
                <a:off x="1841606" y="1643050"/>
                <a:ext cx="658692" cy="358256"/>
              </a:xfrm>
              <a:prstGeom prst="curvedDownArrow">
                <a:avLst>
                  <a:gd name="adj1" fmla="val 39350"/>
                  <a:gd name="adj2" fmla="val 78700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6" name="AutoShape 24"/>
              <p:cNvSpPr>
                <a:spLocks noChangeArrowheads="1"/>
              </p:cNvSpPr>
              <p:nvPr/>
            </p:nvSpPr>
            <p:spPr bwMode="auto">
              <a:xfrm rot="5400000">
                <a:off x="1934835" y="2168514"/>
                <a:ext cx="357806" cy="658692"/>
              </a:xfrm>
              <a:prstGeom prst="curvedLeftArrow">
                <a:avLst>
                  <a:gd name="adj1" fmla="val 39399"/>
                  <a:gd name="adj2" fmla="val 78798"/>
                  <a:gd name="adj3" fmla="val 3333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8" name="AutoShape 26"/>
              <p:cNvSpPr>
                <a:spLocks noChangeArrowheads="1"/>
              </p:cNvSpPr>
              <p:nvPr/>
            </p:nvSpPr>
            <p:spPr bwMode="auto">
              <a:xfrm>
                <a:off x="1298579" y="1998925"/>
                <a:ext cx="495902" cy="326909"/>
              </a:xfrm>
              <a:prstGeom prst="wave">
                <a:avLst>
                  <a:gd name="adj1" fmla="val 13005"/>
                  <a:gd name="adj2" fmla="val 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99" name="AutoShape 27"/>
              <p:cNvSpPr>
                <a:spLocks noChangeArrowheads="1"/>
              </p:cNvSpPr>
              <p:nvPr/>
            </p:nvSpPr>
            <p:spPr bwMode="auto">
              <a:xfrm>
                <a:off x="1355589" y="1428893"/>
                <a:ext cx="495902" cy="446476"/>
              </a:xfrm>
              <a:prstGeom prst="su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0" name="AutoShape 28"/>
              <p:cNvSpPr>
                <a:spLocks noChangeArrowheads="1"/>
              </p:cNvSpPr>
              <p:nvPr/>
            </p:nvSpPr>
            <p:spPr bwMode="auto">
              <a:xfrm>
                <a:off x="2430159" y="1403705"/>
                <a:ext cx="495484" cy="446476"/>
              </a:xfrm>
              <a:prstGeom prst="su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1" name="AutoShape 29"/>
              <p:cNvSpPr>
                <a:spLocks noChangeArrowheads="1"/>
              </p:cNvSpPr>
              <p:nvPr/>
            </p:nvSpPr>
            <p:spPr bwMode="auto">
              <a:xfrm>
                <a:off x="1381018" y="2440262"/>
                <a:ext cx="495484" cy="446476"/>
              </a:xfrm>
              <a:prstGeom prst="sun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3" name="AutoShape 31"/>
              <p:cNvSpPr>
                <a:spLocks noChangeArrowheads="1"/>
              </p:cNvSpPr>
              <p:nvPr/>
            </p:nvSpPr>
            <p:spPr bwMode="auto">
              <a:xfrm>
                <a:off x="1866625" y="1036551"/>
                <a:ext cx="495902" cy="446476"/>
              </a:xfrm>
              <a:prstGeom prst="star4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4" name="AutoShape 32"/>
              <p:cNvSpPr>
                <a:spLocks noChangeArrowheads="1"/>
              </p:cNvSpPr>
              <p:nvPr/>
            </p:nvSpPr>
            <p:spPr bwMode="auto">
              <a:xfrm>
                <a:off x="1947833" y="2852498"/>
                <a:ext cx="495902" cy="446925"/>
              </a:xfrm>
              <a:prstGeom prst="star4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5" name="AutoShape 33"/>
              <p:cNvSpPr>
                <a:spLocks noChangeArrowheads="1"/>
              </p:cNvSpPr>
              <p:nvPr/>
            </p:nvSpPr>
            <p:spPr bwMode="auto">
              <a:xfrm>
                <a:off x="722741" y="1957343"/>
                <a:ext cx="495902" cy="446476"/>
              </a:xfrm>
              <a:prstGeom prst="star4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6" name="AutoShape 34"/>
              <p:cNvSpPr>
                <a:spLocks noChangeArrowheads="1"/>
              </p:cNvSpPr>
              <p:nvPr/>
            </p:nvSpPr>
            <p:spPr bwMode="auto">
              <a:xfrm>
                <a:off x="3005587" y="1911812"/>
                <a:ext cx="495902" cy="446476"/>
              </a:xfrm>
              <a:prstGeom prst="star4">
                <a:avLst>
                  <a:gd name="adj" fmla="val 125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7" name="AutoShape 35"/>
              <p:cNvSpPr>
                <a:spLocks noChangeArrowheads="1"/>
              </p:cNvSpPr>
              <p:nvPr/>
            </p:nvSpPr>
            <p:spPr bwMode="auto">
              <a:xfrm rot="10800000">
                <a:off x="798616" y="3053961"/>
                <a:ext cx="2799652" cy="446476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8" name="AutoShape 36"/>
              <p:cNvSpPr>
                <a:spLocks noChangeArrowheads="1"/>
              </p:cNvSpPr>
              <p:nvPr/>
            </p:nvSpPr>
            <p:spPr bwMode="auto">
              <a:xfrm>
                <a:off x="500034" y="1275809"/>
                <a:ext cx="263226" cy="1900100"/>
              </a:xfrm>
              <a:prstGeom prst="upDownArrow">
                <a:avLst>
                  <a:gd name="adj1" fmla="val 50000"/>
                  <a:gd name="adj2" fmla="val 13491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09" name="AutoShape 37"/>
              <p:cNvSpPr>
                <a:spLocks noChangeArrowheads="1"/>
              </p:cNvSpPr>
              <p:nvPr/>
            </p:nvSpPr>
            <p:spPr bwMode="auto">
              <a:xfrm>
                <a:off x="3542462" y="1275809"/>
                <a:ext cx="263226" cy="1900100"/>
              </a:xfrm>
              <a:prstGeom prst="upDownArrow">
                <a:avLst>
                  <a:gd name="adj1" fmla="val 50000"/>
                  <a:gd name="adj2" fmla="val 134913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10" name="AutoShape 38"/>
              <p:cNvSpPr>
                <a:spLocks noChangeArrowheads="1"/>
              </p:cNvSpPr>
              <p:nvPr/>
            </p:nvSpPr>
            <p:spPr bwMode="auto">
              <a:xfrm>
                <a:off x="1917482" y="1957343"/>
                <a:ext cx="495902" cy="446476"/>
              </a:xfrm>
              <a:custGeom>
                <a:avLst/>
                <a:gdLst>
                  <a:gd name="G0" fmla="+- 2700 0 0"/>
                  <a:gd name="G1" fmla="*/ G0 2 1"/>
                  <a:gd name="G2" fmla="+- 21600 0 G1"/>
                  <a:gd name="G3" fmla="*/ G2 G2 1"/>
                  <a:gd name="G4" fmla="*/ G0 G0 1"/>
                  <a:gd name="G5" fmla="+- G3 0 G4"/>
                  <a:gd name="G6" fmla="*/ G5 1 8"/>
                  <a:gd name="G7" fmla="sqrt G6"/>
                  <a:gd name="G8" fmla="*/ G4 1 8"/>
                  <a:gd name="G9" fmla="sqrt G8"/>
                  <a:gd name="G10" fmla="+- G7 G9 0"/>
                  <a:gd name="G11" fmla="+- G7 0 G9"/>
                  <a:gd name="G12" fmla="+- G10 10800 0"/>
                  <a:gd name="G13" fmla="+- 10800 0 G10"/>
                  <a:gd name="G14" fmla="+- G11 10800 0"/>
                  <a:gd name="G15" fmla="+- 10800 0 G11"/>
                  <a:gd name="G16" fmla="+- 21600 0 G0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7401" y="15493"/>
                    </a:moveTo>
                    <a:cubicBezTo>
                      <a:pt x="18376" y="14122"/>
                      <a:pt x="18900" y="12482"/>
                      <a:pt x="18900" y="10800"/>
                    </a:cubicBezTo>
                    <a:cubicBezTo>
                      <a:pt x="18900" y="6326"/>
                      <a:pt x="15273" y="2700"/>
                      <a:pt x="10800" y="2700"/>
                    </a:cubicBezTo>
                    <a:cubicBezTo>
                      <a:pt x="9117" y="2699"/>
                      <a:pt x="7477" y="3223"/>
                      <a:pt x="6106" y="4198"/>
                    </a:cubicBezTo>
                    <a:close/>
                    <a:moveTo>
                      <a:pt x="4198" y="6106"/>
                    </a:moveTo>
                    <a:cubicBezTo>
                      <a:pt x="3223" y="7477"/>
                      <a:pt x="2700" y="9117"/>
                      <a:pt x="2700" y="10799"/>
                    </a:cubicBezTo>
                    <a:cubicBezTo>
                      <a:pt x="2700" y="15273"/>
                      <a:pt x="6326" y="18900"/>
                      <a:pt x="10800" y="18900"/>
                    </a:cubicBezTo>
                    <a:cubicBezTo>
                      <a:pt x="12482" y="18900"/>
                      <a:pt x="14122" y="18376"/>
                      <a:pt x="15493" y="1740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AutoShape 35"/>
              <p:cNvSpPr>
                <a:spLocks noChangeArrowheads="1"/>
              </p:cNvSpPr>
              <p:nvPr/>
            </p:nvSpPr>
            <p:spPr bwMode="auto">
              <a:xfrm>
                <a:off x="785786" y="756190"/>
                <a:ext cx="2799652" cy="512523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500034" y="557214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Постникова Елизавета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50" y="357166"/>
            <a:ext cx="7729564" cy="6143667"/>
            <a:chOff x="480" y="9272"/>
            <a:chExt cx="9919" cy="7468"/>
          </a:xfrm>
        </p:grpSpPr>
        <p:sp>
          <p:nvSpPr>
            <p:cNvPr id="25603" name="AutoShape 3"/>
            <p:cNvSpPr>
              <a:spLocks noChangeArrowheads="1"/>
            </p:cNvSpPr>
            <p:nvPr/>
          </p:nvSpPr>
          <p:spPr bwMode="auto">
            <a:xfrm>
              <a:off x="4725" y="11400"/>
              <a:ext cx="3090" cy="3135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gradFill rotWithShape="0">
              <a:gsLst>
                <a:gs pos="0">
                  <a:srgbClr val="666666"/>
                </a:gs>
                <a:gs pos="50000">
                  <a:srgbClr val="CCCCCC"/>
                </a:gs>
                <a:gs pos="100000">
                  <a:srgbClr val="666666"/>
                </a:gs>
              </a:gsLst>
              <a:lin ang="18900000" scaled="1"/>
            </a:gradFill>
            <a:ln w="12700">
              <a:solidFill>
                <a:srgbClr val="6666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4" name="AutoShape 4"/>
            <p:cNvSpPr>
              <a:spLocks noChangeArrowheads="1"/>
            </p:cNvSpPr>
            <p:nvPr/>
          </p:nvSpPr>
          <p:spPr bwMode="auto">
            <a:xfrm>
              <a:off x="7815" y="13800"/>
              <a:ext cx="1740" cy="1860"/>
            </a:xfrm>
            <a:prstGeom prst="lightningBolt">
              <a:avLst/>
            </a:prstGeom>
            <a:gradFill rotWithShape="0">
              <a:gsLst>
                <a:gs pos="0">
                  <a:srgbClr val="7F7F7F"/>
                </a:gs>
                <a:gs pos="100000">
                  <a:srgbClr val="00000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>
              <a:outerShdw sy="50000" kx="-2453608" rotWithShape="0">
                <a:srgbClr val="99999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5" name="AutoShape 5"/>
            <p:cNvSpPr>
              <a:spLocks noChangeArrowheads="1"/>
            </p:cNvSpPr>
            <p:nvPr/>
          </p:nvSpPr>
          <p:spPr bwMode="auto">
            <a:xfrm rot="-262820">
              <a:off x="6225" y="14805"/>
              <a:ext cx="2025" cy="1935"/>
            </a:xfrm>
            <a:prstGeom prst="lightningBolt">
              <a:avLst/>
            </a:pr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>
              <a:outerShdw sy="50000" kx="-2453608" rotWithShape="0">
                <a:srgbClr val="B8CCE4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 rot="3748872">
              <a:off x="3315" y="14385"/>
              <a:ext cx="1695" cy="2460"/>
            </a:xfrm>
            <a:prstGeom prst="lightningBolt">
              <a:avLst/>
            </a:prstGeom>
            <a:gradFill rotWithShape="0">
              <a:gsLst>
                <a:gs pos="0">
                  <a:srgbClr val="9BBB59"/>
                </a:gs>
                <a:gs pos="100000">
                  <a:srgbClr val="4E6128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>
              <a:outerShdw sy="50000" kx="-2453608" rotWithShape="0">
                <a:srgbClr val="D6E3BC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 rot="7458170">
              <a:off x="1111" y="12141"/>
              <a:ext cx="3255" cy="2477"/>
            </a:xfrm>
            <a:prstGeom prst="lightningBolt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974706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>
              <a:outerShdw sy="50000" kx="-2453608" rotWithShape="0">
                <a:srgbClr val="FBD4B4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8" name="AutoShape 8"/>
            <p:cNvSpPr>
              <a:spLocks noChangeArrowheads="1"/>
            </p:cNvSpPr>
            <p:nvPr/>
          </p:nvSpPr>
          <p:spPr bwMode="auto">
            <a:xfrm rot="9983117">
              <a:off x="3767" y="9272"/>
              <a:ext cx="1389" cy="2784"/>
            </a:xfrm>
            <a:prstGeom prst="lightningBolt">
              <a:avLst/>
            </a:prstGeom>
            <a:gradFill rotWithShape="0">
              <a:gsLst>
                <a:gs pos="0">
                  <a:srgbClr val="8064A2"/>
                </a:gs>
                <a:gs pos="100000">
                  <a:srgbClr val="3F3151"/>
                </a:gs>
              </a:gsLst>
              <a:lin ang="2700000" scaled="1"/>
            </a:gradFill>
            <a:ln w="12700">
              <a:solidFill>
                <a:srgbClr val="F2F2F2"/>
              </a:solidFill>
              <a:miter lim="800000"/>
              <a:headEnd/>
              <a:tailEnd/>
            </a:ln>
            <a:effectLst>
              <a:outerShdw sy="50000" kx="-2453608" rotWithShape="0">
                <a:srgbClr val="CCC0D9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 rot="14490243">
              <a:off x="6555" y="10080"/>
              <a:ext cx="2235" cy="1320"/>
            </a:xfrm>
            <a:prstGeom prst="lightningBolt">
              <a:avLst/>
            </a:prstGeom>
            <a:solidFill>
              <a:srgbClr val="4F81BD"/>
            </a:solidFill>
            <a:ln w="127000" cmpd="dbl">
              <a:solidFill>
                <a:srgbClr val="4F81BD"/>
              </a:solidFill>
              <a:miter lim="800000"/>
              <a:headEnd/>
              <a:tailEnd/>
            </a:ln>
            <a:effectLst>
              <a:outerShdw dist="444681" dir="16101805" algn="ctr" rotWithShape="0">
                <a:srgbClr val="86868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 rot="17062370">
              <a:off x="8415" y="11857"/>
              <a:ext cx="1875" cy="2093"/>
            </a:xfrm>
            <a:prstGeom prst="lightningBolt">
              <a:avLst/>
            </a:prstGeom>
            <a:solidFill>
              <a:srgbClr val="C0504D"/>
            </a:solidFill>
            <a:ln w="127000" cmpd="dbl">
              <a:solidFill>
                <a:srgbClr val="C0504D"/>
              </a:solidFill>
              <a:miter lim="800000"/>
              <a:headEnd/>
              <a:tailEnd/>
            </a:ln>
            <a:effectLst>
              <a:outerShdw dist="280552" dir="311666" algn="ctr" rotWithShape="0">
                <a:srgbClr val="86868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1" name="AutoShape 11"/>
            <p:cNvSpPr>
              <a:spLocks noChangeArrowheads="1"/>
            </p:cNvSpPr>
            <p:nvPr/>
          </p:nvSpPr>
          <p:spPr bwMode="auto">
            <a:xfrm rot="1647597">
              <a:off x="480" y="10020"/>
              <a:ext cx="1470" cy="2805"/>
            </a:xfrm>
            <a:prstGeom prst="curvedRightArrow">
              <a:avLst>
                <a:gd name="adj1" fmla="val 38163"/>
                <a:gd name="adj2" fmla="val 76327"/>
                <a:gd name="adj3" fmla="val 33333"/>
              </a:avLst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1260" y="14670"/>
              <a:ext cx="1673" cy="1620"/>
            </a:xfrm>
            <a:prstGeom prst="curvedRightArrow">
              <a:avLst>
                <a:gd name="adj1" fmla="val 20000"/>
                <a:gd name="adj2" fmla="val 40000"/>
                <a:gd name="adj3" fmla="val 34424"/>
              </a:avLst>
            </a:prstGeom>
            <a:gradFill rotWithShape="0">
              <a:gsLst>
                <a:gs pos="0">
                  <a:srgbClr val="8064A2"/>
                </a:gs>
                <a:gs pos="100000">
                  <a:srgbClr val="5E4878"/>
                </a:gs>
              </a:gsLst>
              <a:path path="rect">
                <a:fillToRect l="50000" t="50000" r="50000" b="50000"/>
              </a:path>
            </a:gradFill>
            <a:ln w="0">
              <a:noFill/>
              <a:miter lim="800000"/>
              <a:headEnd/>
              <a:tailEnd/>
            </a:ln>
            <a:effectLst>
              <a:outerShdw dist="28398" dir="3806097" algn="ctr" rotWithShape="0">
                <a:srgbClr val="3F3151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 rot="4996560">
              <a:off x="5156" y="9622"/>
              <a:ext cx="1174" cy="1418"/>
            </a:xfrm>
            <a:prstGeom prst="curvedRightArrow">
              <a:avLst>
                <a:gd name="adj1" fmla="val 24157"/>
                <a:gd name="adj2" fmla="val 48313"/>
                <a:gd name="adj3" fmla="val 33333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 rot="11226154">
              <a:off x="8775" y="10665"/>
              <a:ext cx="1455" cy="1860"/>
            </a:xfrm>
            <a:prstGeom prst="curvedRightArrow">
              <a:avLst>
                <a:gd name="adj1" fmla="val 25567"/>
                <a:gd name="adj2" fmla="val 51134"/>
                <a:gd name="adj3" fmla="val 33333"/>
              </a:avLst>
            </a:prstGeom>
            <a:solidFill>
              <a:srgbClr val="FFFFFF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57158" y="35716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Давыденков Алексей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5720" y="500042"/>
            <a:ext cx="2868613" cy="2868612"/>
            <a:chOff x="2520" y="8542"/>
            <a:chExt cx="4516" cy="4516"/>
          </a:xfrm>
        </p:grpSpPr>
        <p:sp>
          <p:nvSpPr>
            <p:cNvPr id="27651" name="AutoShape 3"/>
            <p:cNvSpPr>
              <a:spLocks noChangeArrowheads="1"/>
            </p:cNvSpPr>
            <p:nvPr/>
          </p:nvSpPr>
          <p:spPr bwMode="auto">
            <a:xfrm>
              <a:off x="2775" y="8970"/>
              <a:ext cx="1440" cy="1440"/>
            </a:xfrm>
            <a:prstGeom prst="lightningBol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 rot="5400000">
              <a:off x="5377" y="8970"/>
              <a:ext cx="1440" cy="1440"/>
            </a:xfrm>
            <a:prstGeom prst="lightningBol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 flipV="1">
              <a:off x="2940" y="11370"/>
              <a:ext cx="1440" cy="1440"/>
            </a:xfrm>
            <a:prstGeom prst="lightningBol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 rot="-10800000">
              <a:off x="5302" y="11280"/>
              <a:ext cx="1440" cy="1440"/>
            </a:xfrm>
            <a:prstGeom prst="lightningBol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2520" y="10410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6" name="AutoShape 8"/>
            <p:cNvSpPr>
              <a:spLocks noChangeArrowheads="1"/>
            </p:cNvSpPr>
            <p:nvPr/>
          </p:nvSpPr>
          <p:spPr bwMode="auto">
            <a:xfrm flipH="1" flipV="1">
              <a:off x="5498" y="10410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 rot="5400000">
              <a:off x="3994" y="8928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 rot="-5400000">
              <a:off x="3994" y="11906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659" name="AutoShape 11"/>
            <p:cNvSpPr>
              <a:spLocks noChangeArrowheads="1"/>
            </p:cNvSpPr>
            <p:nvPr/>
          </p:nvSpPr>
          <p:spPr bwMode="auto">
            <a:xfrm>
              <a:off x="4290" y="10260"/>
              <a:ext cx="1087" cy="1110"/>
            </a:xfrm>
            <a:prstGeom prst="irregularSeal1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Группа 38"/>
          <p:cNvGrpSpPr/>
          <p:nvPr/>
        </p:nvGrpSpPr>
        <p:grpSpPr>
          <a:xfrm>
            <a:off x="5643570" y="285728"/>
            <a:ext cx="2965628" cy="3101146"/>
            <a:chOff x="5009579" y="-304956"/>
            <a:chExt cx="2965628" cy="3101146"/>
          </a:xfrm>
        </p:grpSpPr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5940770" y="776683"/>
              <a:ext cx="945639" cy="1012390"/>
            </a:xfrm>
            <a:prstGeom prst="ellipse">
              <a:avLst/>
            </a:prstGeom>
            <a:gradFill rotWithShape="0">
              <a:gsLst>
                <a:gs pos="0">
                  <a:srgbClr val="8064A2"/>
                </a:gs>
                <a:gs pos="100000">
                  <a:srgbClr val="5E4878"/>
                </a:gs>
              </a:gsLst>
              <a:path path="shape">
                <a:fillToRect l="50000" t="50000" r="50000" b="50000"/>
              </a:path>
            </a:gradFill>
            <a:ln w="0">
              <a:noFill/>
              <a:round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8064A2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65" name="AutoShape 17"/>
            <p:cNvSpPr>
              <a:spLocks noChangeArrowheads="1"/>
            </p:cNvSpPr>
            <p:nvPr/>
          </p:nvSpPr>
          <p:spPr bwMode="auto">
            <a:xfrm rot="16200000">
              <a:off x="5237568" y="1643171"/>
              <a:ext cx="1012390" cy="945639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66" name="AutoShape 18"/>
            <p:cNvSpPr>
              <a:spLocks noChangeArrowheads="1"/>
            </p:cNvSpPr>
            <p:nvPr/>
          </p:nvSpPr>
          <p:spPr bwMode="auto">
            <a:xfrm rot="10800000">
              <a:off x="6837157" y="1546521"/>
              <a:ext cx="945639" cy="1012390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67" name="AutoShape 19"/>
            <p:cNvSpPr>
              <a:spLocks noChangeArrowheads="1"/>
            </p:cNvSpPr>
            <p:nvPr/>
          </p:nvSpPr>
          <p:spPr bwMode="auto">
            <a:xfrm>
              <a:off x="5177693" y="-149934"/>
              <a:ext cx="945639" cy="1012390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68" name="AutoShape 20"/>
            <p:cNvSpPr>
              <a:spLocks noChangeArrowheads="1"/>
            </p:cNvSpPr>
            <p:nvPr/>
          </p:nvSpPr>
          <p:spPr bwMode="auto">
            <a:xfrm rot="5400000">
              <a:off x="6685577" y="-116559"/>
              <a:ext cx="1012390" cy="945639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DE9D9"/>
                </a:gs>
                <a:gs pos="100000">
                  <a:srgbClr val="FABF8F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69" name="AutoShape 21"/>
            <p:cNvSpPr>
              <a:spLocks noChangeArrowheads="1"/>
            </p:cNvSpPr>
            <p:nvPr/>
          </p:nvSpPr>
          <p:spPr bwMode="auto">
            <a:xfrm>
              <a:off x="5009579" y="924323"/>
              <a:ext cx="1009995" cy="537832"/>
            </a:xfrm>
            <a:custGeom>
              <a:avLst/>
              <a:gdLst>
                <a:gd name="G0" fmla="+- 16628 0 0"/>
                <a:gd name="G1" fmla="+- 8358 0 0"/>
                <a:gd name="G2" fmla="+- 21600 0 8358"/>
                <a:gd name="G3" fmla="+- 10800 0 8358"/>
                <a:gd name="G4" fmla="+- 21600 0 16628"/>
                <a:gd name="G5" fmla="*/ G4 G3 10800"/>
                <a:gd name="G6" fmla="+- 21600 0 G5"/>
                <a:gd name="T0" fmla="*/ 16628 w 21600"/>
                <a:gd name="T1" fmla="*/ 0 h 21600"/>
                <a:gd name="T2" fmla="*/ 0 w 21600"/>
                <a:gd name="T3" fmla="*/ 10800 h 21600"/>
                <a:gd name="T4" fmla="*/ 166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628" y="0"/>
                  </a:moveTo>
                  <a:lnTo>
                    <a:pt x="16628" y="8358"/>
                  </a:lnTo>
                  <a:lnTo>
                    <a:pt x="3375" y="8358"/>
                  </a:lnTo>
                  <a:lnTo>
                    <a:pt x="3375" y="13242"/>
                  </a:lnTo>
                  <a:lnTo>
                    <a:pt x="16628" y="13242"/>
                  </a:lnTo>
                  <a:lnTo>
                    <a:pt x="166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358"/>
                  </a:moveTo>
                  <a:lnTo>
                    <a:pt x="1350" y="13242"/>
                  </a:lnTo>
                  <a:lnTo>
                    <a:pt x="2700" y="13242"/>
                  </a:lnTo>
                  <a:lnTo>
                    <a:pt x="2700" y="8358"/>
                  </a:lnTo>
                  <a:close/>
                </a:path>
                <a:path w="21600" h="21600">
                  <a:moveTo>
                    <a:pt x="0" y="8358"/>
                  </a:moveTo>
                  <a:lnTo>
                    <a:pt x="0" y="13242"/>
                  </a:lnTo>
                  <a:lnTo>
                    <a:pt x="675" y="13242"/>
                  </a:lnTo>
                  <a:lnTo>
                    <a:pt x="675" y="835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70" name="AutoShape 22"/>
            <p:cNvSpPr>
              <a:spLocks noChangeArrowheads="1"/>
            </p:cNvSpPr>
            <p:nvPr/>
          </p:nvSpPr>
          <p:spPr bwMode="auto">
            <a:xfrm rot="5400000">
              <a:off x="5981957" y="-15498"/>
              <a:ext cx="1081288" cy="502371"/>
            </a:xfrm>
            <a:custGeom>
              <a:avLst/>
              <a:gdLst>
                <a:gd name="G0" fmla="+- 16628 0 0"/>
                <a:gd name="G1" fmla="+- 8358 0 0"/>
                <a:gd name="G2" fmla="+- 21600 0 8358"/>
                <a:gd name="G3" fmla="+- 10800 0 8358"/>
                <a:gd name="G4" fmla="+- 21600 0 16628"/>
                <a:gd name="G5" fmla="*/ G4 G3 10800"/>
                <a:gd name="G6" fmla="+- 21600 0 G5"/>
                <a:gd name="T0" fmla="*/ 16628 w 21600"/>
                <a:gd name="T1" fmla="*/ 0 h 21600"/>
                <a:gd name="T2" fmla="*/ 0 w 21600"/>
                <a:gd name="T3" fmla="*/ 10800 h 21600"/>
                <a:gd name="T4" fmla="*/ 166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628" y="0"/>
                  </a:moveTo>
                  <a:lnTo>
                    <a:pt x="16628" y="8358"/>
                  </a:lnTo>
                  <a:lnTo>
                    <a:pt x="3375" y="8358"/>
                  </a:lnTo>
                  <a:lnTo>
                    <a:pt x="3375" y="13242"/>
                  </a:lnTo>
                  <a:lnTo>
                    <a:pt x="16628" y="13242"/>
                  </a:lnTo>
                  <a:lnTo>
                    <a:pt x="166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358"/>
                  </a:moveTo>
                  <a:lnTo>
                    <a:pt x="1350" y="13242"/>
                  </a:lnTo>
                  <a:lnTo>
                    <a:pt x="2700" y="13242"/>
                  </a:lnTo>
                  <a:lnTo>
                    <a:pt x="2700" y="8358"/>
                  </a:lnTo>
                  <a:close/>
                </a:path>
                <a:path w="21600" h="21600">
                  <a:moveTo>
                    <a:pt x="0" y="8358"/>
                  </a:moveTo>
                  <a:lnTo>
                    <a:pt x="0" y="13242"/>
                  </a:lnTo>
                  <a:lnTo>
                    <a:pt x="675" y="13242"/>
                  </a:lnTo>
                  <a:lnTo>
                    <a:pt x="675" y="835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71" name="AutoShape 23"/>
            <p:cNvSpPr>
              <a:spLocks noChangeArrowheads="1"/>
            </p:cNvSpPr>
            <p:nvPr/>
          </p:nvSpPr>
          <p:spPr bwMode="auto">
            <a:xfrm rot="10800000">
              <a:off x="6965212" y="924323"/>
              <a:ext cx="1009995" cy="537832"/>
            </a:xfrm>
            <a:custGeom>
              <a:avLst/>
              <a:gdLst>
                <a:gd name="G0" fmla="+- 16628 0 0"/>
                <a:gd name="G1" fmla="+- 8358 0 0"/>
                <a:gd name="G2" fmla="+- 21600 0 8358"/>
                <a:gd name="G3" fmla="+- 10800 0 8358"/>
                <a:gd name="G4" fmla="+- 21600 0 16628"/>
                <a:gd name="G5" fmla="*/ G4 G3 10800"/>
                <a:gd name="G6" fmla="+- 21600 0 G5"/>
                <a:gd name="T0" fmla="*/ 16628 w 21600"/>
                <a:gd name="T1" fmla="*/ 0 h 21600"/>
                <a:gd name="T2" fmla="*/ 0 w 21600"/>
                <a:gd name="T3" fmla="*/ 10800 h 21600"/>
                <a:gd name="T4" fmla="*/ 166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628" y="0"/>
                  </a:moveTo>
                  <a:lnTo>
                    <a:pt x="16628" y="8358"/>
                  </a:lnTo>
                  <a:lnTo>
                    <a:pt x="3375" y="8358"/>
                  </a:lnTo>
                  <a:lnTo>
                    <a:pt x="3375" y="13242"/>
                  </a:lnTo>
                  <a:lnTo>
                    <a:pt x="16628" y="13242"/>
                  </a:lnTo>
                  <a:lnTo>
                    <a:pt x="166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358"/>
                  </a:moveTo>
                  <a:lnTo>
                    <a:pt x="1350" y="13242"/>
                  </a:lnTo>
                  <a:lnTo>
                    <a:pt x="2700" y="13242"/>
                  </a:lnTo>
                  <a:lnTo>
                    <a:pt x="2700" y="8358"/>
                  </a:lnTo>
                  <a:close/>
                </a:path>
                <a:path w="21600" h="21600">
                  <a:moveTo>
                    <a:pt x="0" y="8358"/>
                  </a:moveTo>
                  <a:lnTo>
                    <a:pt x="0" y="13242"/>
                  </a:lnTo>
                  <a:lnTo>
                    <a:pt x="675" y="13242"/>
                  </a:lnTo>
                  <a:lnTo>
                    <a:pt x="675" y="835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72" name="AutoShape 24"/>
            <p:cNvSpPr>
              <a:spLocks noChangeArrowheads="1"/>
            </p:cNvSpPr>
            <p:nvPr/>
          </p:nvSpPr>
          <p:spPr bwMode="auto">
            <a:xfrm rot="16200000">
              <a:off x="5927451" y="2004360"/>
              <a:ext cx="1081288" cy="502371"/>
            </a:xfrm>
            <a:custGeom>
              <a:avLst/>
              <a:gdLst>
                <a:gd name="G0" fmla="+- 16628 0 0"/>
                <a:gd name="G1" fmla="+- 8358 0 0"/>
                <a:gd name="G2" fmla="+- 21600 0 8358"/>
                <a:gd name="G3" fmla="+- 10800 0 8358"/>
                <a:gd name="G4" fmla="+- 21600 0 16628"/>
                <a:gd name="G5" fmla="*/ G4 G3 10800"/>
                <a:gd name="G6" fmla="+- 21600 0 G5"/>
                <a:gd name="T0" fmla="*/ 16628 w 21600"/>
                <a:gd name="T1" fmla="*/ 0 h 21600"/>
                <a:gd name="T2" fmla="*/ 0 w 21600"/>
                <a:gd name="T3" fmla="*/ 10800 h 21600"/>
                <a:gd name="T4" fmla="*/ 16628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628" y="0"/>
                  </a:moveTo>
                  <a:lnTo>
                    <a:pt x="16628" y="8358"/>
                  </a:lnTo>
                  <a:lnTo>
                    <a:pt x="3375" y="8358"/>
                  </a:lnTo>
                  <a:lnTo>
                    <a:pt x="3375" y="13242"/>
                  </a:lnTo>
                  <a:lnTo>
                    <a:pt x="16628" y="13242"/>
                  </a:lnTo>
                  <a:lnTo>
                    <a:pt x="16628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358"/>
                  </a:moveTo>
                  <a:lnTo>
                    <a:pt x="1350" y="13242"/>
                  </a:lnTo>
                  <a:lnTo>
                    <a:pt x="2700" y="13242"/>
                  </a:lnTo>
                  <a:lnTo>
                    <a:pt x="2700" y="8358"/>
                  </a:lnTo>
                  <a:close/>
                </a:path>
                <a:path w="21600" h="21600">
                  <a:moveTo>
                    <a:pt x="0" y="8358"/>
                  </a:moveTo>
                  <a:lnTo>
                    <a:pt x="0" y="13242"/>
                  </a:lnTo>
                  <a:lnTo>
                    <a:pt x="675" y="13242"/>
                  </a:lnTo>
                  <a:lnTo>
                    <a:pt x="675" y="835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73" name="AutoShape 25"/>
            <p:cNvSpPr>
              <a:spLocks noChangeArrowheads="1"/>
            </p:cNvSpPr>
            <p:nvPr/>
          </p:nvSpPr>
          <p:spPr bwMode="auto">
            <a:xfrm rot="1707101">
              <a:off x="6199911" y="956154"/>
              <a:ext cx="589054" cy="685472"/>
            </a:xfrm>
            <a:prstGeom prst="irregularSeal1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Bottom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5B3D7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857356" y="3714752"/>
            <a:ext cx="2868613" cy="2811462"/>
            <a:chOff x="4882" y="10205"/>
            <a:chExt cx="4516" cy="4426"/>
          </a:xfrm>
        </p:grpSpPr>
        <p:sp>
          <p:nvSpPr>
            <p:cNvPr id="27683" name="AutoShape 35"/>
            <p:cNvSpPr>
              <a:spLocks noChangeArrowheads="1"/>
            </p:cNvSpPr>
            <p:nvPr/>
          </p:nvSpPr>
          <p:spPr bwMode="auto">
            <a:xfrm flipV="1">
              <a:off x="5302" y="12943"/>
              <a:ext cx="1440" cy="1440"/>
            </a:xfrm>
            <a:prstGeom prst="lightningBolt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974706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6420" y="11653"/>
              <a:ext cx="1440" cy="1440"/>
            </a:xfrm>
            <a:prstGeom prst="ellipse">
              <a:avLst/>
            </a:prstGeom>
            <a:solidFill>
              <a:srgbClr val="8064A2"/>
            </a:solidFill>
            <a:ln w="127000"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8064A2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5" name="AutoShape 37"/>
            <p:cNvSpPr>
              <a:spLocks noChangeArrowheads="1"/>
            </p:cNvSpPr>
            <p:nvPr/>
          </p:nvSpPr>
          <p:spPr bwMode="auto">
            <a:xfrm rot="5400000">
              <a:off x="7739" y="10543"/>
              <a:ext cx="1440" cy="1440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6" name="AutoShape 38"/>
            <p:cNvSpPr>
              <a:spLocks noChangeArrowheads="1"/>
            </p:cNvSpPr>
            <p:nvPr/>
          </p:nvSpPr>
          <p:spPr bwMode="auto">
            <a:xfrm>
              <a:off x="4882" y="11983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4BACC6"/>
                </a:gs>
                <a:gs pos="100000">
                  <a:srgbClr val="205867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4BACC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7" name="AutoShape 39"/>
            <p:cNvSpPr>
              <a:spLocks noChangeArrowheads="1"/>
            </p:cNvSpPr>
            <p:nvPr/>
          </p:nvSpPr>
          <p:spPr bwMode="auto">
            <a:xfrm rot="-5400000">
              <a:off x="6356" y="13479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4F81BD"/>
                </a:gs>
                <a:gs pos="100000">
                  <a:srgbClr val="243F60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4F81BD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8" name="AutoShape 40"/>
            <p:cNvSpPr>
              <a:spLocks noChangeArrowheads="1"/>
            </p:cNvSpPr>
            <p:nvPr/>
          </p:nvSpPr>
          <p:spPr bwMode="auto">
            <a:xfrm>
              <a:off x="5302" y="10393"/>
              <a:ext cx="1440" cy="1440"/>
            </a:xfrm>
            <a:prstGeom prst="lightningBolt">
              <a:avLst/>
            </a:prstGeom>
            <a:gradFill rotWithShape="0">
              <a:gsLst>
                <a:gs pos="0">
                  <a:srgbClr val="F79646"/>
                </a:gs>
                <a:gs pos="100000">
                  <a:srgbClr val="974706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7964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89" name="AutoShape 41"/>
            <p:cNvSpPr>
              <a:spLocks noChangeArrowheads="1"/>
            </p:cNvSpPr>
            <p:nvPr/>
          </p:nvSpPr>
          <p:spPr bwMode="auto">
            <a:xfrm rot="5400000">
              <a:off x="6686" y="10591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95B3D7"/>
                </a:gs>
                <a:gs pos="50000">
                  <a:srgbClr val="4F81BD"/>
                </a:gs>
                <a:gs pos="100000">
                  <a:srgbClr val="95B3D7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95B3D7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90" name="AutoShape 42"/>
            <p:cNvSpPr>
              <a:spLocks noChangeArrowheads="1"/>
            </p:cNvSpPr>
            <p:nvPr/>
          </p:nvSpPr>
          <p:spPr bwMode="auto">
            <a:xfrm rot="-10800000">
              <a:off x="7664" y="12853"/>
              <a:ext cx="1440" cy="1440"/>
            </a:xfrm>
            <a:prstGeom prst="lightningBol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FABF8F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91" name="AutoShape 43"/>
            <p:cNvSpPr>
              <a:spLocks noChangeArrowheads="1"/>
            </p:cNvSpPr>
            <p:nvPr/>
          </p:nvSpPr>
          <p:spPr bwMode="auto">
            <a:xfrm flipH="1" flipV="1">
              <a:off x="7860" y="11983"/>
              <a:ext cx="1538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gradFill rotWithShape="0">
              <a:gsLst>
                <a:gs pos="0">
                  <a:srgbClr val="4BACC6"/>
                </a:gs>
                <a:gs pos="100000">
                  <a:srgbClr val="205867"/>
                </a:gs>
              </a:gsLst>
              <a:lin ang="27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121893000" prstMaterial="legacyMatte">
              <a:bevelT w="13500" h="13500" prst="angle"/>
              <a:bevelB w="13500" h="13500" prst="angle"/>
              <a:extrusionClr>
                <a:srgbClr val="4BACC6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7692" name="AutoShape 44"/>
            <p:cNvSpPr>
              <a:spLocks noChangeArrowheads="1"/>
            </p:cNvSpPr>
            <p:nvPr/>
          </p:nvSpPr>
          <p:spPr bwMode="auto">
            <a:xfrm>
              <a:off x="6577" y="11983"/>
              <a:ext cx="1087" cy="1110"/>
            </a:xfrm>
            <a:prstGeom prst="irregularSeal1">
              <a:avLst/>
            </a:prstGeom>
            <a:gradFill rotWithShape="0">
              <a:gsLst>
                <a:gs pos="0">
                  <a:srgbClr val="95B3D7"/>
                </a:gs>
                <a:gs pos="50000">
                  <a:srgbClr val="DBE5F1"/>
                </a:gs>
                <a:gs pos="100000">
                  <a:srgbClr val="95B3D7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PerspectiveTop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95B3D7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500694" y="5857892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Емельянова Елена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00166" y="857232"/>
            <a:ext cx="6073792" cy="5329256"/>
            <a:chOff x="75" y="645"/>
            <a:chExt cx="11655" cy="13470"/>
          </a:xfrm>
        </p:grpSpPr>
        <p:sp>
          <p:nvSpPr>
            <p:cNvPr id="26627" name="AutoShape 3"/>
            <p:cNvSpPr>
              <a:spLocks noChangeArrowheads="1"/>
            </p:cNvSpPr>
            <p:nvPr/>
          </p:nvSpPr>
          <p:spPr bwMode="auto">
            <a:xfrm>
              <a:off x="75" y="645"/>
              <a:ext cx="11655" cy="13470"/>
            </a:xfrm>
            <a:prstGeom prst="star32">
              <a:avLst>
                <a:gd name="adj" fmla="val 16343"/>
              </a:avLst>
            </a:prstGeom>
            <a:solidFill>
              <a:srgbClr val="F79646"/>
            </a:solidFill>
            <a:ln w="127000" cmpd="dbl">
              <a:solidFill>
                <a:srgbClr val="F79646"/>
              </a:solidFill>
              <a:miter lim="800000"/>
              <a:headEnd/>
              <a:tailEnd/>
            </a:ln>
            <a:effectLst>
              <a:outerShdw dist="52363" dir="17042175" sy="50000" rotWithShape="0">
                <a:srgbClr val="86868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905" y="3930"/>
              <a:ext cx="7710" cy="6945"/>
            </a:xfrm>
            <a:prstGeom prst="sun">
              <a:avLst>
                <a:gd name="adj" fmla="val 25000"/>
              </a:avLst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7030A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ru-RU"/>
            </a:p>
          </p:txBody>
        </p:sp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 rot="916073">
              <a:off x="3075" y="2820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 rot="-716197">
              <a:off x="1140" y="4560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1" name="AutoShape 7"/>
            <p:cNvSpPr>
              <a:spLocks noChangeArrowheads="1"/>
            </p:cNvSpPr>
            <p:nvPr/>
          </p:nvSpPr>
          <p:spPr bwMode="auto">
            <a:xfrm rot="17444291">
              <a:off x="1087" y="7710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2" name="AutoShape 8"/>
            <p:cNvSpPr>
              <a:spLocks noChangeArrowheads="1"/>
            </p:cNvSpPr>
            <p:nvPr/>
          </p:nvSpPr>
          <p:spPr bwMode="auto">
            <a:xfrm rot="14953452">
              <a:off x="3127" y="9638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 rot="6920801">
              <a:off x="8617" y="4613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 rot="3895431">
              <a:off x="6180" y="2768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>
              <a:off x="3855" y="5640"/>
              <a:ext cx="3855" cy="3450"/>
            </a:xfrm>
            <a:prstGeom prst="smileyFace">
              <a:avLst>
                <a:gd name="adj" fmla="val 4653"/>
              </a:avLst>
            </a:prstGeom>
            <a:solidFill>
              <a:srgbClr val="FFFFFF"/>
            </a:solidFill>
            <a:ln w="63500">
              <a:solidFill>
                <a:srgbClr val="8064A2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 rot="10022353">
              <a:off x="8423" y="7882"/>
              <a:ext cx="2145" cy="2040"/>
            </a:xfrm>
            <a:prstGeom prst="lightningBolt">
              <a:avLst/>
            </a:prstGeom>
            <a:solidFill>
              <a:srgbClr val="FFFFFF"/>
            </a:solidFill>
            <a:ln w="63500" cmpd="thickThin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7158" y="357166"/>
            <a:ext cx="7286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Пушкина Людмила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14388" y="500042"/>
            <a:ext cx="6900884" cy="5929354"/>
            <a:chOff x="255" y="2742"/>
            <a:chExt cx="11985" cy="10407"/>
          </a:xfrm>
        </p:grpSpPr>
        <p:sp>
          <p:nvSpPr>
            <p:cNvPr id="24579" name="AutoShape 3"/>
            <p:cNvSpPr>
              <a:spLocks noChangeArrowheads="1"/>
            </p:cNvSpPr>
            <p:nvPr/>
          </p:nvSpPr>
          <p:spPr bwMode="auto">
            <a:xfrm>
              <a:off x="3495" y="5216"/>
              <a:ext cx="5250" cy="4815"/>
            </a:xfrm>
            <a:prstGeom prst="cloudCallout">
              <a:avLst>
                <a:gd name="adj1" fmla="val -35847"/>
                <a:gd name="adj2" fmla="val 69005"/>
              </a:avLst>
            </a:prstGeom>
            <a:solidFill>
              <a:srgbClr val="4F81BD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107763" dir="13500000" algn="ctr" rotWithShape="0">
                <a:srgbClr val="243F6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55" y="2742"/>
              <a:ext cx="11985" cy="10407"/>
              <a:chOff x="255" y="2742"/>
              <a:chExt cx="11985" cy="10407"/>
            </a:xfrm>
          </p:grpSpPr>
          <p:sp>
            <p:nvSpPr>
              <p:cNvPr id="24581" name="AutoShape 5"/>
              <p:cNvSpPr>
                <a:spLocks noChangeArrowheads="1"/>
              </p:cNvSpPr>
              <p:nvPr/>
            </p:nvSpPr>
            <p:spPr bwMode="auto">
              <a:xfrm>
                <a:off x="2430" y="3673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2" name="AutoShape 6"/>
              <p:cNvSpPr>
                <a:spLocks noChangeArrowheads="1"/>
              </p:cNvSpPr>
              <p:nvPr/>
            </p:nvSpPr>
            <p:spPr bwMode="auto">
              <a:xfrm>
                <a:off x="5025" y="3102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3" name="AutoShape 7"/>
              <p:cNvSpPr>
                <a:spLocks noChangeArrowheads="1"/>
              </p:cNvSpPr>
              <p:nvPr/>
            </p:nvSpPr>
            <p:spPr bwMode="auto">
              <a:xfrm>
                <a:off x="7965" y="3522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4" name="AutoShape 8"/>
              <p:cNvSpPr>
                <a:spLocks noChangeArrowheads="1"/>
              </p:cNvSpPr>
              <p:nvPr/>
            </p:nvSpPr>
            <p:spPr bwMode="auto">
              <a:xfrm>
                <a:off x="8925" y="5727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5" name="AutoShape 9"/>
              <p:cNvSpPr>
                <a:spLocks noChangeArrowheads="1"/>
              </p:cNvSpPr>
              <p:nvPr/>
            </p:nvSpPr>
            <p:spPr bwMode="auto">
              <a:xfrm>
                <a:off x="5520" y="10884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6" name="AutoShape 10"/>
              <p:cNvSpPr>
                <a:spLocks noChangeArrowheads="1"/>
              </p:cNvSpPr>
              <p:nvPr/>
            </p:nvSpPr>
            <p:spPr bwMode="auto">
              <a:xfrm>
                <a:off x="7605" y="9549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7" name="AutoShape 11"/>
              <p:cNvSpPr>
                <a:spLocks noChangeArrowheads="1"/>
              </p:cNvSpPr>
              <p:nvPr/>
            </p:nvSpPr>
            <p:spPr bwMode="auto">
              <a:xfrm>
                <a:off x="2430" y="10976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8" name="AutoShape 12"/>
              <p:cNvSpPr>
                <a:spLocks noChangeArrowheads="1"/>
              </p:cNvSpPr>
              <p:nvPr/>
            </p:nvSpPr>
            <p:spPr bwMode="auto">
              <a:xfrm>
                <a:off x="2430" y="2742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89" name="AutoShape 13"/>
              <p:cNvSpPr>
                <a:spLocks noChangeArrowheads="1"/>
              </p:cNvSpPr>
              <p:nvPr/>
            </p:nvSpPr>
            <p:spPr bwMode="auto">
              <a:xfrm>
                <a:off x="5970" y="2847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prstShdw prst="shdw12">
                  <a:srgbClr val="974706">
                    <a:alpha val="50000"/>
                  </a:srgbClr>
                </a:prst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0" name="AutoShape 14"/>
              <p:cNvSpPr>
                <a:spLocks noChangeArrowheads="1"/>
              </p:cNvSpPr>
              <p:nvPr/>
            </p:nvSpPr>
            <p:spPr bwMode="auto">
              <a:xfrm>
                <a:off x="645" y="4723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1" name="AutoShape 15"/>
              <p:cNvSpPr>
                <a:spLocks noChangeArrowheads="1"/>
              </p:cNvSpPr>
              <p:nvPr/>
            </p:nvSpPr>
            <p:spPr bwMode="auto">
              <a:xfrm>
                <a:off x="9270" y="5098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2" name="AutoShape 16"/>
              <p:cNvSpPr>
                <a:spLocks noChangeArrowheads="1"/>
              </p:cNvSpPr>
              <p:nvPr/>
            </p:nvSpPr>
            <p:spPr bwMode="auto">
              <a:xfrm>
                <a:off x="255" y="7766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3" name="AutoShape 17"/>
              <p:cNvSpPr>
                <a:spLocks noChangeArrowheads="1"/>
              </p:cNvSpPr>
              <p:nvPr/>
            </p:nvSpPr>
            <p:spPr bwMode="auto">
              <a:xfrm>
                <a:off x="780" y="10136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4" name="AutoShape 18"/>
              <p:cNvSpPr>
                <a:spLocks noChangeArrowheads="1"/>
              </p:cNvSpPr>
              <p:nvPr/>
            </p:nvSpPr>
            <p:spPr bwMode="auto">
              <a:xfrm rot="980347">
                <a:off x="4395" y="12219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5" name="AutoShape 19"/>
              <p:cNvSpPr>
                <a:spLocks noChangeArrowheads="1"/>
              </p:cNvSpPr>
              <p:nvPr/>
            </p:nvSpPr>
            <p:spPr bwMode="auto">
              <a:xfrm rot="989513">
                <a:off x="6750" y="11184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6" name="AutoShape 20"/>
              <p:cNvSpPr>
                <a:spLocks noChangeArrowheads="1"/>
              </p:cNvSpPr>
              <p:nvPr/>
            </p:nvSpPr>
            <p:spPr bwMode="auto">
              <a:xfrm>
                <a:off x="9045" y="9549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3500000" sx="125000" sy="125000" algn="b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7" name="AutoShape 21"/>
              <p:cNvSpPr>
                <a:spLocks noChangeArrowheads="1"/>
              </p:cNvSpPr>
              <p:nvPr/>
            </p:nvSpPr>
            <p:spPr bwMode="auto">
              <a:xfrm>
                <a:off x="10065" y="8004"/>
                <a:ext cx="2175" cy="930"/>
              </a:xfrm>
              <a:prstGeom prst="lightningBolt">
                <a:avLst/>
              </a:prstGeom>
              <a:solidFill>
                <a:srgbClr val="F79646"/>
              </a:solidFill>
              <a:ln w="381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8" name="AutoShape 22"/>
              <p:cNvSpPr>
                <a:spLocks noChangeArrowheads="1"/>
              </p:cNvSpPr>
              <p:nvPr/>
            </p:nvSpPr>
            <p:spPr bwMode="auto">
              <a:xfrm>
                <a:off x="8745" y="8004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599" name="AutoShape 23"/>
              <p:cNvSpPr>
                <a:spLocks noChangeArrowheads="1"/>
              </p:cNvSpPr>
              <p:nvPr/>
            </p:nvSpPr>
            <p:spPr bwMode="auto">
              <a:xfrm>
                <a:off x="1485" y="5650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4600" name="AutoShape 24"/>
              <p:cNvSpPr>
                <a:spLocks noChangeArrowheads="1"/>
              </p:cNvSpPr>
              <p:nvPr/>
            </p:nvSpPr>
            <p:spPr bwMode="auto">
              <a:xfrm>
                <a:off x="1410" y="8696"/>
                <a:ext cx="1545" cy="1335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sy="50000" rotWithShape="0">
                  <a:srgbClr val="80808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6143636" y="607220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Левченко Татьяна</a:t>
            </a:r>
            <a:endParaRPr lang="ru-RU" sz="2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3568837" cy="36433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428604"/>
            <a:ext cx="8178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Создавайте с нами!</a:t>
            </a:r>
            <a:endParaRPr lang="en-US" sz="3200" b="1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C</a:t>
            </a:r>
            <a:r>
              <a:rPr lang="ru-RU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оздавайте</a:t>
            </a: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как мы! </a:t>
            </a:r>
            <a:endParaRPr lang="en-US" sz="3200" b="1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</a:t>
            </a:r>
            <a:r>
              <a:rPr lang="ru-RU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Создавайте  лучше нас!</a:t>
            </a:r>
            <a:endParaRPr lang="ru-RU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5857892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Удачи!!!!!</a:t>
            </a:r>
            <a:endParaRPr lang="ru-RU" sz="44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00025" y="274638"/>
            <a:ext cx="89439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0034" y="141723"/>
            <a:ext cx="792961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Векторное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изображение </a:t>
            </a:r>
            <a:r>
              <a:rPr lang="ru-RU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формируется из графических объектов </a:t>
            </a:r>
            <a:r>
              <a:rPr lang="ru-RU" sz="2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(точка, линия, окружность, прямоугольник и т.д.), которые хранятся в памяти компьютера в виде графических примитивов и описывающих их математических формул. </a:t>
            </a:r>
          </a:p>
        </p:txBody>
      </p:sp>
      <p:pic>
        <p:nvPicPr>
          <p:cNvPr id="21514" name="Picture 10" descr="img2к 6 к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928934"/>
            <a:ext cx="4746627" cy="370047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500826" y="3214686"/>
            <a:ext cx="357190" cy="2143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57884" y="5286388"/>
            <a:ext cx="1571636" cy="1214446"/>
          </a:xfrm>
          <a:prstGeom prst="rect">
            <a:avLst/>
          </a:prstGeom>
          <a:solidFill>
            <a:srgbClr val="754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7315216" y="4972064"/>
            <a:ext cx="2071702" cy="1128714"/>
          </a:xfrm>
          <a:prstGeom prst="rect">
            <a:avLst/>
          </a:prstGeom>
          <a:solidFill>
            <a:srgbClr val="754F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572396" y="2428868"/>
            <a:ext cx="1489332" cy="1485904"/>
          </a:xfrm>
          <a:prstGeom prst="triangle">
            <a:avLst/>
          </a:prstGeom>
          <a:solidFill>
            <a:srgbClr val="FB46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Волна 13"/>
          <p:cNvSpPr/>
          <p:nvPr/>
        </p:nvSpPr>
        <p:spPr>
          <a:xfrm>
            <a:off x="5857884" y="3000372"/>
            <a:ext cx="428628" cy="357190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задержка 14"/>
          <p:cNvSpPr/>
          <p:nvPr/>
        </p:nvSpPr>
        <p:spPr>
          <a:xfrm rot="16200000">
            <a:off x="6357953" y="4286258"/>
            <a:ext cx="642942" cy="214309"/>
          </a:xfrm>
          <a:prstGeom prst="flowChartDela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задержка 15"/>
          <p:cNvSpPr/>
          <p:nvPr/>
        </p:nvSpPr>
        <p:spPr>
          <a:xfrm rot="16200000">
            <a:off x="6822297" y="3250405"/>
            <a:ext cx="928694" cy="428628"/>
          </a:xfrm>
          <a:prstGeom prst="flowChartDelay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приемы работы с графическими примитивами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268760"/>
            <a:ext cx="7772400" cy="5143536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размеров</a:t>
            </a:r>
            <a:endParaRPr lang="ru-RU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Лента лицом вверх 7"/>
          <p:cNvSpPr/>
          <p:nvPr/>
        </p:nvSpPr>
        <p:spPr>
          <a:xfrm>
            <a:off x="2339752" y="5157192"/>
            <a:ext cx="5184576" cy="980728"/>
          </a:xfrm>
          <a:prstGeom prst="ribbon2">
            <a:avLst>
              <a:gd name="adj1" fmla="val 33333"/>
              <a:gd name="adj2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нта лицом вверх 9"/>
          <p:cNvSpPr/>
          <p:nvPr/>
        </p:nvSpPr>
        <p:spPr>
          <a:xfrm>
            <a:off x="539552" y="6237312"/>
            <a:ext cx="8604448" cy="33265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нта лицом вверх 10"/>
          <p:cNvSpPr/>
          <p:nvPr/>
        </p:nvSpPr>
        <p:spPr>
          <a:xfrm>
            <a:off x="714348" y="2000240"/>
            <a:ext cx="2428892" cy="1214446"/>
          </a:xfrm>
          <a:prstGeom prst="ribbon2">
            <a:avLst/>
          </a:prstGeom>
          <a:solidFill>
            <a:srgbClr val="7FD1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180528" y="3140968"/>
            <a:ext cx="914400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lvl="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Выделенный  графический примитив имеет по краям  синие угловые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маркеры, потянув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за которые (левая кнопка мыши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должна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быть при этом нажата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можно изменить размеры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фигуры.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3054" t="43262" r="34483" b="20131"/>
          <a:stretch>
            <a:fillRect/>
          </a:stretch>
        </p:blipFill>
        <p:spPr bwMode="auto">
          <a:xfrm>
            <a:off x="5543600" y="980728"/>
            <a:ext cx="3600400" cy="3300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5364088" y="1844824"/>
            <a:ext cx="720080" cy="720080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геометрической формы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Лента лицом вверх 4"/>
          <p:cNvSpPr/>
          <p:nvPr/>
        </p:nvSpPr>
        <p:spPr>
          <a:xfrm>
            <a:off x="6143636" y="1000108"/>
            <a:ext cx="2286016" cy="2571768"/>
          </a:xfrm>
          <a:prstGeom prst="ribbon2">
            <a:avLst>
              <a:gd name="adj1" fmla="val 16667"/>
              <a:gd name="adj2" fmla="val 6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нта лицом вверх 5"/>
          <p:cNvSpPr/>
          <p:nvPr/>
        </p:nvSpPr>
        <p:spPr>
          <a:xfrm>
            <a:off x="5220072" y="4581128"/>
            <a:ext cx="3571900" cy="1857388"/>
          </a:xfrm>
          <a:prstGeom prst="ribbon2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нта лицом вверх 7"/>
          <p:cNvSpPr/>
          <p:nvPr/>
        </p:nvSpPr>
        <p:spPr>
          <a:xfrm>
            <a:off x="857224" y="1142984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95536" y="2924944"/>
            <a:ext cx="564360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Желтый квадратик внутри выделенного  примитива служит для изменения геометрических форм фигур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CC00">
                <a:tint val="45000"/>
                <a:satMod val="400000"/>
              </a:srgbClr>
            </a:duotone>
          </a:blip>
          <a:srcRect l="43054" t="43262" r="34483" b="20131"/>
          <a:stretch>
            <a:fillRect/>
          </a:stretch>
        </p:blipFill>
        <p:spPr bwMode="auto">
          <a:xfrm>
            <a:off x="755576" y="3953678"/>
            <a:ext cx="3168352" cy="29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flipH="1" flipV="1">
            <a:off x="1979712" y="6381328"/>
            <a:ext cx="1800200" cy="216024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22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положения примитива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772400" cy="45720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Вращение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971600" y="2060848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нта лицом вверх 7"/>
          <p:cNvSpPr/>
          <p:nvPr/>
        </p:nvSpPr>
        <p:spPr>
          <a:xfrm rot="2320395">
            <a:off x="6601969" y="1606458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нта лицом вверх 8"/>
          <p:cNvSpPr/>
          <p:nvPr/>
        </p:nvSpPr>
        <p:spPr>
          <a:xfrm rot="19214578">
            <a:off x="503051" y="4497315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27283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43808" y="3573016"/>
            <a:ext cx="63001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Для вращения примитива необходимо установить курсор мыши на зеленый кружочек и, нажав левую кнопку,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производить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вращательные движения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мышью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При этом фигура будет вращаться в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ту или иную сторону.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00CC00">
                <a:tint val="45000"/>
                <a:satMod val="400000"/>
              </a:srgbClr>
            </a:duotone>
          </a:blip>
          <a:srcRect l="43054" t="43262" r="34483" b="20131"/>
          <a:stretch>
            <a:fillRect/>
          </a:stretch>
        </p:blipFill>
        <p:spPr bwMode="auto">
          <a:xfrm>
            <a:off x="3563888" y="1052736"/>
            <a:ext cx="3142168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5148064" y="836712"/>
            <a:ext cx="1296144" cy="648072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86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1000"/>
                                        <p:tgtEl>
                                          <p:spTgt spid="286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положения примитива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00108"/>
            <a:ext cx="7772400" cy="328375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Поворот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857224" y="1785926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нта лицом вверх 10"/>
          <p:cNvSpPr/>
          <p:nvPr/>
        </p:nvSpPr>
        <p:spPr>
          <a:xfrm rot="16200000">
            <a:off x="3821901" y="1535893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нта лицом вверх 11"/>
          <p:cNvSpPr/>
          <p:nvPr/>
        </p:nvSpPr>
        <p:spPr>
          <a:xfrm rot="5400000">
            <a:off x="7036611" y="1535893"/>
            <a:ext cx="2428892" cy="121444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3286124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Инструменты, расположенные на контекстном инструменте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Средства  рисования 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в группе команд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Упорядочить,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предназначены для настройки параметров взаимодействия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фигуры с текстом документа или фигуры относительно других фигур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5429264"/>
            <a:ext cx="5214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Кнопка </a:t>
            </a:r>
            <a:r>
              <a:rPr lang="ru-RU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Повернуть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изменяет положение фигуры поворотом на прямой угол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9698" name="Picture 2" descr="Меню кнопки Поверну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143512"/>
            <a:ext cx="3286148" cy="156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10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10" grpId="0" animBg="1"/>
      <p:bldP spid="11" grpId="0" animBg="1"/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57158" y="0"/>
            <a:ext cx="87868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Форматирование  графического  объекта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" name="Рисунок 9" descr="http://www.scriptic.su/word-img/lsn026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43116"/>
            <a:ext cx="8534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785794"/>
            <a:ext cx="87154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Когда фигура нарисована, появляется контекстный инструмент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Средства рисования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 с  дополнительной лентой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Формат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823560">
            <a:off x="4429124" y="5643578"/>
            <a:ext cx="914400" cy="914400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tx2">
              <a:lumMod val="50000"/>
            </a:schemeClr>
          </a:solid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1218930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28596" y="3214686"/>
            <a:ext cx="6143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Группы команд </a:t>
            </a:r>
            <a:r>
              <a:rPr lang="ru-RU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Эффекты тени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4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</a:t>
            </a:r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дают возможность применить к графическим примитивам и настроить эффекты тени и трехмерные эффекты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3428992" y="3000372"/>
            <a:ext cx="1000132" cy="357190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643570" y="3000372"/>
            <a:ext cx="357190" cy="285752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3964777" y="5036355"/>
            <a:ext cx="1000132" cy="642942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285852" y="5572140"/>
            <a:ext cx="1381112" cy="1142984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sx="125000" sy="125000" algn="br" rotWithShape="0">
              <a:srgbClr val="31849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1643042" y="5214950"/>
            <a:ext cx="1214446" cy="357190"/>
          </a:xfrm>
          <a:prstGeom prst="straightConnector1">
            <a:avLst/>
          </a:prstGeom>
          <a:ln w="38100">
            <a:solidFill>
              <a:schemeClr val="accent4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31745" grpId="0"/>
      <p:bldP spid="4098" grpId="0" animBg="1"/>
      <p:bldP spid="317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Придание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примитиву эффекта тени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Лента лицом вверх 5"/>
          <p:cNvSpPr/>
          <p:nvPr/>
        </p:nvSpPr>
        <p:spPr>
          <a:xfrm>
            <a:off x="1428728" y="928670"/>
            <a:ext cx="2428892" cy="1214446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 rot="1771796">
            <a:off x="5816342" y="1986353"/>
            <a:ext cx="2941685" cy="1476375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107763" dir="13500000" sx="125000" sy="125000" algn="br" rotWithShape="0">
              <a:srgbClr val="31849B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 rot="3207264">
            <a:off x="5606396" y="4472823"/>
            <a:ext cx="2704072" cy="1269071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92D05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sy="50000" kx="-2453608" rotWithShape="0">
              <a:srgbClr val="31849B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-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28596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928794" y="2795349"/>
            <a:ext cx="407196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Щелкнув по кнопке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Эффекты тени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можно выбрать тень для выделенного объекта из более 20 вариантов 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Выбрав в этом меню команду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Цвет тени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можно выбрать цвет отбрасываемой объектом тени.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2" name="Picture 2" descr="Варианты тен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357430"/>
            <a:ext cx="1785950" cy="411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 стрелкой 10"/>
          <p:cNvCxnSpPr/>
          <p:nvPr/>
        </p:nvCxnSpPr>
        <p:spPr>
          <a:xfrm rot="10800000" flipV="1">
            <a:off x="1142976" y="5286388"/>
            <a:ext cx="1428760" cy="1000132"/>
          </a:xfrm>
          <a:prstGeom prst="straightConnector1">
            <a:avLst/>
          </a:prstGeom>
          <a:ln w="38100">
            <a:solidFill>
              <a:srgbClr val="008A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1000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2051" grpId="0" animBg="1"/>
      <p:bldP spid="20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857232"/>
            <a:ext cx="5643570" cy="688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некоторых фигур доступны дополнительные возможности создания объемных эффектов.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для добавления объема содержатся в группе команд Объем .</a:t>
            </a:r>
          </a:p>
          <a:p>
            <a:pPr algn="ctr"/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Щелчок по одноименной кнопке вызывает меню, где можно выбрать один из доступных эффектов, которые для удобства разбиты на группы:</a:t>
            </a:r>
          </a:p>
          <a:p>
            <a:pPr algn="ctr"/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Заливка объемной фигуры;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Глубина;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Направление;</a:t>
            </a: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Освещенность</a:t>
            </a:r>
          </a:p>
          <a:p>
            <a:pPr algn="ctr"/>
            <a:endParaRPr lang="ru-RU" sz="2400" b="1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3" name="Picture 3" descr="Меню объемных эффект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42984"/>
            <a:ext cx="292811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28662" y="142852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Придание примитиву эффекта объема</a:t>
            </a:r>
            <a:endParaRPr kumimoji="0" lang="ru-RU" sz="3200" b="1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738</TotalTime>
  <Words>383</Words>
  <Application>Microsoft Office PowerPoint</Application>
  <PresentationFormat>Экран (4:3)</PresentationFormat>
  <Paragraphs>66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Метро</vt:lpstr>
      <vt:lpstr>Знакомство  с Векторным редактором,     встроеннЫм в  WORD 2007 </vt:lpstr>
      <vt:lpstr>Слайд 2</vt:lpstr>
      <vt:lpstr>Основные приемы работы с графическими примитивами</vt:lpstr>
      <vt:lpstr>Изменение геометрической формы</vt:lpstr>
      <vt:lpstr>Изменение положения примитива</vt:lpstr>
      <vt:lpstr>Изменение положения примитива</vt:lpstr>
      <vt:lpstr>Слайд 7</vt:lpstr>
      <vt:lpstr>Придание  примитиву эффекта тени</vt:lpstr>
      <vt:lpstr>Слайд 9</vt:lpstr>
      <vt:lpstr>Слайд 10</vt:lpstr>
      <vt:lpstr>Придание примитиву эффекта объема</vt:lpstr>
      <vt:lpstr>Придание примитиву эффекта объема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Векторная графика в работах учащихся 6-7 классов</dc:title>
  <dc:creator>Zver</dc:creator>
  <cp:lastModifiedBy>Илья</cp:lastModifiedBy>
  <cp:revision>90</cp:revision>
  <dcterms:created xsi:type="dcterms:W3CDTF">2010-07-20T06:30:38Z</dcterms:created>
  <dcterms:modified xsi:type="dcterms:W3CDTF">2012-12-23T21:35:30Z</dcterms:modified>
</cp:coreProperties>
</file>