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E997D9-63BB-44DB-8329-EF0A02671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09.12.1999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/>
              <a:t>Сложные условия в условном операторе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8" name="Picture 4" descr="aluno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962400"/>
            <a:ext cx="1497013" cy="2514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0600" y="533400"/>
            <a:ext cx="7010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При каких Х функция </a:t>
            </a:r>
            <a:r>
              <a:rPr lang="en-US" sz="2000" b="1">
                <a:latin typeface="Arial" charset="0"/>
              </a:rPr>
              <a:t>Y</a:t>
            </a:r>
            <a:r>
              <a:rPr lang="ru-RU" sz="2000" b="1">
                <a:latin typeface="Arial" charset="0"/>
              </a:rPr>
              <a:t>=</a:t>
            </a:r>
            <a:r>
              <a:rPr lang="en-US" sz="2000" b="1">
                <a:latin typeface="Arial" charset="0"/>
              </a:rPr>
              <a:t>ax</a:t>
            </a:r>
            <a:r>
              <a:rPr lang="en-US" sz="2000" b="1" baseline="50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+bx+c </a:t>
            </a:r>
            <a:r>
              <a:rPr lang="ru-RU" sz="2000" b="1">
                <a:latin typeface="Arial" charset="0"/>
              </a:rPr>
              <a:t>принимает положительные значения?</a:t>
            </a:r>
          </a:p>
          <a:p>
            <a:pPr>
              <a:spcBef>
                <a:spcPct val="50000"/>
              </a:spcBef>
            </a:pPr>
            <a:r>
              <a:rPr lang="ru-RU" sz="2000" b="1" u="sng">
                <a:latin typeface="Arial" charset="0"/>
              </a:rPr>
              <a:t>Ответ: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838200" y="1981200"/>
            <a:ext cx="4876800" cy="4495800"/>
            <a:chOff x="240" y="960"/>
            <a:chExt cx="3072" cy="2832"/>
          </a:xfrm>
        </p:grpSpPr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 flipV="1">
              <a:off x="864" y="1104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240" y="2448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3072" y="240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Х</a:t>
              </a: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672" y="96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Y</a:t>
              </a:r>
              <a:endParaRPr lang="ru-RU">
                <a:latin typeface="Arial" charset="0"/>
              </a:endParaRPr>
            </a:p>
          </p:txBody>
        </p:sp>
        <p:sp>
          <p:nvSpPr>
            <p:cNvPr id="16395" name="Arc 11"/>
            <p:cNvSpPr>
              <a:spLocks/>
            </p:cNvSpPr>
            <p:nvPr/>
          </p:nvSpPr>
          <p:spPr bwMode="auto">
            <a:xfrm rot="10800000" flipH="1">
              <a:off x="1872" y="1152"/>
              <a:ext cx="672" cy="19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6" name="Arc 12"/>
            <p:cNvSpPr>
              <a:spLocks/>
            </p:cNvSpPr>
            <p:nvPr/>
          </p:nvSpPr>
          <p:spPr bwMode="auto">
            <a:xfrm rot="-10800000">
              <a:off x="1296" y="1152"/>
              <a:ext cx="576" cy="19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1296" y="2544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</a:t>
              </a:r>
              <a:endParaRPr lang="ru-RU">
                <a:latin typeface="Arial" charset="0"/>
              </a:endParaRP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2400" y="2592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</a:t>
              </a:r>
              <a:endParaRPr lang="ru-RU">
                <a:latin typeface="Arial" charset="0"/>
              </a:endParaRPr>
            </a:p>
          </p:txBody>
        </p:sp>
      </p:grpSp>
      <p:sp>
        <p:nvSpPr>
          <p:cNvPr id="16401" name="WordArt 17"/>
          <p:cNvSpPr>
            <a:spLocks noChangeArrowheads="1" noChangeShapeType="1" noTextEdit="1"/>
          </p:cNvSpPr>
          <p:nvPr/>
        </p:nvSpPr>
        <p:spPr bwMode="auto">
          <a:xfrm>
            <a:off x="4876800" y="1295400"/>
            <a:ext cx="2676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X&lt;A OR X&gt;B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4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Таблица истинности для </a:t>
            </a:r>
            <a:r>
              <a:rPr lang="en-US"/>
              <a:t>OR</a:t>
            </a:r>
            <a:endParaRPr lang="ru-RU"/>
          </a:p>
        </p:txBody>
      </p:sp>
      <p:graphicFrame>
        <p:nvGraphicFramePr>
          <p:cNvPr id="17455" name="Group 4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8617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 or P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362200" y="304800"/>
            <a:ext cx="41910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проверь себя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1628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>
                <a:latin typeface="Arial" charset="0"/>
              </a:rPr>
              <a:t>Записать условие, которое является истинным, когда: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ru-RU" sz="2800">
                <a:latin typeface="Arial" charset="0"/>
              </a:rPr>
              <a:t>Каждое из чисел А и В больше 100;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ru-RU" sz="2800">
                <a:latin typeface="Arial" charset="0"/>
              </a:rPr>
              <a:t>Хотя бы одно из чисел А и В положительно;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ru-RU" sz="2800">
                <a:latin typeface="Arial" charset="0"/>
              </a:rPr>
              <a:t>Только одно из чисел А, В, С меньше 50;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endParaRPr lang="ru-RU" sz="2800">
              <a:latin typeface="Arial" charset="0"/>
            </a:endParaRPr>
          </a:p>
        </p:txBody>
      </p:sp>
      <p:pic>
        <p:nvPicPr>
          <p:cNvPr id="21510" name="Picture 6" descr="Am1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1435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69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Примеры решения задач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>
                <a:latin typeface="Arial" charset="0"/>
              </a:rPr>
              <a:t>Задача №1.</a:t>
            </a:r>
            <a:r>
              <a:rPr lang="ru-RU">
                <a:latin typeface="Arial" charset="0"/>
              </a:rPr>
              <a:t> </a:t>
            </a:r>
            <a:r>
              <a:rPr lang="ru-RU" sz="2000">
                <a:latin typeface="Arial" charset="0"/>
              </a:rPr>
              <a:t>Введите с клавиатуры два числа </a:t>
            </a:r>
            <a:r>
              <a:rPr lang="en-US" sz="2000">
                <a:latin typeface="Arial" charset="0"/>
              </a:rPr>
              <a:t>C </a:t>
            </a:r>
            <a:r>
              <a:rPr lang="ru-RU" sz="2000">
                <a:latin typeface="Arial" charset="0"/>
              </a:rPr>
              <a:t>и </a:t>
            </a:r>
            <a:r>
              <a:rPr lang="en-US" sz="2000">
                <a:latin typeface="Arial" charset="0"/>
              </a:rPr>
              <a:t>D.</a:t>
            </a:r>
            <a:r>
              <a:rPr lang="ru-RU" sz="2000">
                <a:latin typeface="Arial" charset="0"/>
              </a:rPr>
              <a:t>Если 0</a:t>
            </a:r>
            <a:r>
              <a:rPr lang="en-US" sz="2000">
                <a:latin typeface="Arial" charset="0"/>
              </a:rPr>
              <a:t>&lt;C&lt;D,</a:t>
            </a:r>
            <a:r>
              <a:rPr lang="ru-RU" sz="2000">
                <a:latin typeface="Arial" charset="0"/>
              </a:rPr>
              <a:t> то нарисуйте квадрат со стороной, равной 2</a:t>
            </a:r>
            <a:r>
              <a:rPr lang="en-US" sz="2000">
                <a:latin typeface="Arial" charset="0"/>
              </a:rPr>
              <a:t>D. </a:t>
            </a:r>
            <a:r>
              <a:rPr lang="ru-RU" sz="2000">
                <a:latin typeface="Arial" charset="0"/>
              </a:rPr>
              <a:t>Иначе, нарисуйте отрезок с концами в точках (</a:t>
            </a:r>
            <a:r>
              <a:rPr lang="en-US" sz="2000">
                <a:latin typeface="Arial" charset="0"/>
              </a:rPr>
              <a:t>C,C) </a:t>
            </a:r>
            <a:r>
              <a:rPr lang="ru-RU" sz="2000">
                <a:latin typeface="Arial" charset="0"/>
              </a:rPr>
              <a:t>и </a:t>
            </a:r>
            <a:r>
              <a:rPr lang="en-US" sz="2000">
                <a:latin typeface="Arial" charset="0"/>
              </a:rPr>
              <a:t>(D,D).</a:t>
            </a:r>
            <a:endParaRPr lang="ru-RU" sz="2000">
              <a:latin typeface="Arial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66800" y="2895600"/>
            <a:ext cx="45720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u="sng">
                <a:latin typeface="Arial" charset="0"/>
              </a:rPr>
              <a:t>Решение.</a:t>
            </a:r>
          </a:p>
          <a:p>
            <a:r>
              <a:rPr lang="en-US">
                <a:latin typeface="Arial" charset="0"/>
              </a:rPr>
              <a:t>SCREEN 12</a:t>
            </a:r>
          </a:p>
          <a:p>
            <a:r>
              <a:rPr lang="en-US">
                <a:latin typeface="Arial" charset="0"/>
              </a:rPr>
              <a:t>INPUT “   “;c,d</a:t>
            </a:r>
          </a:p>
          <a:p>
            <a:r>
              <a:rPr lang="en-US">
                <a:latin typeface="Arial" charset="0"/>
              </a:rPr>
              <a:t>IF c&gt;0 AND c&lt;d THEN</a:t>
            </a:r>
          </a:p>
          <a:p>
            <a:r>
              <a:rPr lang="en-US">
                <a:latin typeface="Arial" charset="0"/>
              </a:rPr>
              <a:t>   LINE (200,100) – (200+2*D,100+2*D),5,B</a:t>
            </a:r>
          </a:p>
          <a:p>
            <a:r>
              <a:rPr lang="en-US">
                <a:latin typeface="Arial" charset="0"/>
              </a:rPr>
              <a:t>ELSE</a:t>
            </a:r>
          </a:p>
          <a:p>
            <a:r>
              <a:rPr lang="en-US">
                <a:latin typeface="Arial" charset="0"/>
              </a:rPr>
              <a:t>   LINE(c,c) – (d,d),5</a:t>
            </a:r>
          </a:p>
          <a:p>
            <a:r>
              <a:rPr lang="en-US">
                <a:latin typeface="Arial" charset="0"/>
              </a:rPr>
              <a:t>ENDIF</a:t>
            </a:r>
            <a:endParaRPr lang="ru-RU">
              <a:latin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191000" y="3581400"/>
            <a:ext cx="4343400" cy="3048000"/>
            <a:chOff x="2640" y="2256"/>
            <a:chExt cx="2736" cy="1920"/>
          </a:xfrm>
        </p:grpSpPr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2640" y="2256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2640" y="2256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3456" y="2592"/>
              <a:ext cx="100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6781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>
                <a:latin typeface="Arial" charset="0"/>
              </a:rPr>
              <a:t>Задача №2.</a:t>
            </a:r>
            <a:r>
              <a:rPr lang="ru-RU">
                <a:latin typeface="Arial" charset="0"/>
              </a:rPr>
              <a:t> </a:t>
            </a:r>
            <a:r>
              <a:rPr lang="ru-RU" sz="2000">
                <a:latin typeface="Arial" charset="0"/>
              </a:rPr>
              <a:t>Даны два числа Х и У. Если оба значения неотрицательны, и ни одно из них не принадлежит отрезку </a:t>
            </a:r>
            <a:r>
              <a:rPr lang="en-US" sz="2000">
                <a:latin typeface="Arial" charset="0"/>
              </a:rPr>
              <a:t>[0,5; 2]</a:t>
            </a:r>
            <a:r>
              <a:rPr lang="ru-RU" sz="2000">
                <a:latin typeface="Arial" charset="0"/>
              </a:rPr>
              <a:t>, то оба значения уменьшить в 10 раз, иначе, оставить Х и У без изменений.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57200" y="2286000"/>
            <a:ext cx="79248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>
                <a:latin typeface="Arial" charset="0"/>
              </a:rPr>
              <a:t>Решение.</a:t>
            </a:r>
            <a:r>
              <a:rPr lang="ru-RU">
                <a:latin typeface="Arial" charset="0"/>
              </a:rPr>
              <a:t> </a:t>
            </a:r>
          </a:p>
          <a:p>
            <a:r>
              <a:rPr lang="en-US">
                <a:latin typeface="Arial" charset="0"/>
              </a:rPr>
              <a:t>INPUT “ </a:t>
            </a:r>
            <a:r>
              <a:rPr lang="ru-RU">
                <a:latin typeface="Arial" charset="0"/>
              </a:rPr>
              <a:t>Введите Х и У</a:t>
            </a:r>
            <a:r>
              <a:rPr lang="en-US">
                <a:latin typeface="Arial" charset="0"/>
              </a:rPr>
              <a:t>  “;x,y</a:t>
            </a:r>
          </a:p>
          <a:p>
            <a:r>
              <a:rPr lang="en-US">
                <a:latin typeface="Arial" charset="0"/>
              </a:rPr>
              <a:t>IF NOT ((X&gt;=0,5) AND (X&lt;=2))  AND NOT ((Y&gt;=0,5) AND (Y&lt;=2))  AND </a:t>
            </a:r>
          </a:p>
          <a:p>
            <a:r>
              <a:rPr lang="en-US">
                <a:latin typeface="Arial" charset="0"/>
              </a:rPr>
              <a:t>X&gt;0 AND Y&gt;0 THEN</a:t>
            </a:r>
          </a:p>
          <a:p>
            <a:r>
              <a:rPr lang="en-US">
                <a:latin typeface="Arial" charset="0"/>
              </a:rPr>
              <a:t>   X=X/10</a:t>
            </a:r>
          </a:p>
          <a:p>
            <a:r>
              <a:rPr lang="en-US">
                <a:latin typeface="Arial" charset="0"/>
              </a:rPr>
              <a:t>   Y=Y/10</a:t>
            </a:r>
          </a:p>
          <a:p>
            <a:r>
              <a:rPr lang="en-US">
                <a:latin typeface="Arial" charset="0"/>
              </a:rPr>
              <a:t>ENDIF</a:t>
            </a:r>
            <a:endParaRPr lang="ru-RU">
              <a:latin typeface="Arial" charset="0"/>
            </a:endParaRPr>
          </a:p>
          <a:p>
            <a:r>
              <a:rPr lang="en-US">
                <a:latin typeface="Arial" charset="0"/>
              </a:rPr>
              <a:t>Print “X=“;X,”Y=“;Y</a:t>
            </a:r>
            <a:endParaRPr lang="ru-RU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62000" y="4114800"/>
            <a:ext cx="7010400" cy="1585913"/>
            <a:chOff x="528" y="3024"/>
            <a:chExt cx="4416" cy="999"/>
          </a:xfrm>
        </p:grpSpPr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528" y="3552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200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584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3456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1104" y="36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0</a:t>
              </a:r>
              <a:endParaRPr lang="ru-RU">
                <a:latin typeface="Arial" charset="0"/>
              </a:endParaRP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1440" y="374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0,5</a:t>
              </a:r>
              <a:endParaRPr lang="ru-RU">
                <a:latin typeface="Arial" charset="0"/>
              </a:endParaRP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3360" y="379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2</a:t>
              </a:r>
              <a:endParaRPr lang="ru-RU">
                <a:latin typeface="Arial" charset="0"/>
              </a:endParaRPr>
            </a:p>
          </p:txBody>
        </p:sp>
        <p:sp>
          <p:nvSpPr>
            <p:cNvPr id="23566" name="Arc 14"/>
            <p:cNvSpPr>
              <a:spLocks/>
            </p:cNvSpPr>
            <p:nvPr/>
          </p:nvSpPr>
          <p:spPr bwMode="auto">
            <a:xfrm flipH="1">
              <a:off x="3456" y="3024"/>
              <a:ext cx="1440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>
              <a:off x="1203" y="3456"/>
              <a:ext cx="381" cy="102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103" y="5"/>
                </a:cxn>
                <a:cxn ang="0">
                  <a:pos x="359" y="56"/>
                </a:cxn>
              </a:cxnLst>
              <a:rect l="0" t="0" r="r" b="b"/>
              <a:pathLst>
                <a:path w="359" h="94">
                  <a:moveTo>
                    <a:pt x="0" y="94"/>
                  </a:moveTo>
                  <a:cubicBezTo>
                    <a:pt x="20" y="34"/>
                    <a:pt x="42" y="20"/>
                    <a:pt x="103" y="5"/>
                  </a:cubicBezTo>
                  <a:cubicBezTo>
                    <a:pt x="302" y="18"/>
                    <a:pt x="248" y="0"/>
                    <a:pt x="359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7343775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Желаю успехов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решении задач</a:t>
            </a:r>
          </a:p>
        </p:txBody>
      </p:sp>
      <p:pic>
        <p:nvPicPr>
          <p:cNvPr id="24581" name="Picture 5" descr="3D_professo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495800"/>
            <a:ext cx="2590800" cy="19002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o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0" y="838200"/>
            <a:ext cx="7620000" cy="543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latin typeface="Arial" charset="0"/>
              </a:rPr>
              <a:t>Сложные условия в условном операторе образуются из простых условий с помощью связок</a:t>
            </a:r>
          </a:p>
          <a:p>
            <a:pPr algn="ctr">
              <a:spcBef>
                <a:spcPct val="50000"/>
              </a:spcBef>
            </a:pPr>
            <a:r>
              <a:rPr lang="ru-RU" sz="5400" b="1">
                <a:latin typeface="Arial" charset="0"/>
              </a:rPr>
              <a:t> НЕ, И, ИЛИ.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66800" y="762000"/>
            <a:ext cx="71628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Arial" charset="0"/>
              </a:rPr>
              <a:t>В языке Бейсик это:</a:t>
            </a:r>
          </a:p>
          <a:p>
            <a:pPr lvl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 sz="5400">
                <a:latin typeface="Arial" charset="0"/>
              </a:rPr>
              <a:t> НЕ – 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3962400" y="2209800"/>
            <a:ext cx="2438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NOT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24000" y="32766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ru-RU" sz="5400">
                <a:latin typeface="Arial" charset="0"/>
              </a:rPr>
              <a:t> И - 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3657600" y="3352800"/>
            <a:ext cx="2667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AND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35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5400">
                <a:latin typeface="Arial" charset="0"/>
              </a:rPr>
              <a:t> </a:t>
            </a:r>
            <a:r>
              <a:rPr lang="ru-RU" sz="5400">
                <a:latin typeface="Arial" charset="0"/>
              </a:rPr>
              <a:t>ИЛИ - </a:t>
            </a:r>
          </a:p>
        </p:txBody>
      </p:sp>
      <p:sp>
        <p:nvSpPr>
          <p:cNvPr id="9226" name="WordArt 10"/>
          <p:cNvSpPr>
            <a:spLocks noChangeArrowheads="1" noChangeShapeType="1" noTextEdit="1"/>
          </p:cNvSpPr>
          <p:nvPr/>
        </p:nvSpPr>
        <p:spPr bwMode="auto">
          <a:xfrm>
            <a:off x="4419600" y="5029200"/>
            <a:ext cx="1981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OR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 animBg="1"/>
      <p:bldP spid="9223" grpId="0"/>
      <p:bldP spid="9224" grpId="0" animBg="1"/>
      <p:bldP spid="9225" grpId="0"/>
      <p:bldP spid="92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6934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Если условие</a:t>
            </a:r>
            <a:r>
              <a:rPr lang="ru-RU" b="1">
                <a:latin typeface="Arial" charset="0"/>
              </a:rPr>
              <a:t> истинно, то каким будет его отрицание?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Ответ: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7239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Если условие ложно, то каким будет его отрицание?</a:t>
            </a:r>
          </a:p>
          <a:p>
            <a:pPr>
              <a:spcBef>
                <a:spcPct val="50000"/>
              </a:spcBef>
            </a:pPr>
            <a:endParaRPr lang="ru-RU" b="1">
              <a:latin typeface="Arial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828800" y="3276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Пример.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905000" y="4495800"/>
            <a:ext cx="6781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При Х=5 условие Х</a:t>
            </a:r>
            <a:r>
              <a:rPr lang="en-US" sz="2000" b="1">
                <a:latin typeface="Arial" charset="0"/>
              </a:rPr>
              <a:t>&gt;0</a:t>
            </a:r>
            <a:r>
              <a:rPr lang="ru-RU" sz="2000" b="1">
                <a:latin typeface="Arial" charset="0"/>
              </a:rPr>
              <a:t> истинно, его отрицание </a:t>
            </a:r>
            <a:r>
              <a:rPr lang="en-US" sz="2000" b="1">
                <a:latin typeface="Arial" charset="0"/>
              </a:rPr>
              <a:t>NOT </a:t>
            </a:r>
            <a:r>
              <a:rPr lang="ru-RU" sz="2000" b="1">
                <a:latin typeface="Arial" charset="0"/>
              </a:rPr>
              <a:t>Х</a:t>
            </a:r>
            <a:r>
              <a:rPr lang="en-US" sz="2000" b="1">
                <a:latin typeface="Arial" charset="0"/>
              </a:rPr>
              <a:t>&gt;0 ,</a:t>
            </a:r>
            <a:r>
              <a:rPr lang="ru-RU" sz="2000" b="1">
                <a:latin typeface="Arial" charset="0"/>
              </a:rPr>
              <a:t>будет ложным, так как </a:t>
            </a:r>
            <a:r>
              <a:rPr lang="en-US" sz="2000" b="1">
                <a:latin typeface="Arial" charset="0"/>
              </a:rPr>
              <a:t>NOT </a:t>
            </a:r>
            <a:r>
              <a:rPr lang="ru-RU" sz="2000" b="1">
                <a:latin typeface="Arial" charset="0"/>
              </a:rPr>
              <a:t>Х</a:t>
            </a:r>
            <a:r>
              <a:rPr lang="en-US" sz="2000" b="1">
                <a:latin typeface="Arial" charset="0"/>
              </a:rPr>
              <a:t>&gt;0 </a:t>
            </a:r>
            <a:r>
              <a:rPr lang="ru-RU" sz="2000" b="1">
                <a:latin typeface="Arial" charset="0"/>
              </a:rPr>
              <a:t>– это Х</a:t>
            </a:r>
            <a:r>
              <a:rPr lang="en-US" sz="2000" b="1">
                <a:latin typeface="Arial" charset="0"/>
              </a:rPr>
              <a:t>&lt;=0</a:t>
            </a:r>
            <a:r>
              <a:rPr lang="ru-RU" sz="2000" b="1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При  Х=-2 условие Х</a:t>
            </a:r>
            <a:r>
              <a:rPr lang="en-US" sz="2000" b="1">
                <a:latin typeface="Arial" charset="0"/>
              </a:rPr>
              <a:t>&gt;0</a:t>
            </a:r>
            <a:r>
              <a:rPr lang="ru-RU" sz="2000" b="1">
                <a:latin typeface="Arial" charset="0"/>
              </a:rPr>
              <a:t> ложно, его отрицание </a:t>
            </a:r>
            <a:r>
              <a:rPr lang="en-US" sz="2000" b="1">
                <a:latin typeface="Arial" charset="0"/>
              </a:rPr>
              <a:t>NOT </a:t>
            </a:r>
            <a:r>
              <a:rPr lang="ru-RU" sz="2000" b="1">
                <a:latin typeface="Arial" charset="0"/>
              </a:rPr>
              <a:t>Х</a:t>
            </a:r>
            <a:r>
              <a:rPr lang="en-US" sz="2000" b="1">
                <a:latin typeface="Arial" charset="0"/>
              </a:rPr>
              <a:t>&gt;0 ,</a:t>
            </a:r>
            <a:r>
              <a:rPr lang="ru-RU" sz="2000" b="1">
                <a:latin typeface="Arial" charset="0"/>
              </a:rPr>
              <a:t>будет истинным, так как </a:t>
            </a:r>
            <a:r>
              <a:rPr lang="en-US" sz="2000" b="1">
                <a:latin typeface="Arial" charset="0"/>
              </a:rPr>
              <a:t>NOT </a:t>
            </a:r>
            <a:r>
              <a:rPr lang="ru-RU" sz="2000" b="1">
                <a:latin typeface="Arial" charset="0"/>
              </a:rPr>
              <a:t>Х</a:t>
            </a:r>
            <a:r>
              <a:rPr lang="en-US" sz="2000" b="1">
                <a:latin typeface="Arial" charset="0"/>
              </a:rPr>
              <a:t>&gt;0 </a:t>
            </a:r>
            <a:r>
              <a:rPr lang="ru-RU" sz="2000" b="1">
                <a:latin typeface="Arial" charset="0"/>
              </a:rPr>
              <a:t>– это Х</a:t>
            </a:r>
            <a:r>
              <a:rPr lang="en-US" sz="2000" b="1">
                <a:latin typeface="Arial" charset="0"/>
              </a:rPr>
              <a:t>&lt;=0</a:t>
            </a:r>
            <a:r>
              <a:rPr lang="ru-RU" sz="2000" b="1">
                <a:latin typeface="Arial" charset="0"/>
              </a:rPr>
              <a:t>.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2895600" y="685800"/>
            <a:ext cx="1600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ложным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2895600" y="1981200"/>
            <a:ext cx="1981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истинным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733800" y="2819400"/>
            <a:ext cx="4572000" cy="1281113"/>
            <a:chOff x="2544" y="1728"/>
            <a:chExt cx="2880" cy="807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2544" y="2160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5040" y="201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Х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408" y="230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10255" name="Arc 15"/>
            <p:cNvSpPr>
              <a:spLocks/>
            </p:cNvSpPr>
            <p:nvPr/>
          </p:nvSpPr>
          <p:spPr bwMode="auto">
            <a:xfrm rot="10623214" flipV="1">
              <a:off x="3456" y="1728"/>
              <a:ext cx="1479" cy="40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3456" y="19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62000" y="20574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Ответ: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10256" grpId="0"/>
      <p:bldP spid="10257" grpId="0" animBg="1"/>
      <p:bldP spid="10259" grpId="0" animBg="1"/>
      <p:bldP spid="10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Таблица истинности для </a:t>
            </a:r>
            <a:r>
              <a:rPr lang="en-US"/>
              <a:t>NOT</a:t>
            </a:r>
            <a:endParaRPr lang="ru-RU"/>
          </a:p>
        </p:txBody>
      </p:sp>
      <p:graphicFrame>
        <p:nvGraphicFramePr>
          <p:cNvPr id="11284" name="Group 20"/>
          <p:cNvGraphicFramePr>
            <a:graphicFrameLocks noGrp="1"/>
          </p:cNvGraphicFramePr>
          <p:nvPr>
            <p:ph type="tbl" idx="1"/>
          </p:nvPr>
        </p:nvGraphicFramePr>
        <p:xfrm>
          <a:off x="685800" y="1828800"/>
          <a:ext cx="7696200" cy="36576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not C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79248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>
                <a:latin typeface="Arial" charset="0"/>
              </a:rPr>
              <a:t>Если для выполнения тех или иных действий нужно </a:t>
            </a:r>
            <a:r>
              <a:rPr lang="ru-RU" sz="4800" u="sng">
                <a:latin typeface="Arial" charset="0"/>
              </a:rPr>
              <a:t>одновременное </a:t>
            </a:r>
            <a:r>
              <a:rPr lang="ru-RU" sz="4800">
                <a:latin typeface="Arial" charset="0"/>
              </a:rPr>
              <a:t>выполнение двух и более условий, то они объединяются логической связкой </a:t>
            </a:r>
            <a:r>
              <a:rPr lang="en-US" sz="4800">
                <a:latin typeface="Arial" charset="0"/>
              </a:rPr>
              <a:t>AND</a:t>
            </a:r>
            <a:endParaRPr lang="ru-RU" sz="4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7924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При каких значениях Х и У точка с координатами (Х,У) принадлежит заштрихованной области?</a:t>
            </a:r>
          </a:p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Ответ: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62000" y="2438400"/>
            <a:ext cx="4191000" cy="4114800"/>
            <a:chOff x="384" y="912"/>
            <a:chExt cx="2640" cy="2592"/>
          </a:xfrm>
        </p:grpSpPr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V="1">
              <a:off x="1344" y="1056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384" y="24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784" y="2352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latin typeface="Arial" charset="0"/>
                </a:rPr>
                <a:t>Х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200" y="91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Y</a:t>
              </a:r>
              <a:endParaRPr lang="ru-RU">
                <a:latin typeface="Arial" charset="0"/>
              </a:endParaRPr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H="1">
              <a:off x="1344" y="1104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1344" y="1200"/>
              <a:ext cx="91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flipH="1">
              <a:off x="1440" y="1296"/>
              <a:ext cx="1152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>
              <a:off x="1872" y="1632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flipH="1">
              <a:off x="2304" y="2112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8" name="WordArt 16"/>
          <p:cNvSpPr>
            <a:spLocks noChangeArrowheads="1" noChangeShapeType="1" noTextEdit="1"/>
          </p:cNvSpPr>
          <p:nvPr/>
        </p:nvSpPr>
        <p:spPr bwMode="auto">
          <a:xfrm>
            <a:off x="3810000" y="1219200"/>
            <a:ext cx="2857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X&gt;0 AND Y&gt;0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Таблица истинности для </a:t>
            </a:r>
            <a:r>
              <a:rPr lang="en-US"/>
              <a:t>AND</a:t>
            </a:r>
            <a:endParaRPr lang="ru-RU"/>
          </a:p>
        </p:txBody>
      </p:sp>
      <p:graphicFrame>
        <p:nvGraphicFramePr>
          <p:cNvPr id="14387" name="Group 51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77666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 and P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Ложь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Истина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78486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latin typeface="Arial" charset="0"/>
              </a:rPr>
              <a:t>Если есть несколько условий и для организации тех или иных действий достаточно выполнения </a:t>
            </a:r>
            <a:r>
              <a:rPr lang="ru-RU" sz="4400" u="sng">
                <a:latin typeface="Arial" charset="0"/>
              </a:rPr>
              <a:t>хотя бы одного</a:t>
            </a:r>
            <a:r>
              <a:rPr lang="ru-RU" sz="4400">
                <a:latin typeface="Arial" charset="0"/>
              </a:rPr>
              <a:t> из этих условий, то применяется логическая связка </a:t>
            </a:r>
            <a:r>
              <a:rPr lang="en-US" sz="4400">
                <a:latin typeface="Arial" charset="0"/>
              </a:rPr>
              <a:t>OR.</a:t>
            </a:r>
            <a:endParaRPr lang="ru-RU" sz="44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499</Words>
  <PresentationFormat>Экран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Сложные условия в условном операторе</vt:lpstr>
      <vt:lpstr>Слайд 2</vt:lpstr>
      <vt:lpstr>Слайд 3</vt:lpstr>
      <vt:lpstr>Слайд 4</vt:lpstr>
      <vt:lpstr>Таблица истинности для NOT</vt:lpstr>
      <vt:lpstr>Слайд 6</vt:lpstr>
      <vt:lpstr>Слайд 7</vt:lpstr>
      <vt:lpstr>Таблица истинности для AND</vt:lpstr>
      <vt:lpstr>Слайд 9</vt:lpstr>
      <vt:lpstr>Слайд 10</vt:lpstr>
      <vt:lpstr>Таблица истинности для OR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условия в условном операторе</dc:title>
  <cp:lastModifiedBy>учитель</cp:lastModifiedBy>
  <cp:revision>1</cp:revision>
  <dcterms:modified xsi:type="dcterms:W3CDTF">1999-12-08T23:01:22Z</dcterms:modified>
</cp:coreProperties>
</file>