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D27BCE5-9D3E-4C41-9935-BD1E3D2FF98F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FA8BCBC-9223-4FDA-A546-80FB8D7D72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7BCE5-9D3E-4C41-9935-BD1E3D2FF98F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A8BCBC-9223-4FDA-A546-80FB8D7D72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D27BCE5-9D3E-4C41-9935-BD1E3D2FF98F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A8BCBC-9223-4FDA-A546-80FB8D7D72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7BCE5-9D3E-4C41-9935-BD1E3D2FF98F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A8BCBC-9223-4FDA-A546-80FB8D7D72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27BCE5-9D3E-4C41-9935-BD1E3D2FF98F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FA8BCBC-9223-4FDA-A546-80FB8D7D72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7BCE5-9D3E-4C41-9935-BD1E3D2FF98F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A8BCBC-9223-4FDA-A546-80FB8D7D72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7BCE5-9D3E-4C41-9935-BD1E3D2FF98F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A8BCBC-9223-4FDA-A546-80FB8D7D72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7BCE5-9D3E-4C41-9935-BD1E3D2FF98F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A8BCBC-9223-4FDA-A546-80FB8D7D72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27BCE5-9D3E-4C41-9935-BD1E3D2FF98F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A8BCBC-9223-4FDA-A546-80FB8D7D72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7BCE5-9D3E-4C41-9935-BD1E3D2FF98F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A8BCBC-9223-4FDA-A546-80FB8D7D72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7BCE5-9D3E-4C41-9935-BD1E3D2FF98F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A8BCBC-9223-4FDA-A546-80FB8D7D72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D27BCE5-9D3E-4C41-9935-BD1E3D2FF98F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FA8BCBC-9223-4FDA-A546-80FB8D7D72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6" Type="http://schemas.openxmlformats.org/officeDocument/2006/relationships/image" Target="../media/image15.png"/><Relationship Id="rId5" Type="http://schemas.openxmlformats.org/officeDocument/2006/relationships/image" Target="../media/image14.wmf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Понятие информации.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mtClean="0"/>
              <a:t>7 класс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Животные и растения</a:t>
            </a:r>
            <a:endParaRPr lang="ru-RU" dirty="0"/>
          </a:p>
        </p:txBody>
      </p:sp>
      <p:pic>
        <p:nvPicPr>
          <p:cNvPr id="6" name="Содержимое 5" descr="PICT002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71934" y="1857364"/>
            <a:ext cx="3941233" cy="2955925"/>
          </a:xfrm>
        </p:spPr>
      </p:pic>
      <p:pic>
        <p:nvPicPr>
          <p:cNvPr id="7" name="Рисунок 6" descr="Samp04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14554"/>
            <a:ext cx="3436150" cy="4643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Формы  Представление информации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400657"/>
          </a:xfrm>
        </p:spPr>
        <p:txBody>
          <a:bodyPr anchor="ctr" anchorCtr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Текстовая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Числовая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Графическая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Звуковая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Комбинированная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Рисунок 267" descr="NEW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834481">
            <a:off x="-43492" y="1313838"/>
            <a:ext cx="943199" cy="943199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543956" cy="5697559"/>
          </a:xfrm>
        </p:spPr>
        <p:txBody>
          <a:bodyPr>
            <a:normAutofit/>
          </a:bodyPr>
          <a:lstStyle/>
          <a:p>
            <a:pPr marL="0" indent="342900">
              <a:buNone/>
            </a:pPr>
            <a:r>
              <a:rPr lang="ru-RU" sz="2400" dirty="0" smtClean="0"/>
              <a:t>Познавая окружающий мир, каждый из нас формирует свое представление о нем. </a:t>
            </a:r>
          </a:p>
          <a:p>
            <a:pPr marL="0" indent="342900" algn="ctr">
              <a:buNone/>
            </a:pPr>
            <a:endParaRPr lang="ru-RU" sz="2400" b="1" dirty="0" smtClean="0"/>
          </a:p>
          <a:p>
            <a:pPr marL="0" indent="342900" algn="ctr">
              <a:buNone/>
            </a:pPr>
            <a:r>
              <a:rPr lang="ru-RU" sz="2400" b="1" dirty="0" smtClean="0"/>
              <a:t>Информацию мы получаем из различных     источников:</a:t>
            </a:r>
          </a:p>
          <a:p>
            <a:pPr marL="0" indent="342900">
              <a:buNone/>
            </a:pPr>
            <a:r>
              <a:rPr lang="ru-RU" sz="2400" b="1" dirty="0" smtClean="0"/>
              <a:t>    </a:t>
            </a:r>
            <a:r>
              <a:rPr lang="ru-RU" sz="2400" b="1" i="1" u="sng" dirty="0" smtClean="0"/>
              <a:t>читаем,     смотрим телевизор,  изучаем  новости в интернет, дотрагиваемся до предмета или  пробуем какую-нибудь пищу.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269" name="Рисунок 268" descr="PC1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28660" y="3643314"/>
            <a:ext cx="2000264" cy="2059095"/>
          </a:xfrm>
          <a:prstGeom prst="rect">
            <a:avLst/>
          </a:prstGeom>
        </p:spPr>
      </p:pic>
      <p:pic>
        <p:nvPicPr>
          <p:cNvPr id="1026" name="Picture 2" descr="C:\Program Files\Microsoft Office\MEDIA\CAGCAT10\j0216724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3357562"/>
            <a:ext cx="1785950" cy="2245139"/>
          </a:xfrm>
          <a:prstGeom prst="rect">
            <a:avLst/>
          </a:prstGeom>
          <a:noFill/>
        </p:spPr>
      </p:pic>
      <p:pic>
        <p:nvPicPr>
          <p:cNvPr id="1028" name="Picture 4" descr="C:\Program Files\Microsoft Office\MEDIA\CAGCAT10\j0295241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71736" y="4556290"/>
            <a:ext cx="1556394" cy="2301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92919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Информация –это сведения о окружающем мире, которые расширяют уровень осведомленности человека.</a:t>
            </a: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52"/>
            <a:ext cx="7339042" cy="2891154"/>
          </a:xfrm>
        </p:spPr>
        <p:txBody>
          <a:bodyPr/>
          <a:lstStyle/>
          <a:p>
            <a:pPr marL="0" indent="274320">
              <a:buNone/>
            </a:pPr>
            <a:r>
              <a:rPr lang="ru-RU" sz="2400" dirty="0" smtClean="0"/>
              <a:t>Термин «информация» в переводе с латинского означает «разъяснение, изложение, набор сведений». Информация –это очень емкое и глубокое понятие, которому не просто дать четкое определение.</a:t>
            </a:r>
          </a:p>
          <a:p>
            <a:pPr>
              <a:buNone/>
            </a:pPr>
            <a:endParaRPr lang="ru-RU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 rot="21578618" flipH="1">
            <a:off x="4719086" y="2003680"/>
            <a:ext cx="1706091" cy="1359201"/>
            <a:chOff x="2880" y="2118"/>
            <a:chExt cx="1207" cy="1073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2962" y="2240"/>
              <a:ext cx="856" cy="914"/>
            </a:xfrm>
            <a:custGeom>
              <a:avLst/>
              <a:gdLst/>
              <a:ahLst/>
              <a:cxnLst>
                <a:cxn ang="0">
                  <a:pos x="92" y="0"/>
                </a:cxn>
                <a:cxn ang="0">
                  <a:pos x="94" y="307"/>
                </a:cxn>
                <a:cxn ang="0">
                  <a:pos x="10" y="530"/>
                </a:cxn>
                <a:cxn ang="0">
                  <a:pos x="364" y="818"/>
                </a:cxn>
                <a:cxn ang="0">
                  <a:pos x="0" y="1593"/>
                </a:cxn>
                <a:cxn ang="0">
                  <a:pos x="560" y="2741"/>
                </a:cxn>
                <a:cxn ang="0">
                  <a:pos x="1750" y="2587"/>
                </a:cxn>
                <a:cxn ang="0">
                  <a:pos x="2566" y="1882"/>
                </a:cxn>
                <a:cxn ang="0">
                  <a:pos x="1775" y="222"/>
                </a:cxn>
                <a:cxn ang="0">
                  <a:pos x="92" y="0"/>
                </a:cxn>
                <a:cxn ang="0">
                  <a:pos x="92" y="0"/>
                </a:cxn>
              </a:cxnLst>
              <a:rect l="0" t="0" r="r" b="b"/>
              <a:pathLst>
                <a:path w="2566" h="2741">
                  <a:moveTo>
                    <a:pt x="92" y="0"/>
                  </a:moveTo>
                  <a:lnTo>
                    <a:pt x="94" y="307"/>
                  </a:lnTo>
                  <a:lnTo>
                    <a:pt x="10" y="530"/>
                  </a:lnTo>
                  <a:lnTo>
                    <a:pt x="364" y="818"/>
                  </a:lnTo>
                  <a:lnTo>
                    <a:pt x="0" y="1593"/>
                  </a:lnTo>
                  <a:lnTo>
                    <a:pt x="560" y="2741"/>
                  </a:lnTo>
                  <a:lnTo>
                    <a:pt x="1750" y="2587"/>
                  </a:lnTo>
                  <a:lnTo>
                    <a:pt x="2566" y="1882"/>
                  </a:lnTo>
                  <a:lnTo>
                    <a:pt x="1775" y="222"/>
                  </a:lnTo>
                  <a:lnTo>
                    <a:pt x="92" y="0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2933" y="2550"/>
              <a:ext cx="194" cy="326"/>
            </a:xfrm>
            <a:custGeom>
              <a:avLst/>
              <a:gdLst/>
              <a:ahLst/>
              <a:cxnLst>
                <a:cxn ang="0">
                  <a:pos x="300" y="0"/>
                </a:cxn>
                <a:cxn ang="0">
                  <a:pos x="0" y="48"/>
                </a:cxn>
                <a:cxn ang="0">
                  <a:pos x="37" y="135"/>
                </a:cxn>
                <a:cxn ang="0">
                  <a:pos x="582" y="978"/>
                </a:cxn>
                <a:cxn ang="0">
                  <a:pos x="339" y="126"/>
                </a:cxn>
                <a:cxn ang="0">
                  <a:pos x="300" y="0"/>
                </a:cxn>
                <a:cxn ang="0">
                  <a:pos x="300" y="0"/>
                </a:cxn>
              </a:cxnLst>
              <a:rect l="0" t="0" r="r" b="b"/>
              <a:pathLst>
                <a:path w="582" h="978">
                  <a:moveTo>
                    <a:pt x="300" y="0"/>
                  </a:moveTo>
                  <a:lnTo>
                    <a:pt x="0" y="48"/>
                  </a:lnTo>
                  <a:lnTo>
                    <a:pt x="37" y="135"/>
                  </a:lnTo>
                  <a:lnTo>
                    <a:pt x="582" y="978"/>
                  </a:lnTo>
                  <a:lnTo>
                    <a:pt x="339" y="126"/>
                  </a:lnTo>
                  <a:lnTo>
                    <a:pt x="300" y="0"/>
                  </a:lnTo>
                  <a:lnTo>
                    <a:pt x="300" y="0"/>
                  </a:lnTo>
                  <a:close/>
                </a:path>
              </a:pathLst>
            </a:custGeom>
            <a:solidFill>
              <a:srgbClr val="CC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2908" y="2710"/>
              <a:ext cx="482" cy="458"/>
            </a:xfrm>
            <a:custGeom>
              <a:avLst/>
              <a:gdLst/>
              <a:ahLst/>
              <a:cxnLst>
                <a:cxn ang="0">
                  <a:pos x="247" y="0"/>
                </a:cxn>
                <a:cxn ang="0">
                  <a:pos x="0" y="93"/>
                </a:cxn>
                <a:cxn ang="0">
                  <a:pos x="656" y="1374"/>
                </a:cxn>
                <a:cxn ang="0">
                  <a:pos x="1445" y="1331"/>
                </a:cxn>
                <a:cxn ang="0">
                  <a:pos x="719" y="1182"/>
                </a:cxn>
                <a:cxn ang="0">
                  <a:pos x="204" y="156"/>
                </a:cxn>
                <a:cxn ang="0">
                  <a:pos x="247" y="0"/>
                </a:cxn>
                <a:cxn ang="0">
                  <a:pos x="247" y="0"/>
                </a:cxn>
              </a:cxnLst>
              <a:rect l="0" t="0" r="r" b="b"/>
              <a:pathLst>
                <a:path w="1445" h="1374">
                  <a:moveTo>
                    <a:pt x="247" y="0"/>
                  </a:moveTo>
                  <a:lnTo>
                    <a:pt x="0" y="93"/>
                  </a:lnTo>
                  <a:lnTo>
                    <a:pt x="656" y="1374"/>
                  </a:lnTo>
                  <a:lnTo>
                    <a:pt x="1445" y="1331"/>
                  </a:lnTo>
                  <a:lnTo>
                    <a:pt x="719" y="1182"/>
                  </a:lnTo>
                  <a:lnTo>
                    <a:pt x="204" y="156"/>
                  </a:lnTo>
                  <a:lnTo>
                    <a:pt x="247" y="0"/>
                  </a:lnTo>
                  <a:lnTo>
                    <a:pt x="247" y="0"/>
                  </a:lnTo>
                  <a:close/>
                </a:path>
              </a:pathLst>
            </a:custGeom>
            <a:solidFill>
              <a:srgbClr val="CC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2891" y="2128"/>
              <a:ext cx="564" cy="285"/>
            </a:xfrm>
            <a:custGeom>
              <a:avLst/>
              <a:gdLst/>
              <a:ahLst/>
              <a:cxnLst>
                <a:cxn ang="0">
                  <a:pos x="1463" y="0"/>
                </a:cxn>
                <a:cxn ang="0">
                  <a:pos x="20" y="275"/>
                </a:cxn>
                <a:cxn ang="0">
                  <a:pos x="0" y="335"/>
                </a:cxn>
                <a:cxn ang="0">
                  <a:pos x="1389" y="855"/>
                </a:cxn>
                <a:cxn ang="0">
                  <a:pos x="1694" y="731"/>
                </a:cxn>
                <a:cxn ang="0">
                  <a:pos x="845" y="455"/>
                </a:cxn>
                <a:cxn ang="0">
                  <a:pos x="1509" y="75"/>
                </a:cxn>
                <a:cxn ang="0">
                  <a:pos x="1463" y="0"/>
                </a:cxn>
                <a:cxn ang="0">
                  <a:pos x="1463" y="0"/>
                </a:cxn>
              </a:cxnLst>
              <a:rect l="0" t="0" r="r" b="b"/>
              <a:pathLst>
                <a:path w="1694" h="855">
                  <a:moveTo>
                    <a:pt x="1463" y="0"/>
                  </a:moveTo>
                  <a:lnTo>
                    <a:pt x="20" y="275"/>
                  </a:lnTo>
                  <a:lnTo>
                    <a:pt x="0" y="335"/>
                  </a:lnTo>
                  <a:lnTo>
                    <a:pt x="1389" y="855"/>
                  </a:lnTo>
                  <a:lnTo>
                    <a:pt x="1694" y="731"/>
                  </a:lnTo>
                  <a:lnTo>
                    <a:pt x="845" y="455"/>
                  </a:lnTo>
                  <a:lnTo>
                    <a:pt x="1509" y="75"/>
                  </a:lnTo>
                  <a:lnTo>
                    <a:pt x="1463" y="0"/>
                  </a:lnTo>
                  <a:lnTo>
                    <a:pt x="1463" y="0"/>
                  </a:lnTo>
                  <a:close/>
                </a:path>
              </a:pathLst>
            </a:custGeom>
            <a:solidFill>
              <a:srgbClr val="F0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904" y="2371"/>
              <a:ext cx="602" cy="272"/>
            </a:xfrm>
            <a:custGeom>
              <a:avLst/>
              <a:gdLst/>
              <a:ahLst/>
              <a:cxnLst>
                <a:cxn ang="0">
                  <a:pos x="241" y="0"/>
                </a:cxn>
                <a:cxn ang="0">
                  <a:pos x="0" y="101"/>
                </a:cxn>
                <a:cxn ang="0">
                  <a:pos x="0" y="172"/>
                </a:cxn>
                <a:cxn ang="0">
                  <a:pos x="1349" y="816"/>
                </a:cxn>
                <a:cxn ang="0">
                  <a:pos x="1779" y="687"/>
                </a:cxn>
                <a:cxn ang="0">
                  <a:pos x="1806" y="570"/>
                </a:cxn>
                <a:cxn ang="0">
                  <a:pos x="1574" y="551"/>
                </a:cxn>
                <a:cxn ang="0">
                  <a:pos x="1344" y="636"/>
                </a:cxn>
                <a:cxn ang="0">
                  <a:pos x="207" y="129"/>
                </a:cxn>
                <a:cxn ang="0">
                  <a:pos x="241" y="0"/>
                </a:cxn>
                <a:cxn ang="0">
                  <a:pos x="241" y="0"/>
                </a:cxn>
              </a:cxnLst>
              <a:rect l="0" t="0" r="r" b="b"/>
              <a:pathLst>
                <a:path w="1806" h="816">
                  <a:moveTo>
                    <a:pt x="241" y="0"/>
                  </a:moveTo>
                  <a:lnTo>
                    <a:pt x="0" y="101"/>
                  </a:lnTo>
                  <a:lnTo>
                    <a:pt x="0" y="172"/>
                  </a:lnTo>
                  <a:lnTo>
                    <a:pt x="1349" y="816"/>
                  </a:lnTo>
                  <a:lnTo>
                    <a:pt x="1779" y="687"/>
                  </a:lnTo>
                  <a:lnTo>
                    <a:pt x="1806" y="570"/>
                  </a:lnTo>
                  <a:lnTo>
                    <a:pt x="1574" y="551"/>
                  </a:lnTo>
                  <a:lnTo>
                    <a:pt x="1344" y="636"/>
                  </a:lnTo>
                  <a:lnTo>
                    <a:pt x="207" y="129"/>
                  </a:lnTo>
                  <a:lnTo>
                    <a:pt x="241" y="0"/>
                  </a:lnTo>
                  <a:lnTo>
                    <a:pt x="241" y="0"/>
                  </a:lnTo>
                  <a:close/>
                </a:path>
              </a:pathLst>
            </a:custGeom>
            <a:solidFill>
              <a:srgbClr val="F0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3010" y="2500"/>
              <a:ext cx="454" cy="360"/>
            </a:xfrm>
            <a:custGeom>
              <a:avLst/>
              <a:gdLst/>
              <a:ahLst/>
              <a:cxnLst>
                <a:cxn ang="0">
                  <a:pos x="6" y="59"/>
                </a:cxn>
                <a:cxn ang="0">
                  <a:pos x="0" y="180"/>
                </a:cxn>
                <a:cxn ang="0">
                  <a:pos x="10" y="314"/>
                </a:cxn>
                <a:cxn ang="0">
                  <a:pos x="78" y="384"/>
                </a:cxn>
                <a:cxn ang="0">
                  <a:pos x="226" y="419"/>
                </a:cxn>
                <a:cxn ang="0">
                  <a:pos x="805" y="844"/>
                </a:cxn>
                <a:cxn ang="0">
                  <a:pos x="1060" y="1040"/>
                </a:cxn>
                <a:cxn ang="0">
                  <a:pos x="1244" y="1080"/>
                </a:cxn>
                <a:cxn ang="0">
                  <a:pos x="1219" y="835"/>
                </a:cxn>
                <a:cxn ang="0">
                  <a:pos x="1360" y="465"/>
                </a:cxn>
                <a:cxn ang="0">
                  <a:pos x="1075" y="450"/>
                </a:cxn>
                <a:cxn ang="0">
                  <a:pos x="50" y="0"/>
                </a:cxn>
                <a:cxn ang="0">
                  <a:pos x="6" y="59"/>
                </a:cxn>
                <a:cxn ang="0">
                  <a:pos x="6" y="59"/>
                </a:cxn>
              </a:cxnLst>
              <a:rect l="0" t="0" r="r" b="b"/>
              <a:pathLst>
                <a:path w="1360" h="1080">
                  <a:moveTo>
                    <a:pt x="6" y="59"/>
                  </a:moveTo>
                  <a:lnTo>
                    <a:pt x="0" y="180"/>
                  </a:lnTo>
                  <a:lnTo>
                    <a:pt x="10" y="314"/>
                  </a:lnTo>
                  <a:lnTo>
                    <a:pt x="78" y="384"/>
                  </a:lnTo>
                  <a:lnTo>
                    <a:pt x="226" y="419"/>
                  </a:lnTo>
                  <a:lnTo>
                    <a:pt x="805" y="844"/>
                  </a:lnTo>
                  <a:lnTo>
                    <a:pt x="1060" y="1040"/>
                  </a:lnTo>
                  <a:lnTo>
                    <a:pt x="1244" y="1080"/>
                  </a:lnTo>
                  <a:lnTo>
                    <a:pt x="1219" y="835"/>
                  </a:lnTo>
                  <a:lnTo>
                    <a:pt x="1360" y="465"/>
                  </a:lnTo>
                  <a:lnTo>
                    <a:pt x="1075" y="450"/>
                  </a:lnTo>
                  <a:lnTo>
                    <a:pt x="50" y="0"/>
                  </a:lnTo>
                  <a:lnTo>
                    <a:pt x="6" y="59"/>
                  </a:lnTo>
                  <a:lnTo>
                    <a:pt x="6" y="59"/>
                  </a:lnTo>
                  <a:close/>
                </a:path>
              </a:pathLst>
            </a:custGeom>
            <a:solidFill>
              <a:srgbClr val="F7A8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3286" y="2193"/>
              <a:ext cx="549" cy="130"/>
            </a:xfrm>
            <a:custGeom>
              <a:avLst/>
              <a:gdLst/>
              <a:ahLst/>
              <a:cxnLst>
                <a:cxn ang="0">
                  <a:pos x="0" y="292"/>
                </a:cxn>
                <a:cxn ang="0">
                  <a:pos x="53" y="273"/>
                </a:cxn>
                <a:cxn ang="0">
                  <a:pos x="191" y="238"/>
                </a:cxn>
                <a:cxn ang="0">
                  <a:pos x="281" y="216"/>
                </a:cxn>
                <a:cxn ang="0">
                  <a:pos x="383" y="190"/>
                </a:cxn>
                <a:cxn ang="0">
                  <a:pos x="490" y="165"/>
                </a:cxn>
                <a:cxn ang="0">
                  <a:pos x="602" y="139"/>
                </a:cxn>
                <a:cxn ang="0">
                  <a:pos x="715" y="112"/>
                </a:cxn>
                <a:cxn ang="0">
                  <a:pos x="822" y="87"/>
                </a:cxn>
                <a:cxn ang="0">
                  <a:pos x="924" y="64"/>
                </a:cxn>
                <a:cxn ang="0">
                  <a:pos x="1014" y="43"/>
                </a:cxn>
                <a:cxn ang="0">
                  <a:pos x="1150" y="12"/>
                </a:cxn>
                <a:cxn ang="0">
                  <a:pos x="1202" y="0"/>
                </a:cxn>
                <a:cxn ang="0">
                  <a:pos x="1646" y="75"/>
                </a:cxn>
                <a:cxn ang="0">
                  <a:pos x="158" y="390"/>
                </a:cxn>
                <a:cxn ang="0">
                  <a:pos x="0" y="292"/>
                </a:cxn>
                <a:cxn ang="0">
                  <a:pos x="0" y="292"/>
                </a:cxn>
              </a:cxnLst>
              <a:rect l="0" t="0" r="r" b="b"/>
              <a:pathLst>
                <a:path w="1646" h="390">
                  <a:moveTo>
                    <a:pt x="0" y="292"/>
                  </a:moveTo>
                  <a:lnTo>
                    <a:pt x="53" y="273"/>
                  </a:lnTo>
                  <a:lnTo>
                    <a:pt x="191" y="238"/>
                  </a:lnTo>
                  <a:lnTo>
                    <a:pt x="281" y="216"/>
                  </a:lnTo>
                  <a:lnTo>
                    <a:pt x="383" y="190"/>
                  </a:lnTo>
                  <a:lnTo>
                    <a:pt x="490" y="165"/>
                  </a:lnTo>
                  <a:lnTo>
                    <a:pt x="602" y="139"/>
                  </a:lnTo>
                  <a:lnTo>
                    <a:pt x="715" y="112"/>
                  </a:lnTo>
                  <a:lnTo>
                    <a:pt x="822" y="87"/>
                  </a:lnTo>
                  <a:lnTo>
                    <a:pt x="924" y="64"/>
                  </a:lnTo>
                  <a:lnTo>
                    <a:pt x="1014" y="43"/>
                  </a:lnTo>
                  <a:lnTo>
                    <a:pt x="1150" y="12"/>
                  </a:lnTo>
                  <a:lnTo>
                    <a:pt x="1202" y="0"/>
                  </a:lnTo>
                  <a:lnTo>
                    <a:pt x="1646" y="75"/>
                  </a:lnTo>
                  <a:lnTo>
                    <a:pt x="158" y="390"/>
                  </a:lnTo>
                  <a:lnTo>
                    <a:pt x="0" y="292"/>
                  </a:lnTo>
                  <a:lnTo>
                    <a:pt x="0" y="292"/>
                  </a:lnTo>
                  <a:close/>
                </a:path>
              </a:pathLst>
            </a:custGeom>
            <a:solidFill>
              <a:srgbClr val="F0EA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3279" y="2664"/>
              <a:ext cx="86" cy="139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259" y="21"/>
                </a:cxn>
                <a:cxn ang="0">
                  <a:pos x="135" y="241"/>
                </a:cxn>
                <a:cxn ang="0">
                  <a:pos x="110" y="417"/>
                </a:cxn>
                <a:cxn ang="0">
                  <a:pos x="0" y="350"/>
                </a:cxn>
                <a:cxn ang="0">
                  <a:pos x="25" y="80"/>
                </a:cxn>
                <a:cxn ang="0">
                  <a:pos x="75" y="0"/>
                </a:cxn>
                <a:cxn ang="0">
                  <a:pos x="75" y="0"/>
                </a:cxn>
              </a:cxnLst>
              <a:rect l="0" t="0" r="r" b="b"/>
              <a:pathLst>
                <a:path w="259" h="417">
                  <a:moveTo>
                    <a:pt x="75" y="0"/>
                  </a:moveTo>
                  <a:lnTo>
                    <a:pt x="259" y="21"/>
                  </a:lnTo>
                  <a:lnTo>
                    <a:pt x="135" y="241"/>
                  </a:lnTo>
                  <a:lnTo>
                    <a:pt x="110" y="417"/>
                  </a:lnTo>
                  <a:lnTo>
                    <a:pt x="0" y="350"/>
                  </a:lnTo>
                  <a:lnTo>
                    <a:pt x="25" y="80"/>
                  </a:lnTo>
                  <a:lnTo>
                    <a:pt x="75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F0EA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3216" y="2803"/>
              <a:ext cx="141" cy="82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174" y="0"/>
                </a:cxn>
                <a:cxn ang="0">
                  <a:pos x="423" y="201"/>
                </a:cxn>
                <a:cxn ang="0">
                  <a:pos x="44" y="247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423" h="247">
                  <a:moveTo>
                    <a:pt x="0" y="16"/>
                  </a:moveTo>
                  <a:lnTo>
                    <a:pt x="174" y="0"/>
                  </a:lnTo>
                  <a:lnTo>
                    <a:pt x="423" y="201"/>
                  </a:lnTo>
                  <a:lnTo>
                    <a:pt x="44" y="247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F0EA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3177" y="2893"/>
              <a:ext cx="793" cy="250"/>
            </a:xfrm>
            <a:custGeom>
              <a:avLst/>
              <a:gdLst/>
              <a:ahLst/>
              <a:cxnLst>
                <a:cxn ang="0">
                  <a:pos x="155" y="301"/>
                </a:cxn>
                <a:cxn ang="0">
                  <a:pos x="129" y="450"/>
                </a:cxn>
                <a:cxn ang="0">
                  <a:pos x="0" y="601"/>
                </a:cxn>
                <a:cxn ang="0">
                  <a:pos x="563" y="751"/>
                </a:cxn>
                <a:cxn ang="0">
                  <a:pos x="1684" y="647"/>
                </a:cxn>
                <a:cxn ang="0">
                  <a:pos x="1763" y="616"/>
                </a:cxn>
                <a:cxn ang="0">
                  <a:pos x="1913" y="647"/>
                </a:cxn>
                <a:cxn ang="0">
                  <a:pos x="2042" y="630"/>
                </a:cxn>
                <a:cxn ang="0">
                  <a:pos x="2187" y="607"/>
                </a:cxn>
                <a:cxn ang="0">
                  <a:pos x="2221" y="580"/>
                </a:cxn>
                <a:cxn ang="0">
                  <a:pos x="2276" y="534"/>
                </a:cxn>
                <a:cxn ang="0">
                  <a:pos x="2326" y="490"/>
                </a:cxn>
                <a:cxn ang="0">
                  <a:pos x="2348" y="471"/>
                </a:cxn>
                <a:cxn ang="0">
                  <a:pos x="2378" y="186"/>
                </a:cxn>
                <a:cxn ang="0">
                  <a:pos x="2218" y="0"/>
                </a:cxn>
                <a:cxn ang="0">
                  <a:pos x="1439" y="140"/>
                </a:cxn>
                <a:cxn ang="0">
                  <a:pos x="155" y="301"/>
                </a:cxn>
                <a:cxn ang="0">
                  <a:pos x="155" y="301"/>
                </a:cxn>
              </a:cxnLst>
              <a:rect l="0" t="0" r="r" b="b"/>
              <a:pathLst>
                <a:path w="2378" h="751">
                  <a:moveTo>
                    <a:pt x="155" y="301"/>
                  </a:moveTo>
                  <a:lnTo>
                    <a:pt x="129" y="450"/>
                  </a:lnTo>
                  <a:lnTo>
                    <a:pt x="0" y="601"/>
                  </a:lnTo>
                  <a:lnTo>
                    <a:pt x="563" y="751"/>
                  </a:lnTo>
                  <a:lnTo>
                    <a:pt x="1684" y="647"/>
                  </a:lnTo>
                  <a:lnTo>
                    <a:pt x="1763" y="616"/>
                  </a:lnTo>
                  <a:lnTo>
                    <a:pt x="1913" y="647"/>
                  </a:lnTo>
                  <a:lnTo>
                    <a:pt x="2042" y="630"/>
                  </a:lnTo>
                  <a:lnTo>
                    <a:pt x="2187" y="607"/>
                  </a:lnTo>
                  <a:lnTo>
                    <a:pt x="2221" y="580"/>
                  </a:lnTo>
                  <a:lnTo>
                    <a:pt x="2276" y="534"/>
                  </a:lnTo>
                  <a:lnTo>
                    <a:pt x="2326" y="490"/>
                  </a:lnTo>
                  <a:lnTo>
                    <a:pt x="2348" y="471"/>
                  </a:lnTo>
                  <a:lnTo>
                    <a:pt x="2378" y="186"/>
                  </a:lnTo>
                  <a:lnTo>
                    <a:pt x="2218" y="0"/>
                  </a:lnTo>
                  <a:lnTo>
                    <a:pt x="1439" y="140"/>
                  </a:lnTo>
                  <a:lnTo>
                    <a:pt x="155" y="301"/>
                  </a:lnTo>
                  <a:lnTo>
                    <a:pt x="155" y="301"/>
                  </a:lnTo>
                  <a:close/>
                </a:path>
              </a:pathLst>
            </a:custGeom>
            <a:solidFill>
              <a:srgbClr val="D1BA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2961" y="2573"/>
              <a:ext cx="1021" cy="577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34" y="0"/>
                </a:cxn>
                <a:cxn ang="0">
                  <a:pos x="205" y="184"/>
                </a:cxn>
                <a:cxn ang="0">
                  <a:pos x="306" y="212"/>
                </a:cxn>
                <a:cxn ang="0">
                  <a:pos x="880" y="630"/>
                </a:cxn>
                <a:cxn ang="0">
                  <a:pos x="669" y="680"/>
                </a:cxn>
                <a:cxn ang="0">
                  <a:pos x="809" y="936"/>
                </a:cxn>
                <a:cxn ang="0">
                  <a:pos x="1284" y="885"/>
                </a:cxn>
                <a:cxn ang="0">
                  <a:pos x="1594" y="980"/>
                </a:cxn>
                <a:cxn ang="0">
                  <a:pos x="2453" y="705"/>
                </a:cxn>
                <a:cxn ang="0">
                  <a:pos x="2883" y="730"/>
                </a:cxn>
                <a:cxn ang="0">
                  <a:pos x="3063" y="970"/>
                </a:cxn>
                <a:cxn ang="0">
                  <a:pos x="3014" y="1427"/>
                </a:cxn>
                <a:cxn ang="0">
                  <a:pos x="2858" y="1555"/>
                </a:cxn>
                <a:cxn ang="0">
                  <a:pos x="2537" y="1614"/>
                </a:cxn>
                <a:cxn ang="0">
                  <a:pos x="2388" y="1581"/>
                </a:cxn>
                <a:cxn ang="0">
                  <a:pos x="2269" y="1620"/>
                </a:cxn>
                <a:cxn ang="0">
                  <a:pos x="1115" y="1730"/>
                </a:cxn>
                <a:cxn ang="0">
                  <a:pos x="561" y="1594"/>
                </a:cxn>
                <a:cxn ang="0">
                  <a:pos x="964" y="1535"/>
                </a:cxn>
                <a:cxn ang="0">
                  <a:pos x="2554" y="1409"/>
                </a:cxn>
                <a:cxn ang="0">
                  <a:pos x="2808" y="1395"/>
                </a:cxn>
                <a:cxn ang="0">
                  <a:pos x="2908" y="1160"/>
                </a:cxn>
                <a:cxn ang="0">
                  <a:pos x="2892" y="1133"/>
                </a:cxn>
                <a:cxn ang="0">
                  <a:pos x="2855" y="1074"/>
                </a:cxn>
                <a:cxn ang="0">
                  <a:pos x="2834" y="1042"/>
                </a:cxn>
                <a:cxn ang="0">
                  <a:pos x="2815" y="1012"/>
                </a:cxn>
                <a:cxn ang="0">
                  <a:pos x="2788" y="980"/>
                </a:cxn>
                <a:cxn ang="0">
                  <a:pos x="2536" y="1006"/>
                </a:cxn>
                <a:cxn ang="0">
                  <a:pos x="2372" y="1029"/>
                </a:cxn>
                <a:cxn ang="0">
                  <a:pos x="2298" y="1040"/>
                </a:cxn>
                <a:cxn ang="0">
                  <a:pos x="784" y="1215"/>
                </a:cxn>
                <a:cxn ang="0">
                  <a:pos x="703" y="1237"/>
                </a:cxn>
                <a:cxn ang="0">
                  <a:pos x="0" y="119"/>
                </a:cxn>
                <a:cxn ang="0">
                  <a:pos x="459" y="710"/>
                </a:cxn>
                <a:cxn ang="0">
                  <a:pos x="15" y="29"/>
                </a:cxn>
                <a:cxn ang="0">
                  <a:pos x="15" y="29"/>
                </a:cxn>
              </a:cxnLst>
              <a:rect l="0" t="0" r="r" b="b"/>
              <a:pathLst>
                <a:path w="3063" h="1730">
                  <a:moveTo>
                    <a:pt x="15" y="29"/>
                  </a:moveTo>
                  <a:lnTo>
                    <a:pt x="134" y="0"/>
                  </a:lnTo>
                  <a:lnTo>
                    <a:pt x="205" y="184"/>
                  </a:lnTo>
                  <a:lnTo>
                    <a:pt x="306" y="212"/>
                  </a:lnTo>
                  <a:lnTo>
                    <a:pt x="880" y="630"/>
                  </a:lnTo>
                  <a:lnTo>
                    <a:pt x="669" y="680"/>
                  </a:lnTo>
                  <a:lnTo>
                    <a:pt x="809" y="936"/>
                  </a:lnTo>
                  <a:lnTo>
                    <a:pt x="1284" y="885"/>
                  </a:lnTo>
                  <a:lnTo>
                    <a:pt x="1594" y="980"/>
                  </a:lnTo>
                  <a:lnTo>
                    <a:pt x="2453" y="705"/>
                  </a:lnTo>
                  <a:lnTo>
                    <a:pt x="2883" y="730"/>
                  </a:lnTo>
                  <a:lnTo>
                    <a:pt x="3063" y="970"/>
                  </a:lnTo>
                  <a:lnTo>
                    <a:pt x="3014" y="1427"/>
                  </a:lnTo>
                  <a:lnTo>
                    <a:pt x="2858" y="1555"/>
                  </a:lnTo>
                  <a:lnTo>
                    <a:pt x="2537" y="1614"/>
                  </a:lnTo>
                  <a:lnTo>
                    <a:pt x="2388" y="1581"/>
                  </a:lnTo>
                  <a:lnTo>
                    <a:pt x="2269" y="1620"/>
                  </a:lnTo>
                  <a:lnTo>
                    <a:pt x="1115" y="1730"/>
                  </a:lnTo>
                  <a:lnTo>
                    <a:pt x="561" y="1594"/>
                  </a:lnTo>
                  <a:lnTo>
                    <a:pt x="964" y="1535"/>
                  </a:lnTo>
                  <a:lnTo>
                    <a:pt x="2554" y="1409"/>
                  </a:lnTo>
                  <a:lnTo>
                    <a:pt x="2808" y="1395"/>
                  </a:lnTo>
                  <a:lnTo>
                    <a:pt x="2908" y="1160"/>
                  </a:lnTo>
                  <a:lnTo>
                    <a:pt x="2892" y="1133"/>
                  </a:lnTo>
                  <a:lnTo>
                    <a:pt x="2855" y="1074"/>
                  </a:lnTo>
                  <a:lnTo>
                    <a:pt x="2834" y="1042"/>
                  </a:lnTo>
                  <a:lnTo>
                    <a:pt x="2815" y="1012"/>
                  </a:lnTo>
                  <a:lnTo>
                    <a:pt x="2788" y="980"/>
                  </a:lnTo>
                  <a:lnTo>
                    <a:pt x="2536" y="1006"/>
                  </a:lnTo>
                  <a:lnTo>
                    <a:pt x="2372" y="1029"/>
                  </a:lnTo>
                  <a:lnTo>
                    <a:pt x="2298" y="1040"/>
                  </a:lnTo>
                  <a:lnTo>
                    <a:pt x="784" y="1215"/>
                  </a:lnTo>
                  <a:lnTo>
                    <a:pt x="703" y="1237"/>
                  </a:lnTo>
                  <a:lnTo>
                    <a:pt x="0" y="119"/>
                  </a:lnTo>
                  <a:lnTo>
                    <a:pt x="459" y="710"/>
                  </a:lnTo>
                  <a:lnTo>
                    <a:pt x="15" y="29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7A7A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3660" y="2798"/>
              <a:ext cx="198" cy="60"/>
            </a:xfrm>
            <a:custGeom>
              <a:avLst/>
              <a:gdLst/>
              <a:ahLst/>
              <a:cxnLst>
                <a:cxn ang="0">
                  <a:pos x="0" y="178"/>
                </a:cxn>
                <a:cxn ang="0">
                  <a:pos x="423" y="161"/>
                </a:cxn>
                <a:cxn ang="0">
                  <a:pos x="593" y="142"/>
                </a:cxn>
                <a:cxn ang="0">
                  <a:pos x="519" y="68"/>
                </a:cxn>
                <a:cxn ang="0">
                  <a:pos x="546" y="0"/>
                </a:cxn>
                <a:cxn ang="0">
                  <a:pos x="380" y="29"/>
                </a:cxn>
                <a:cxn ang="0">
                  <a:pos x="155" y="124"/>
                </a:cxn>
                <a:cxn ang="0">
                  <a:pos x="0" y="178"/>
                </a:cxn>
                <a:cxn ang="0">
                  <a:pos x="0" y="178"/>
                </a:cxn>
              </a:cxnLst>
              <a:rect l="0" t="0" r="r" b="b"/>
              <a:pathLst>
                <a:path w="593" h="178">
                  <a:moveTo>
                    <a:pt x="0" y="178"/>
                  </a:moveTo>
                  <a:lnTo>
                    <a:pt x="423" y="161"/>
                  </a:lnTo>
                  <a:lnTo>
                    <a:pt x="593" y="142"/>
                  </a:lnTo>
                  <a:lnTo>
                    <a:pt x="519" y="68"/>
                  </a:lnTo>
                  <a:lnTo>
                    <a:pt x="546" y="0"/>
                  </a:lnTo>
                  <a:lnTo>
                    <a:pt x="380" y="29"/>
                  </a:lnTo>
                  <a:lnTo>
                    <a:pt x="155" y="124"/>
                  </a:lnTo>
                  <a:lnTo>
                    <a:pt x="0" y="178"/>
                  </a:lnTo>
                  <a:lnTo>
                    <a:pt x="0" y="178"/>
                  </a:lnTo>
                  <a:close/>
                </a:path>
              </a:pathLst>
            </a:custGeom>
            <a:solidFill>
              <a:srgbClr val="948D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3267" y="2644"/>
              <a:ext cx="88" cy="159"/>
            </a:xfrm>
            <a:custGeom>
              <a:avLst/>
              <a:gdLst/>
              <a:ahLst/>
              <a:cxnLst>
                <a:cxn ang="0">
                  <a:pos x="9" y="420"/>
                </a:cxn>
                <a:cxn ang="0">
                  <a:pos x="0" y="266"/>
                </a:cxn>
                <a:cxn ang="0">
                  <a:pos x="59" y="96"/>
                </a:cxn>
                <a:cxn ang="0">
                  <a:pos x="109" y="0"/>
                </a:cxn>
                <a:cxn ang="0">
                  <a:pos x="264" y="81"/>
                </a:cxn>
                <a:cxn ang="0">
                  <a:pos x="214" y="106"/>
                </a:cxn>
                <a:cxn ang="0">
                  <a:pos x="119" y="131"/>
                </a:cxn>
                <a:cxn ang="0">
                  <a:pos x="73" y="245"/>
                </a:cxn>
                <a:cxn ang="0">
                  <a:pos x="73" y="366"/>
                </a:cxn>
                <a:cxn ang="0">
                  <a:pos x="144" y="477"/>
                </a:cxn>
                <a:cxn ang="0">
                  <a:pos x="9" y="420"/>
                </a:cxn>
                <a:cxn ang="0">
                  <a:pos x="9" y="420"/>
                </a:cxn>
              </a:cxnLst>
              <a:rect l="0" t="0" r="r" b="b"/>
              <a:pathLst>
                <a:path w="264" h="477">
                  <a:moveTo>
                    <a:pt x="9" y="420"/>
                  </a:moveTo>
                  <a:lnTo>
                    <a:pt x="0" y="266"/>
                  </a:lnTo>
                  <a:lnTo>
                    <a:pt x="59" y="96"/>
                  </a:lnTo>
                  <a:lnTo>
                    <a:pt x="109" y="0"/>
                  </a:lnTo>
                  <a:lnTo>
                    <a:pt x="264" y="81"/>
                  </a:lnTo>
                  <a:lnTo>
                    <a:pt x="214" y="106"/>
                  </a:lnTo>
                  <a:lnTo>
                    <a:pt x="119" y="131"/>
                  </a:lnTo>
                  <a:lnTo>
                    <a:pt x="73" y="245"/>
                  </a:lnTo>
                  <a:lnTo>
                    <a:pt x="73" y="366"/>
                  </a:lnTo>
                  <a:lnTo>
                    <a:pt x="144" y="477"/>
                  </a:lnTo>
                  <a:lnTo>
                    <a:pt x="9" y="420"/>
                  </a:lnTo>
                  <a:lnTo>
                    <a:pt x="9" y="420"/>
                  </a:lnTo>
                  <a:close/>
                </a:path>
              </a:pathLst>
            </a:custGeom>
            <a:solidFill>
              <a:srgbClr val="B8AD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3283" y="2186"/>
              <a:ext cx="462" cy="165"/>
            </a:xfrm>
            <a:custGeom>
              <a:avLst/>
              <a:gdLst/>
              <a:ahLst/>
              <a:cxnLst>
                <a:cxn ang="0">
                  <a:pos x="0" y="297"/>
                </a:cxn>
                <a:cxn ang="0">
                  <a:pos x="1110" y="0"/>
                </a:cxn>
                <a:cxn ang="0">
                  <a:pos x="1255" y="31"/>
                </a:cxn>
                <a:cxn ang="0">
                  <a:pos x="269" y="309"/>
                </a:cxn>
                <a:cxn ang="0">
                  <a:pos x="1385" y="121"/>
                </a:cxn>
                <a:cxn ang="0">
                  <a:pos x="291" y="496"/>
                </a:cxn>
                <a:cxn ang="0">
                  <a:pos x="0" y="297"/>
                </a:cxn>
                <a:cxn ang="0">
                  <a:pos x="0" y="297"/>
                </a:cxn>
              </a:cxnLst>
              <a:rect l="0" t="0" r="r" b="b"/>
              <a:pathLst>
                <a:path w="1385" h="496">
                  <a:moveTo>
                    <a:pt x="0" y="297"/>
                  </a:moveTo>
                  <a:lnTo>
                    <a:pt x="1110" y="0"/>
                  </a:lnTo>
                  <a:lnTo>
                    <a:pt x="1255" y="31"/>
                  </a:lnTo>
                  <a:lnTo>
                    <a:pt x="269" y="309"/>
                  </a:lnTo>
                  <a:lnTo>
                    <a:pt x="1385" y="121"/>
                  </a:lnTo>
                  <a:lnTo>
                    <a:pt x="291" y="496"/>
                  </a:lnTo>
                  <a:lnTo>
                    <a:pt x="0" y="297"/>
                  </a:lnTo>
                  <a:lnTo>
                    <a:pt x="0" y="297"/>
                  </a:lnTo>
                  <a:close/>
                </a:path>
              </a:pathLst>
            </a:custGeom>
            <a:solidFill>
              <a:srgbClr val="B8AD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3184" y="2785"/>
              <a:ext cx="198" cy="10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187" y="0"/>
                </a:cxn>
                <a:cxn ang="0">
                  <a:pos x="428" y="131"/>
                </a:cxn>
                <a:cxn ang="0">
                  <a:pos x="595" y="251"/>
                </a:cxn>
                <a:cxn ang="0">
                  <a:pos x="490" y="269"/>
                </a:cxn>
                <a:cxn ang="0">
                  <a:pos x="375" y="193"/>
                </a:cxn>
                <a:cxn ang="0">
                  <a:pos x="291" y="109"/>
                </a:cxn>
                <a:cxn ang="0">
                  <a:pos x="155" y="94"/>
                </a:cxn>
                <a:cxn ang="0">
                  <a:pos x="140" y="300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595" h="300">
                  <a:moveTo>
                    <a:pt x="0" y="44"/>
                  </a:moveTo>
                  <a:lnTo>
                    <a:pt x="187" y="0"/>
                  </a:lnTo>
                  <a:lnTo>
                    <a:pt x="428" y="131"/>
                  </a:lnTo>
                  <a:lnTo>
                    <a:pt x="595" y="251"/>
                  </a:lnTo>
                  <a:lnTo>
                    <a:pt x="490" y="269"/>
                  </a:lnTo>
                  <a:lnTo>
                    <a:pt x="375" y="193"/>
                  </a:lnTo>
                  <a:lnTo>
                    <a:pt x="291" y="109"/>
                  </a:lnTo>
                  <a:lnTo>
                    <a:pt x="155" y="94"/>
                  </a:lnTo>
                  <a:lnTo>
                    <a:pt x="140" y="300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B8AD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3493" y="2413"/>
              <a:ext cx="151" cy="403"/>
            </a:xfrm>
            <a:custGeom>
              <a:avLst/>
              <a:gdLst/>
              <a:ahLst/>
              <a:cxnLst>
                <a:cxn ang="0">
                  <a:pos x="71" y="96"/>
                </a:cxn>
                <a:cxn ang="0">
                  <a:pos x="362" y="0"/>
                </a:cxn>
                <a:cxn ang="0">
                  <a:pos x="452" y="110"/>
                </a:cxn>
                <a:cxn ang="0">
                  <a:pos x="322" y="776"/>
                </a:cxn>
                <a:cxn ang="0">
                  <a:pos x="186" y="896"/>
                </a:cxn>
                <a:cxn ang="0">
                  <a:pos x="182" y="1211"/>
                </a:cxn>
                <a:cxn ang="0">
                  <a:pos x="71" y="1086"/>
                </a:cxn>
                <a:cxn ang="0">
                  <a:pos x="49" y="941"/>
                </a:cxn>
                <a:cxn ang="0">
                  <a:pos x="27" y="841"/>
                </a:cxn>
                <a:cxn ang="0">
                  <a:pos x="5" y="794"/>
                </a:cxn>
                <a:cxn ang="0">
                  <a:pos x="0" y="772"/>
                </a:cxn>
                <a:cxn ang="0">
                  <a:pos x="5" y="716"/>
                </a:cxn>
                <a:cxn ang="0">
                  <a:pos x="30" y="549"/>
                </a:cxn>
                <a:cxn ang="0">
                  <a:pos x="61" y="382"/>
                </a:cxn>
                <a:cxn ang="0">
                  <a:pos x="77" y="305"/>
                </a:cxn>
                <a:cxn ang="0">
                  <a:pos x="37" y="121"/>
                </a:cxn>
                <a:cxn ang="0">
                  <a:pos x="71" y="96"/>
                </a:cxn>
                <a:cxn ang="0">
                  <a:pos x="71" y="96"/>
                </a:cxn>
              </a:cxnLst>
              <a:rect l="0" t="0" r="r" b="b"/>
              <a:pathLst>
                <a:path w="452" h="1211">
                  <a:moveTo>
                    <a:pt x="71" y="96"/>
                  </a:moveTo>
                  <a:lnTo>
                    <a:pt x="362" y="0"/>
                  </a:lnTo>
                  <a:lnTo>
                    <a:pt x="452" y="110"/>
                  </a:lnTo>
                  <a:lnTo>
                    <a:pt x="322" y="776"/>
                  </a:lnTo>
                  <a:lnTo>
                    <a:pt x="186" y="896"/>
                  </a:lnTo>
                  <a:lnTo>
                    <a:pt x="182" y="1211"/>
                  </a:lnTo>
                  <a:lnTo>
                    <a:pt x="71" y="1086"/>
                  </a:lnTo>
                  <a:lnTo>
                    <a:pt x="49" y="941"/>
                  </a:lnTo>
                  <a:lnTo>
                    <a:pt x="27" y="841"/>
                  </a:lnTo>
                  <a:lnTo>
                    <a:pt x="5" y="794"/>
                  </a:lnTo>
                  <a:lnTo>
                    <a:pt x="0" y="772"/>
                  </a:lnTo>
                  <a:lnTo>
                    <a:pt x="5" y="716"/>
                  </a:lnTo>
                  <a:lnTo>
                    <a:pt x="30" y="549"/>
                  </a:lnTo>
                  <a:lnTo>
                    <a:pt x="61" y="382"/>
                  </a:lnTo>
                  <a:lnTo>
                    <a:pt x="77" y="305"/>
                  </a:lnTo>
                  <a:lnTo>
                    <a:pt x="37" y="121"/>
                  </a:lnTo>
                  <a:lnTo>
                    <a:pt x="71" y="96"/>
                  </a:lnTo>
                  <a:lnTo>
                    <a:pt x="71" y="96"/>
                  </a:lnTo>
                  <a:close/>
                </a:path>
              </a:pathLst>
            </a:custGeom>
            <a:solidFill>
              <a:srgbClr val="FFB2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3510" y="2396"/>
              <a:ext cx="158" cy="430"/>
            </a:xfrm>
            <a:custGeom>
              <a:avLst/>
              <a:gdLst/>
              <a:ahLst/>
              <a:cxnLst>
                <a:cxn ang="0">
                  <a:pos x="0" y="109"/>
                </a:cxn>
                <a:cxn ang="0">
                  <a:pos x="369" y="0"/>
                </a:cxn>
                <a:cxn ang="0">
                  <a:pos x="474" y="214"/>
                </a:cxn>
                <a:cxn ang="0">
                  <a:pos x="310" y="689"/>
                </a:cxn>
                <a:cxn ang="0">
                  <a:pos x="434" y="1005"/>
                </a:cxn>
                <a:cxn ang="0">
                  <a:pos x="230" y="959"/>
                </a:cxn>
                <a:cxn ang="0">
                  <a:pos x="140" y="1290"/>
                </a:cxn>
                <a:cxn ang="0">
                  <a:pos x="57" y="1026"/>
                </a:cxn>
                <a:cxn ang="0">
                  <a:pos x="15" y="779"/>
                </a:cxn>
                <a:cxn ang="0">
                  <a:pos x="90" y="509"/>
                </a:cxn>
                <a:cxn ang="0">
                  <a:pos x="34" y="304"/>
                </a:cxn>
                <a:cxn ang="0">
                  <a:pos x="124" y="214"/>
                </a:cxn>
                <a:cxn ang="0">
                  <a:pos x="230" y="244"/>
                </a:cxn>
                <a:cxn ang="0">
                  <a:pos x="190" y="339"/>
                </a:cxn>
                <a:cxn ang="0">
                  <a:pos x="264" y="390"/>
                </a:cxn>
                <a:cxn ang="0">
                  <a:pos x="115" y="689"/>
                </a:cxn>
                <a:cxn ang="0">
                  <a:pos x="190" y="675"/>
                </a:cxn>
                <a:cxn ang="0">
                  <a:pos x="115" y="900"/>
                </a:cxn>
                <a:cxn ang="0">
                  <a:pos x="214" y="785"/>
                </a:cxn>
                <a:cxn ang="0">
                  <a:pos x="260" y="555"/>
                </a:cxn>
                <a:cxn ang="0">
                  <a:pos x="260" y="484"/>
                </a:cxn>
                <a:cxn ang="0">
                  <a:pos x="339" y="314"/>
                </a:cxn>
                <a:cxn ang="0">
                  <a:pos x="285" y="300"/>
                </a:cxn>
                <a:cxn ang="0">
                  <a:pos x="304" y="170"/>
                </a:cxn>
                <a:cxn ang="0">
                  <a:pos x="180" y="149"/>
                </a:cxn>
                <a:cxn ang="0">
                  <a:pos x="199" y="99"/>
                </a:cxn>
                <a:cxn ang="0">
                  <a:pos x="25" y="195"/>
                </a:cxn>
                <a:cxn ang="0">
                  <a:pos x="0" y="109"/>
                </a:cxn>
                <a:cxn ang="0">
                  <a:pos x="0" y="109"/>
                </a:cxn>
              </a:cxnLst>
              <a:rect l="0" t="0" r="r" b="b"/>
              <a:pathLst>
                <a:path w="474" h="1290">
                  <a:moveTo>
                    <a:pt x="0" y="109"/>
                  </a:moveTo>
                  <a:lnTo>
                    <a:pt x="369" y="0"/>
                  </a:lnTo>
                  <a:lnTo>
                    <a:pt x="474" y="214"/>
                  </a:lnTo>
                  <a:lnTo>
                    <a:pt x="310" y="689"/>
                  </a:lnTo>
                  <a:lnTo>
                    <a:pt x="434" y="1005"/>
                  </a:lnTo>
                  <a:lnTo>
                    <a:pt x="230" y="959"/>
                  </a:lnTo>
                  <a:lnTo>
                    <a:pt x="140" y="1290"/>
                  </a:lnTo>
                  <a:lnTo>
                    <a:pt x="57" y="1026"/>
                  </a:lnTo>
                  <a:lnTo>
                    <a:pt x="15" y="779"/>
                  </a:lnTo>
                  <a:lnTo>
                    <a:pt x="90" y="509"/>
                  </a:lnTo>
                  <a:lnTo>
                    <a:pt x="34" y="304"/>
                  </a:lnTo>
                  <a:lnTo>
                    <a:pt x="124" y="214"/>
                  </a:lnTo>
                  <a:lnTo>
                    <a:pt x="230" y="244"/>
                  </a:lnTo>
                  <a:lnTo>
                    <a:pt x="190" y="339"/>
                  </a:lnTo>
                  <a:lnTo>
                    <a:pt x="264" y="390"/>
                  </a:lnTo>
                  <a:lnTo>
                    <a:pt x="115" y="689"/>
                  </a:lnTo>
                  <a:lnTo>
                    <a:pt x="190" y="675"/>
                  </a:lnTo>
                  <a:lnTo>
                    <a:pt x="115" y="900"/>
                  </a:lnTo>
                  <a:lnTo>
                    <a:pt x="214" y="785"/>
                  </a:lnTo>
                  <a:lnTo>
                    <a:pt x="260" y="555"/>
                  </a:lnTo>
                  <a:lnTo>
                    <a:pt x="260" y="484"/>
                  </a:lnTo>
                  <a:lnTo>
                    <a:pt x="339" y="314"/>
                  </a:lnTo>
                  <a:lnTo>
                    <a:pt x="285" y="300"/>
                  </a:lnTo>
                  <a:lnTo>
                    <a:pt x="304" y="170"/>
                  </a:lnTo>
                  <a:lnTo>
                    <a:pt x="180" y="149"/>
                  </a:lnTo>
                  <a:lnTo>
                    <a:pt x="199" y="99"/>
                  </a:lnTo>
                  <a:lnTo>
                    <a:pt x="25" y="195"/>
                  </a:lnTo>
                  <a:lnTo>
                    <a:pt x="0" y="109"/>
                  </a:lnTo>
                  <a:lnTo>
                    <a:pt x="0" y="109"/>
                  </a:lnTo>
                  <a:close/>
                </a:path>
              </a:pathLst>
            </a:custGeom>
            <a:solidFill>
              <a:srgbClr val="FF4D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3022" y="2563"/>
              <a:ext cx="265" cy="228"/>
            </a:xfrm>
            <a:custGeom>
              <a:avLst/>
              <a:gdLst/>
              <a:ahLst/>
              <a:cxnLst>
                <a:cxn ang="0">
                  <a:pos x="0" y="136"/>
                </a:cxn>
                <a:cxn ang="0">
                  <a:pos x="60" y="40"/>
                </a:cxn>
                <a:cxn ang="0">
                  <a:pos x="134" y="0"/>
                </a:cxn>
                <a:cxn ang="0">
                  <a:pos x="144" y="96"/>
                </a:cxn>
                <a:cxn ang="0">
                  <a:pos x="349" y="291"/>
                </a:cxn>
                <a:cxn ang="0">
                  <a:pos x="653" y="466"/>
                </a:cxn>
                <a:cxn ang="0">
                  <a:pos x="794" y="341"/>
                </a:cxn>
                <a:cxn ang="0">
                  <a:pos x="714" y="686"/>
                </a:cxn>
                <a:cxn ang="0">
                  <a:pos x="100" y="230"/>
                </a:cxn>
                <a:cxn ang="0">
                  <a:pos x="20" y="215"/>
                </a:cxn>
                <a:cxn ang="0">
                  <a:pos x="0" y="136"/>
                </a:cxn>
                <a:cxn ang="0">
                  <a:pos x="0" y="136"/>
                </a:cxn>
              </a:cxnLst>
              <a:rect l="0" t="0" r="r" b="b"/>
              <a:pathLst>
                <a:path w="794" h="686">
                  <a:moveTo>
                    <a:pt x="0" y="136"/>
                  </a:moveTo>
                  <a:lnTo>
                    <a:pt x="60" y="40"/>
                  </a:lnTo>
                  <a:lnTo>
                    <a:pt x="134" y="0"/>
                  </a:lnTo>
                  <a:lnTo>
                    <a:pt x="144" y="96"/>
                  </a:lnTo>
                  <a:lnTo>
                    <a:pt x="349" y="291"/>
                  </a:lnTo>
                  <a:lnTo>
                    <a:pt x="653" y="466"/>
                  </a:lnTo>
                  <a:lnTo>
                    <a:pt x="794" y="341"/>
                  </a:lnTo>
                  <a:lnTo>
                    <a:pt x="714" y="686"/>
                  </a:lnTo>
                  <a:lnTo>
                    <a:pt x="100" y="230"/>
                  </a:lnTo>
                  <a:lnTo>
                    <a:pt x="20" y="215"/>
                  </a:lnTo>
                  <a:lnTo>
                    <a:pt x="0" y="136"/>
                  </a:lnTo>
                  <a:lnTo>
                    <a:pt x="0" y="136"/>
                  </a:lnTo>
                  <a:close/>
                </a:path>
              </a:pathLst>
            </a:custGeom>
            <a:solidFill>
              <a:srgbClr val="B56C4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3016" y="2503"/>
              <a:ext cx="301" cy="173"/>
            </a:xfrm>
            <a:custGeom>
              <a:avLst/>
              <a:gdLst/>
              <a:ahLst/>
              <a:cxnLst>
                <a:cxn ang="0">
                  <a:pos x="32" y="40"/>
                </a:cxn>
                <a:cxn ang="0">
                  <a:pos x="0" y="102"/>
                </a:cxn>
                <a:cxn ang="0">
                  <a:pos x="143" y="121"/>
                </a:cxn>
                <a:cxn ang="0">
                  <a:pos x="767" y="446"/>
                </a:cxn>
                <a:cxn ang="0">
                  <a:pos x="812" y="521"/>
                </a:cxn>
                <a:cxn ang="0">
                  <a:pos x="902" y="435"/>
                </a:cxn>
                <a:cxn ang="0">
                  <a:pos x="93" y="0"/>
                </a:cxn>
                <a:cxn ang="0">
                  <a:pos x="32" y="40"/>
                </a:cxn>
                <a:cxn ang="0">
                  <a:pos x="32" y="40"/>
                </a:cxn>
              </a:cxnLst>
              <a:rect l="0" t="0" r="r" b="b"/>
              <a:pathLst>
                <a:path w="902" h="521">
                  <a:moveTo>
                    <a:pt x="32" y="40"/>
                  </a:moveTo>
                  <a:lnTo>
                    <a:pt x="0" y="102"/>
                  </a:lnTo>
                  <a:lnTo>
                    <a:pt x="143" y="121"/>
                  </a:lnTo>
                  <a:lnTo>
                    <a:pt x="767" y="446"/>
                  </a:lnTo>
                  <a:lnTo>
                    <a:pt x="812" y="521"/>
                  </a:lnTo>
                  <a:lnTo>
                    <a:pt x="902" y="435"/>
                  </a:lnTo>
                  <a:lnTo>
                    <a:pt x="93" y="0"/>
                  </a:lnTo>
                  <a:lnTo>
                    <a:pt x="32" y="40"/>
                  </a:lnTo>
                  <a:lnTo>
                    <a:pt x="32" y="40"/>
                  </a:lnTo>
                  <a:close/>
                </a:path>
              </a:pathLst>
            </a:custGeom>
            <a:solidFill>
              <a:srgbClr val="B56C4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3327" y="2600"/>
              <a:ext cx="753" cy="300"/>
            </a:xfrm>
            <a:custGeom>
              <a:avLst/>
              <a:gdLst/>
              <a:ahLst/>
              <a:cxnLst>
                <a:cxn ang="0">
                  <a:pos x="11" y="515"/>
                </a:cxn>
                <a:cxn ang="0">
                  <a:pos x="90" y="655"/>
                </a:cxn>
                <a:cxn ang="0">
                  <a:pos x="226" y="709"/>
                </a:cxn>
                <a:cxn ang="0">
                  <a:pos x="231" y="510"/>
                </a:cxn>
                <a:cxn ang="0">
                  <a:pos x="321" y="284"/>
                </a:cxn>
                <a:cxn ang="0">
                  <a:pos x="201" y="345"/>
                </a:cxn>
                <a:cxn ang="0">
                  <a:pos x="155" y="379"/>
                </a:cxn>
                <a:cxn ang="0">
                  <a:pos x="141" y="315"/>
                </a:cxn>
                <a:cxn ang="0">
                  <a:pos x="146" y="184"/>
                </a:cxn>
                <a:cxn ang="0">
                  <a:pos x="511" y="0"/>
                </a:cxn>
                <a:cxn ang="0">
                  <a:pos x="504" y="233"/>
                </a:cxn>
                <a:cxn ang="0">
                  <a:pos x="437" y="283"/>
                </a:cxn>
                <a:cxn ang="0">
                  <a:pos x="390" y="540"/>
                </a:cxn>
                <a:cxn ang="0">
                  <a:pos x="481" y="730"/>
                </a:cxn>
                <a:cxn ang="0">
                  <a:pos x="1885" y="305"/>
                </a:cxn>
                <a:cxn ang="0">
                  <a:pos x="1780" y="100"/>
                </a:cxn>
                <a:cxn ang="0">
                  <a:pos x="2259" y="299"/>
                </a:cxn>
                <a:cxn ang="0">
                  <a:pos x="2179" y="355"/>
                </a:cxn>
                <a:cxn ang="0">
                  <a:pos x="496" y="900"/>
                </a:cxn>
                <a:cxn ang="0">
                  <a:pos x="349" y="864"/>
                </a:cxn>
                <a:cxn ang="0">
                  <a:pos x="46" y="740"/>
                </a:cxn>
                <a:cxn ang="0">
                  <a:pos x="0" y="600"/>
                </a:cxn>
                <a:cxn ang="0">
                  <a:pos x="11" y="515"/>
                </a:cxn>
                <a:cxn ang="0">
                  <a:pos x="11" y="515"/>
                </a:cxn>
              </a:cxnLst>
              <a:rect l="0" t="0" r="r" b="b"/>
              <a:pathLst>
                <a:path w="2259" h="900">
                  <a:moveTo>
                    <a:pt x="11" y="515"/>
                  </a:moveTo>
                  <a:lnTo>
                    <a:pt x="90" y="655"/>
                  </a:lnTo>
                  <a:lnTo>
                    <a:pt x="226" y="709"/>
                  </a:lnTo>
                  <a:lnTo>
                    <a:pt x="231" y="510"/>
                  </a:lnTo>
                  <a:lnTo>
                    <a:pt x="321" y="284"/>
                  </a:lnTo>
                  <a:lnTo>
                    <a:pt x="201" y="345"/>
                  </a:lnTo>
                  <a:lnTo>
                    <a:pt x="155" y="379"/>
                  </a:lnTo>
                  <a:lnTo>
                    <a:pt x="141" y="315"/>
                  </a:lnTo>
                  <a:lnTo>
                    <a:pt x="146" y="184"/>
                  </a:lnTo>
                  <a:lnTo>
                    <a:pt x="511" y="0"/>
                  </a:lnTo>
                  <a:lnTo>
                    <a:pt x="504" y="233"/>
                  </a:lnTo>
                  <a:lnTo>
                    <a:pt x="437" y="283"/>
                  </a:lnTo>
                  <a:lnTo>
                    <a:pt x="390" y="540"/>
                  </a:lnTo>
                  <a:lnTo>
                    <a:pt x="481" y="730"/>
                  </a:lnTo>
                  <a:lnTo>
                    <a:pt x="1885" y="305"/>
                  </a:lnTo>
                  <a:lnTo>
                    <a:pt x="1780" y="100"/>
                  </a:lnTo>
                  <a:lnTo>
                    <a:pt x="2259" y="299"/>
                  </a:lnTo>
                  <a:lnTo>
                    <a:pt x="2179" y="355"/>
                  </a:lnTo>
                  <a:lnTo>
                    <a:pt x="496" y="900"/>
                  </a:lnTo>
                  <a:lnTo>
                    <a:pt x="349" y="864"/>
                  </a:lnTo>
                  <a:lnTo>
                    <a:pt x="46" y="740"/>
                  </a:lnTo>
                  <a:lnTo>
                    <a:pt x="0" y="600"/>
                  </a:lnTo>
                  <a:lnTo>
                    <a:pt x="11" y="515"/>
                  </a:lnTo>
                  <a:lnTo>
                    <a:pt x="11" y="515"/>
                  </a:lnTo>
                  <a:close/>
                </a:path>
              </a:pathLst>
            </a:custGeom>
            <a:solidFill>
              <a:srgbClr val="B56C4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3610" y="2471"/>
              <a:ext cx="447" cy="195"/>
            </a:xfrm>
            <a:custGeom>
              <a:avLst/>
              <a:gdLst/>
              <a:ahLst/>
              <a:cxnLst>
                <a:cxn ang="0">
                  <a:pos x="100" y="210"/>
                </a:cxn>
                <a:cxn ang="0">
                  <a:pos x="634" y="0"/>
                </a:cxn>
                <a:cxn ang="0">
                  <a:pos x="1340" y="170"/>
                </a:cxn>
                <a:cxn ang="0">
                  <a:pos x="1208" y="256"/>
                </a:cxn>
                <a:cxn ang="0">
                  <a:pos x="14" y="586"/>
                </a:cxn>
                <a:cxn ang="0">
                  <a:pos x="0" y="436"/>
                </a:cxn>
                <a:cxn ang="0">
                  <a:pos x="100" y="210"/>
                </a:cxn>
                <a:cxn ang="0">
                  <a:pos x="100" y="210"/>
                </a:cxn>
              </a:cxnLst>
              <a:rect l="0" t="0" r="r" b="b"/>
              <a:pathLst>
                <a:path w="1340" h="586">
                  <a:moveTo>
                    <a:pt x="100" y="210"/>
                  </a:moveTo>
                  <a:lnTo>
                    <a:pt x="634" y="0"/>
                  </a:lnTo>
                  <a:lnTo>
                    <a:pt x="1340" y="170"/>
                  </a:lnTo>
                  <a:lnTo>
                    <a:pt x="1208" y="256"/>
                  </a:lnTo>
                  <a:lnTo>
                    <a:pt x="14" y="586"/>
                  </a:lnTo>
                  <a:lnTo>
                    <a:pt x="0" y="436"/>
                  </a:lnTo>
                  <a:lnTo>
                    <a:pt x="100" y="210"/>
                  </a:lnTo>
                  <a:lnTo>
                    <a:pt x="100" y="210"/>
                  </a:lnTo>
                  <a:close/>
                </a:path>
              </a:pathLst>
            </a:custGeom>
            <a:solidFill>
              <a:srgbClr val="B56C4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913" y="2415"/>
              <a:ext cx="462" cy="256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24" y="0"/>
                </a:cxn>
                <a:cxn ang="0">
                  <a:pos x="1387" y="659"/>
                </a:cxn>
                <a:cxn ang="0">
                  <a:pos x="1356" y="770"/>
                </a:cxn>
                <a:cxn ang="0">
                  <a:pos x="0" y="45"/>
                </a:cxn>
                <a:cxn ang="0">
                  <a:pos x="0" y="45"/>
                </a:cxn>
              </a:cxnLst>
              <a:rect l="0" t="0" r="r" b="b"/>
              <a:pathLst>
                <a:path w="1387" h="770">
                  <a:moveTo>
                    <a:pt x="0" y="45"/>
                  </a:moveTo>
                  <a:lnTo>
                    <a:pt x="24" y="0"/>
                  </a:lnTo>
                  <a:lnTo>
                    <a:pt x="1387" y="659"/>
                  </a:lnTo>
                  <a:lnTo>
                    <a:pt x="1356" y="770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E4D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991" y="2249"/>
              <a:ext cx="931" cy="316"/>
            </a:xfrm>
            <a:custGeom>
              <a:avLst/>
              <a:gdLst/>
              <a:ahLst/>
              <a:cxnLst>
                <a:cxn ang="0">
                  <a:pos x="9" y="280"/>
                </a:cxn>
                <a:cxn ang="0">
                  <a:pos x="1219" y="716"/>
                </a:cxn>
                <a:cxn ang="0">
                  <a:pos x="1169" y="946"/>
                </a:cxn>
                <a:cxn ang="0">
                  <a:pos x="1433" y="856"/>
                </a:cxn>
                <a:cxn ang="0">
                  <a:pos x="1584" y="795"/>
                </a:cxn>
                <a:cxn ang="0">
                  <a:pos x="1544" y="590"/>
                </a:cxn>
                <a:cxn ang="0">
                  <a:pos x="1928" y="441"/>
                </a:cxn>
                <a:cxn ang="0">
                  <a:pos x="2003" y="586"/>
                </a:cxn>
                <a:cxn ang="0">
                  <a:pos x="1959" y="835"/>
                </a:cxn>
                <a:cxn ang="0">
                  <a:pos x="2498" y="574"/>
                </a:cxn>
                <a:cxn ang="0">
                  <a:pos x="2648" y="586"/>
                </a:cxn>
                <a:cxn ang="0">
                  <a:pos x="2793" y="310"/>
                </a:cxn>
                <a:cxn ang="0">
                  <a:pos x="2778" y="106"/>
                </a:cxn>
                <a:cxn ang="0">
                  <a:pos x="2588" y="0"/>
                </a:cxn>
                <a:cxn ang="0">
                  <a:pos x="1194" y="435"/>
                </a:cxn>
                <a:cxn ang="0">
                  <a:pos x="1089" y="490"/>
                </a:cxn>
                <a:cxn ang="0">
                  <a:pos x="0" y="115"/>
                </a:cxn>
                <a:cxn ang="0">
                  <a:pos x="9" y="280"/>
                </a:cxn>
                <a:cxn ang="0">
                  <a:pos x="9" y="280"/>
                </a:cxn>
              </a:cxnLst>
              <a:rect l="0" t="0" r="r" b="b"/>
              <a:pathLst>
                <a:path w="2793" h="946">
                  <a:moveTo>
                    <a:pt x="9" y="280"/>
                  </a:moveTo>
                  <a:lnTo>
                    <a:pt x="1219" y="716"/>
                  </a:lnTo>
                  <a:lnTo>
                    <a:pt x="1169" y="946"/>
                  </a:lnTo>
                  <a:lnTo>
                    <a:pt x="1433" y="856"/>
                  </a:lnTo>
                  <a:lnTo>
                    <a:pt x="1584" y="795"/>
                  </a:lnTo>
                  <a:lnTo>
                    <a:pt x="1544" y="590"/>
                  </a:lnTo>
                  <a:lnTo>
                    <a:pt x="1928" y="441"/>
                  </a:lnTo>
                  <a:lnTo>
                    <a:pt x="2003" y="586"/>
                  </a:lnTo>
                  <a:lnTo>
                    <a:pt x="1959" y="835"/>
                  </a:lnTo>
                  <a:lnTo>
                    <a:pt x="2498" y="574"/>
                  </a:lnTo>
                  <a:lnTo>
                    <a:pt x="2648" y="586"/>
                  </a:lnTo>
                  <a:lnTo>
                    <a:pt x="2793" y="310"/>
                  </a:lnTo>
                  <a:lnTo>
                    <a:pt x="2778" y="106"/>
                  </a:lnTo>
                  <a:lnTo>
                    <a:pt x="2588" y="0"/>
                  </a:lnTo>
                  <a:lnTo>
                    <a:pt x="1194" y="435"/>
                  </a:lnTo>
                  <a:lnTo>
                    <a:pt x="1089" y="490"/>
                  </a:lnTo>
                  <a:lnTo>
                    <a:pt x="0" y="115"/>
                  </a:lnTo>
                  <a:lnTo>
                    <a:pt x="9" y="280"/>
                  </a:lnTo>
                  <a:lnTo>
                    <a:pt x="9" y="280"/>
                  </a:lnTo>
                  <a:close/>
                </a:path>
              </a:pathLst>
            </a:custGeom>
            <a:solidFill>
              <a:srgbClr val="D1BA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932" y="2126"/>
              <a:ext cx="995" cy="422"/>
            </a:xfrm>
            <a:custGeom>
              <a:avLst/>
              <a:gdLst/>
              <a:ahLst/>
              <a:cxnLst>
                <a:cxn ang="0">
                  <a:pos x="0" y="316"/>
                </a:cxn>
                <a:cxn ang="0">
                  <a:pos x="1490" y="0"/>
                </a:cxn>
                <a:cxn ang="0">
                  <a:pos x="2284" y="170"/>
                </a:cxn>
                <a:cxn ang="0">
                  <a:pos x="991" y="481"/>
                </a:cxn>
                <a:cxn ang="0">
                  <a:pos x="1291" y="586"/>
                </a:cxn>
                <a:cxn ang="0">
                  <a:pos x="2598" y="266"/>
                </a:cxn>
                <a:cxn ang="0">
                  <a:pos x="2731" y="213"/>
                </a:cxn>
                <a:cxn ang="0">
                  <a:pos x="2904" y="306"/>
                </a:cxn>
                <a:cxn ang="0">
                  <a:pos x="2979" y="421"/>
                </a:cxn>
                <a:cxn ang="0">
                  <a:pos x="2984" y="741"/>
                </a:cxn>
                <a:cxn ang="0">
                  <a:pos x="2824" y="957"/>
                </a:cxn>
                <a:cxn ang="0">
                  <a:pos x="2674" y="967"/>
                </a:cxn>
                <a:cxn ang="0">
                  <a:pos x="2649" y="1032"/>
                </a:cxn>
                <a:cxn ang="0">
                  <a:pos x="2514" y="1097"/>
                </a:cxn>
                <a:cxn ang="0">
                  <a:pos x="2349" y="1147"/>
                </a:cxn>
                <a:cxn ang="0">
                  <a:pos x="2119" y="1267"/>
                </a:cxn>
                <a:cxn ang="0">
                  <a:pos x="2135" y="1206"/>
                </a:cxn>
                <a:cxn ang="0">
                  <a:pos x="2209" y="1026"/>
                </a:cxn>
                <a:cxn ang="0">
                  <a:pos x="2759" y="806"/>
                </a:cxn>
                <a:cxn ang="0">
                  <a:pos x="2864" y="676"/>
                </a:cxn>
                <a:cxn ang="0">
                  <a:pos x="2835" y="446"/>
                </a:cxn>
                <a:cxn ang="0">
                  <a:pos x="2759" y="403"/>
                </a:cxn>
                <a:cxn ang="0">
                  <a:pos x="1375" y="787"/>
                </a:cxn>
                <a:cxn ang="0">
                  <a:pos x="0" y="316"/>
                </a:cxn>
                <a:cxn ang="0">
                  <a:pos x="0" y="316"/>
                </a:cxn>
              </a:cxnLst>
              <a:rect l="0" t="0" r="r" b="b"/>
              <a:pathLst>
                <a:path w="2984" h="1267">
                  <a:moveTo>
                    <a:pt x="0" y="316"/>
                  </a:moveTo>
                  <a:lnTo>
                    <a:pt x="1490" y="0"/>
                  </a:lnTo>
                  <a:lnTo>
                    <a:pt x="2284" y="170"/>
                  </a:lnTo>
                  <a:lnTo>
                    <a:pt x="991" y="481"/>
                  </a:lnTo>
                  <a:lnTo>
                    <a:pt x="1291" y="586"/>
                  </a:lnTo>
                  <a:lnTo>
                    <a:pt x="2598" y="266"/>
                  </a:lnTo>
                  <a:lnTo>
                    <a:pt x="2731" y="213"/>
                  </a:lnTo>
                  <a:lnTo>
                    <a:pt x="2904" y="306"/>
                  </a:lnTo>
                  <a:lnTo>
                    <a:pt x="2979" y="421"/>
                  </a:lnTo>
                  <a:lnTo>
                    <a:pt x="2984" y="741"/>
                  </a:lnTo>
                  <a:lnTo>
                    <a:pt x="2824" y="957"/>
                  </a:lnTo>
                  <a:lnTo>
                    <a:pt x="2674" y="967"/>
                  </a:lnTo>
                  <a:lnTo>
                    <a:pt x="2649" y="1032"/>
                  </a:lnTo>
                  <a:lnTo>
                    <a:pt x="2514" y="1097"/>
                  </a:lnTo>
                  <a:lnTo>
                    <a:pt x="2349" y="1147"/>
                  </a:lnTo>
                  <a:lnTo>
                    <a:pt x="2119" y="1267"/>
                  </a:lnTo>
                  <a:lnTo>
                    <a:pt x="2135" y="1206"/>
                  </a:lnTo>
                  <a:lnTo>
                    <a:pt x="2209" y="1026"/>
                  </a:lnTo>
                  <a:lnTo>
                    <a:pt x="2759" y="806"/>
                  </a:lnTo>
                  <a:lnTo>
                    <a:pt x="2864" y="676"/>
                  </a:lnTo>
                  <a:lnTo>
                    <a:pt x="2835" y="446"/>
                  </a:lnTo>
                  <a:lnTo>
                    <a:pt x="2759" y="403"/>
                  </a:lnTo>
                  <a:lnTo>
                    <a:pt x="1375" y="787"/>
                  </a:lnTo>
                  <a:lnTo>
                    <a:pt x="0" y="316"/>
                  </a:lnTo>
                  <a:lnTo>
                    <a:pt x="0" y="316"/>
                  </a:lnTo>
                  <a:close/>
                </a:path>
              </a:pathLst>
            </a:custGeom>
            <a:solidFill>
              <a:srgbClr val="AE4D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3454" y="2593"/>
              <a:ext cx="511" cy="260"/>
            </a:xfrm>
            <a:custGeom>
              <a:avLst/>
              <a:gdLst/>
              <a:ahLst/>
              <a:cxnLst>
                <a:cxn ang="0">
                  <a:pos x="509" y="236"/>
                </a:cxn>
                <a:cxn ang="0">
                  <a:pos x="1419" y="0"/>
                </a:cxn>
                <a:cxn ang="0">
                  <a:pos x="1408" y="137"/>
                </a:cxn>
                <a:cxn ang="0">
                  <a:pos x="1423" y="251"/>
                </a:cxn>
                <a:cxn ang="0">
                  <a:pos x="1534" y="331"/>
                </a:cxn>
                <a:cxn ang="0">
                  <a:pos x="115" y="781"/>
                </a:cxn>
                <a:cxn ang="0">
                  <a:pos x="40" y="741"/>
                </a:cxn>
                <a:cxn ang="0">
                  <a:pos x="0" y="611"/>
                </a:cxn>
                <a:cxn ang="0">
                  <a:pos x="55" y="345"/>
                </a:cxn>
                <a:cxn ang="0">
                  <a:pos x="109" y="316"/>
                </a:cxn>
                <a:cxn ang="0">
                  <a:pos x="245" y="586"/>
                </a:cxn>
                <a:cxn ang="0">
                  <a:pos x="316" y="648"/>
                </a:cxn>
                <a:cxn ang="0">
                  <a:pos x="325" y="410"/>
                </a:cxn>
                <a:cxn ang="0">
                  <a:pos x="409" y="331"/>
                </a:cxn>
                <a:cxn ang="0">
                  <a:pos x="577" y="387"/>
                </a:cxn>
                <a:cxn ang="0">
                  <a:pos x="509" y="236"/>
                </a:cxn>
                <a:cxn ang="0">
                  <a:pos x="509" y="236"/>
                </a:cxn>
              </a:cxnLst>
              <a:rect l="0" t="0" r="r" b="b"/>
              <a:pathLst>
                <a:path w="1534" h="781">
                  <a:moveTo>
                    <a:pt x="509" y="236"/>
                  </a:moveTo>
                  <a:lnTo>
                    <a:pt x="1419" y="0"/>
                  </a:lnTo>
                  <a:lnTo>
                    <a:pt x="1408" y="137"/>
                  </a:lnTo>
                  <a:lnTo>
                    <a:pt x="1423" y="251"/>
                  </a:lnTo>
                  <a:lnTo>
                    <a:pt x="1534" y="331"/>
                  </a:lnTo>
                  <a:lnTo>
                    <a:pt x="115" y="781"/>
                  </a:lnTo>
                  <a:lnTo>
                    <a:pt x="40" y="741"/>
                  </a:lnTo>
                  <a:lnTo>
                    <a:pt x="0" y="611"/>
                  </a:lnTo>
                  <a:lnTo>
                    <a:pt x="55" y="345"/>
                  </a:lnTo>
                  <a:lnTo>
                    <a:pt x="109" y="316"/>
                  </a:lnTo>
                  <a:lnTo>
                    <a:pt x="245" y="586"/>
                  </a:lnTo>
                  <a:lnTo>
                    <a:pt x="316" y="648"/>
                  </a:lnTo>
                  <a:lnTo>
                    <a:pt x="325" y="410"/>
                  </a:lnTo>
                  <a:lnTo>
                    <a:pt x="409" y="331"/>
                  </a:lnTo>
                  <a:lnTo>
                    <a:pt x="577" y="387"/>
                  </a:lnTo>
                  <a:lnTo>
                    <a:pt x="509" y="236"/>
                  </a:lnTo>
                  <a:lnTo>
                    <a:pt x="509" y="236"/>
                  </a:lnTo>
                  <a:close/>
                </a:path>
              </a:pathLst>
            </a:custGeom>
            <a:solidFill>
              <a:srgbClr val="D1BA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3367" y="2508"/>
              <a:ext cx="156" cy="88"/>
            </a:xfrm>
            <a:custGeom>
              <a:avLst/>
              <a:gdLst/>
              <a:ahLst/>
              <a:cxnLst>
                <a:cxn ang="0">
                  <a:pos x="0" y="229"/>
                </a:cxn>
                <a:cxn ang="0">
                  <a:pos x="310" y="199"/>
                </a:cxn>
                <a:cxn ang="0">
                  <a:pos x="294" y="264"/>
                </a:cxn>
                <a:cxn ang="0">
                  <a:pos x="434" y="210"/>
                </a:cxn>
                <a:cxn ang="0">
                  <a:pos x="468" y="0"/>
                </a:cxn>
                <a:cxn ang="0">
                  <a:pos x="0" y="229"/>
                </a:cxn>
                <a:cxn ang="0">
                  <a:pos x="0" y="229"/>
                </a:cxn>
              </a:cxnLst>
              <a:rect l="0" t="0" r="r" b="b"/>
              <a:pathLst>
                <a:path w="468" h="264">
                  <a:moveTo>
                    <a:pt x="0" y="229"/>
                  </a:moveTo>
                  <a:lnTo>
                    <a:pt x="310" y="199"/>
                  </a:lnTo>
                  <a:lnTo>
                    <a:pt x="294" y="264"/>
                  </a:lnTo>
                  <a:lnTo>
                    <a:pt x="434" y="210"/>
                  </a:lnTo>
                  <a:lnTo>
                    <a:pt x="468" y="0"/>
                  </a:lnTo>
                  <a:lnTo>
                    <a:pt x="0" y="229"/>
                  </a:lnTo>
                  <a:lnTo>
                    <a:pt x="0" y="229"/>
                  </a:lnTo>
                  <a:close/>
                </a:path>
              </a:pathLst>
            </a:custGeom>
            <a:solidFill>
              <a:srgbClr val="AE4D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2880" y="2118"/>
              <a:ext cx="1023" cy="361"/>
            </a:xfrm>
            <a:custGeom>
              <a:avLst/>
              <a:gdLst/>
              <a:ahLst/>
              <a:cxnLst>
                <a:cxn ang="0">
                  <a:pos x="25" y="281"/>
                </a:cxn>
                <a:cxn ang="0">
                  <a:pos x="0" y="384"/>
                </a:cxn>
                <a:cxn ang="0">
                  <a:pos x="272" y="520"/>
                </a:cxn>
                <a:cxn ang="0">
                  <a:pos x="306" y="647"/>
                </a:cxn>
                <a:cxn ang="0">
                  <a:pos x="313" y="757"/>
                </a:cxn>
                <a:cxn ang="0">
                  <a:pos x="279" y="886"/>
                </a:cxn>
                <a:cxn ang="0">
                  <a:pos x="365" y="775"/>
                </a:cxn>
                <a:cxn ang="0">
                  <a:pos x="407" y="647"/>
                </a:cxn>
                <a:cxn ang="0">
                  <a:pos x="399" y="554"/>
                </a:cxn>
                <a:cxn ang="0">
                  <a:pos x="1436" y="920"/>
                </a:cxn>
                <a:cxn ang="0">
                  <a:pos x="2915" y="425"/>
                </a:cxn>
                <a:cxn ang="0">
                  <a:pos x="2958" y="554"/>
                </a:cxn>
                <a:cxn ang="0">
                  <a:pos x="2958" y="698"/>
                </a:cxn>
                <a:cxn ang="0">
                  <a:pos x="2856" y="825"/>
                </a:cxn>
                <a:cxn ang="0">
                  <a:pos x="2371" y="1026"/>
                </a:cxn>
                <a:cxn ang="0">
                  <a:pos x="2345" y="1082"/>
                </a:cxn>
                <a:cxn ang="0">
                  <a:pos x="2908" y="868"/>
                </a:cxn>
                <a:cxn ang="0">
                  <a:pos x="3019" y="791"/>
                </a:cxn>
                <a:cxn ang="0">
                  <a:pos x="3069" y="664"/>
                </a:cxn>
                <a:cxn ang="0">
                  <a:pos x="3053" y="493"/>
                </a:cxn>
                <a:cxn ang="0">
                  <a:pos x="2976" y="400"/>
                </a:cxn>
                <a:cxn ang="0">
                  <a:pos x="2899" y="366"/>
                </a:cxn>
                <a:cxn ang="0">
                  <a:pos x="2695" y="459"/>
                </a:cxn>
                <a:cxn ang="0">
                  <a:pos x="1470" y="748"/>
                </a:cxn>
                <a:cxn ang="0">
                  <a:pos x="282" y="381"/>
                </a:cxn>
                <a:cxn ang="0">
                  <a:pos x="1402" y="809"/>
                </a:cxn>
                <a:cxn ang="0">
                  <a:pos x="1402" y="852"/>
                </a:cxn>
                <a:cxn ang="0">
                  <a:pos x="50" y="357"/>
                </a:cxn>
                <a:cxn ang="0">
                  <a:pos x="93" y="315"/>
                </a:cxn>
                <a:cxn ang="0">
                  <a:pos x="1597" y="43"/>
                </a:cxn>
                <a:cxn ang="0">
                  <a:pos x="2334" y="179"/>
                </a:cxn>
                <a:cxn ang="0">
                  <a:pos x="1556" y="0"/>
                </a:cxn>
                <a:cxn ang="0">
                  <a:pos x="25" y="281"/>
                </a:cxn>
                <a:cxn ang="0">
                  <a:pos x="25" y="281"/>
                </a:cxn>
              </a:cxnLst>
              <a:rect l="0" t="0" r="r" b="b"/>
              <a:pathLst>
                <a:path w="3069" h="1082">
                  <a:moveTo>
                    <a:pt x="25" y="281"/>
                  </a:moveTo>
                  <a:lnTo>
                    <a:pt x="0" y="384"/>
                  </a:lnTo>
                  <a:lnTo>
                    <a:pt x="272" y="520"/>
                  </a:lnTo>
                  <a:lnTo>
                    <a:pt x="306" y="647"/>
                  </a:lnTo>
                  <a:lnTo>
                    <a:pt x="313" y="757"/>
                  </a:lnTo>
                  <a:lnTo>
                    <a:pt x="279" y="886"/>
                  </a:lnTo>
                  <a:lnTo>
                    <a:pt x="365" y="775"/>
                  </a:lnTo>
                  <a:lnTo>
                    <a:pt x="407" y="647"/>
                  </a:lnTo>
                  <a:lnTo>
                    <a:pt x="399" y="554"/>
                  </a:lnTo>
                  <a:lnTo>
                    <a:pt x="1436" y="920"/>
                  </a:lnTo>
                  <a:lnTo>
                    <a:pt x="2915" y="425"/>
                  </a:lnTo>
                  <a:lnTo>
                    <a:pt x="2958" y="554"/>
                  </a:lnTo>
                  <a:lnTo>
                    <a:pt x="2958" y="698"/>
                  </a:lnTo>
                  <a:lnTo>
                    <a:pt x="2856" y="825"/>
                  </a:lnTo>
                  <a:lnTo>
                    <a:pt x="2371" y="1026"/>
                  </a:lnTo>
                  <a:lnTo>
                    <a:pt x="2345" y="1082"/>
                  </a:lnTo>
                  <a:lnTo>
                    <a:pt x="2908" y="868"/>
                  </a:lnTo>
                  <a:lnTo>
                    <a:pt x="3019" y="791"/>
                  </a:lnTo>
                  <a:lnTo>
                    <a:pt x="3069" y="664"/>
                  </a:lnTo>
                  <a:lnTo>
                    <a:pt x="3053" y="493"/>
                  </a:lnTo>
                  <a:lnTo>
                    <a:pt x="2976" y="400"/>
                  </a:lnTo>
                  <a:lnTo>
                    <a:pt x="2899" y="366"/>
                  </a:lnTo>
                  <a:lnTo>
                    <a:pt x="2695" y="459"/>
                  </a:lnTo>
                  <a:lnTo>
                    <a:pt x="1470" y="748"/>
                  </a:lnTo>
                  <a:lnTo>
                    <a:pt x="282" y="381"/>
                  </a:lnTo>
                  <a:lnTo>
                    <a:pt x="1402" y="809"/>
                  </a:lnTo>
                  <a:lnTo>
                    <a:pt x="1402" y="852"/>
                  </a:lnTo>
                  <a:lnTo>
                    <a:pt x="50" y="357"/>
                  </a:lnTo>
                  <a:lnTo>
                    <a:pt x="93" y="315"/>
                  </a:lnTo>
                  <a:lnTo>
                    <a:pt x="1597" y="43"/>
                  </a:lnTo>
                  <a:lnTo>
                    <a:pt x="2334" y="179"/>
                  </a:lnTo>
                  <a:lnTo>
                    <a:pt x="1556" y="0"/>
                  </a:lnTo>
                  <a:lnTo>
                    <a:pt x="25" y="281"/>
                  </a:lnTo>
                  <a:lnTo>
                    <a:pt x="25" y="2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auto">
            <a:xfrm>
              <a:off x="2883" y="2359"/>
              <a:ext cx="632" cy="320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28" y="105"/>
                </a:cxn>
                <a:cxn ang="0">
                  <a:pos x="0" y="211"/>
                </a:cxn>
                <a:cxn ang="0">
                  <a:pos x="1441" y="960"/>
                </a:cxn>
                <a:cxn ang="0">
                  <a:pos x="1840" y="760"/>
                </a:cxn>
                <a:cxn ang="0">
                  <a:pos x="1894" y="626"/>
                </a:cxn>
                <a:cxn ang="0">
                  <a:pos x="1451" y="799"/>
                </a:cxn>
                <a:cxn ang="0">
                  <a:pos x="449" y="338"/>
                </a:cxn>
                <a:cxn ang="0">
                  <a:pos x="1401" y="831"/>
                </a:cxn>
                <a:cxn ang="0">
                  <a:pos x="1423" y="904"/>
                </a:cxn>
                <a:cxn ang="0">
                  <a:pos x="89" y="211"/>
                </a:cxn>
                <a:cxn ang="0">
                  <a:pos x="77" y="149"/>
                </a:cxn>
                <a:cxn ang="0">
                  <a:pos x="316" y="55"/>
                </a:cxn>
                <a:cxn ang="0">
                  <a:pos x="321" y="0"/>
                </a:cxn>
                <a:cxn ang="0">
                  <a:pos x="321" y="0"/>
                </a:cxn>
              </a:cxnLst>
              <a:rect l="0" t="0" r="r" b="b"/>
              <a:pathLst>
                <a:path w="1894" h="960">
                  <a:moveTo>
                    <a:pt x="321" y="0"/>
                  </a:moveTo>
                  <a:lnTo>
                    <a:pt x="28" y="105"/>
                  </a:lnTo>
                  <a:lnTo>
                    <a:pt x="0" y="211"/>
                  </a:lnTo>
                  <a:lnTo>
                    <a:pt x="1441" y="960"/>
                  </a:lnTo>
                  <a:lnTo>
                    <a:pt x="1840" y="760"/>
                  </a:lnTo>
                  <a:lnTo>
                    <a:pt x="1894" y="626"/>
                  </a:lnTo>
                  <a:lnTo>
                    <a:pt x="1451" y="799"/>
                  </a:lnTo>
                  <a:lnTo>
                    <a:pt x="449" y="338"/>
                  </a:lnTo>
                  <a:lnTo>
                    <a:pt x="1401" y="831"/>
                  </a:lnTo>
                  <a:lnTo>
                    <a:pt x="1423" y="904"/>
                  </a:lnTo>
                  <a:lnTo>
                    <a:pt x="89" y="211"/>
                  </a:lnTo>
                  <a:lnTo>
                    <a:pt x="77" y="149"/>
                  </a:lnTo>
                  <a:lnTo>
                    <a:pt x="316" y="55"/>
                  </a:lnTo>
                  <a:lnTo>
                    <a:pt x="321" y="0"/>
                  </a:lnTo>
                  <a:lnTo>
                    <a:pt x="3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auto">
            <a:xfrm>
              <a:off x="2995" y="2396"/>
              <a:ext cx="528" cy="195"/>
            </a:xfrm>
            <a:custGeom>
              <a:avLst/>
              <a:gdLst/>
              <a:ahLst/>
              <a:cxnLst>
                <a:cxn ang="0">
                  <a:pos x="0" y="83"/>
                </a:cxn>
                <a:cxn ang="0">
                  <a:pos x="1082" y="584"/>
                </a:cxn>
                <a:cxn ang="0">
                  <a:pos x="1584" y="378"/>
                </a:cxn>
                <a:cxn ang="0">
                  <a:pos x="1584" y="335"/>
                </a:cxn>
                <a:cxn ang="0">
                  <a:pos x="1200" y="483"/>
                </a:cxn>
                <a:cxn ang="0">
                  <a:pos x="1255" y="360"/>
                </a:cxn>
                <a:cxn ang="0">
                  <a:pos x="1448" y="282"/>
                </a:cxn>
                <a:cxn ang="0">
                  <a:pos x="1239" y="306"/>
                </a:cxn>
                <a:cxn ang="0">
                  <a:pos x="1227" y="171"/>
                </a:cxn>
                <a:cxn ang="0">
                  <a:pos x="1156" y="22"/>
                </a:cxn>
                <a:cxn ang="0">
                  <a:pos x="1106" y="56"/>
                </a:cxn>
                <a:cxn ang="0">
                  <a:pos x="1167" y="171"/>
                </a:cxn>
                <a:cxn ang="0">
                  <a:pos x="662" y="0"/>
                </a:cxn>
                <a:cxn ang="0">
                  <a:pos x="1167" y="249"/>
                </a:cxn>
                <a:cxn ang="0">
                  <a:pos x="1181" y="325"/>
                </a:cxn>
                <a:cxn ang="0">
                  <a:pos x="1141" y="418"/>
                </a:cxn>
                <a:cxn ang="0">
                  <a:pos x="358" y="111"/>
                </a:cxn>
                <a:cxn ang="0">
                  <a:pos x="1137" y="466"/>
                </a:cxn>
                <a:cxn ang="0">
                  <a:pos x="1082" y="540"/>
                </a:cxn>
                <a:cxn ang="0">
                  <a:pos x="0" y="83"/>
                </a:cxn>
                <a:cxn ang="0">
                  <a:pos x="0" y="83"/>
                </a:cxn>
              </a:cxnLst>
              <a:rect l="0" t="0" r="r" b="b"/>
              <a:pathLst>
                <a:path w="1584" h="584">
                  <a:moveTo>
                    <a:pt x="0" y="83"/>
                  </a:moveTo>
                  <a:lnTo>
                    <a:pt x="1082" y="584"/>
                  </a:lnTo>
                  <a:lnTo>
                    <a:pt x="1584" y="378"/>
                  </a:lnTo>
                  <a:lnTo>
                    <a:pt x="1584" y="335"/>
                  </a:lnTo>
                  <a:lnTo>
                    <a:pt x="1200" y="483"/>
                  </a:lnTo>
                  <a:lnTo>
                    <a:pt x="1255" y="360"/>
                  </a:lnTo>
                  <a:lnTo>
                    <a:pt x="1448" y="282"/>
                  </a:lnTo>
                  <a:lnTo>
                    <a:pt x="1239" y="306"/>
                  </a:lnTo>
                  <a:lnTo>
                    <a:pt x="1227" y="171"/>
                  </a:lnTo>
                  <a:lnTo>
                    <a:pt x="1156" y="22"/>
                  </a:lnTo>
                  <a:lnTo>
                    <a:pt x="1106" y="56"/>
                  </a:lnTo>
                  <a:lnTo>
                    <a:pt x="1167" y="171"/>
                  </a:lnTo>
                  <a:lnTo>
                    <a:pt x="662" y="0"/>
                  </a:lnTo>
                  <a:lnTo>
                    <a:pt x="1167" y="249"/>
                  </a:lnTo>
                  <a:lnTo>
                    <a:pt x="1181" y="325"/>
                  </a:lnTo>
                  <a:lnTo>
                    <a:pt x="1141" y="418"/>
                  </a:lnTo>
                  <a:lnTo>
                    <a:pt x="358" y="111"/>
                  </a:lnTo>
                  <a:lnTo>
                    <a:pt x="1137" y="466"/>
                  </a:lnTo>
                  <a:lnTo>
                    <a:pt x="1082" y="540"/>
                  </a:lnTo>
                  <a:lnTo>
                    <a:pt x="0" y="83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auto">
            <a:xfrm>
              <a:off x="3435" y="2322"/>
              <a:ext cx="370" cy="487"/>
            </a:xfrm>
            <a:custGeom>
              <a:avLst/>
              <a:gdLst/>
              <a:ahLst/>
              <a:cxnLst>
                <a:cxn ang="0">
                  <a:pos x="0" y="378"/>
                </a:cxn>
                <a:cxn ang="0">
                  <a:pos x="411" y="256"/>
                </a:cxn>
                <a:cxn ang="0">
                  <a:pos x="1109" y="0"/>
                </a:cxn>
                <a:cxn ang="0">
                  <a:pos x="626" y="245"/>
                </a:cxn>
                <a:cxn ang="0">
                  <a:pos x="709" y="346"/>
                </a:cxn>
                <a:cxn ang="0">
                  <a:pos x="709" y="467"/>
                </a:cxn>
                <a:cxn ang="0">
                  <a:pos x="643" y="672"/>
                </a:cxn>
                <a:cxn ang="0">
                  <a:pos x="554" y="895"/>
                </a:cxn>
                <a:cxn ang="0">
                  <a:pos x="550" y="1016"/>
                </a:cxn>
                <a:cxn ang="0">
                  <a:pos x="632" y="1199"/>
                </a:cxn>
                <a:cxn ang="0">
                  <a:pos x="510" y="1055"/>
                </a:cxn>
                <a:cxn ang="0">
                  <a:pos x="494" y="899"/>
                </a:cxn>
                <a:cxn ang="0">
                  <a:pos x="588" y="639"/>
                </a:cxn>
                <a:cxn ang="0">
                  <a:pos x="660" y="450"/>
                </a:cxn>
                <a:cxn ang="0">
                  <a:pos x="550" y="251"/>
                </a:cxn>
                <a:cxn ang="0">
                  <a:pos x="244" y="368"/>
                </a:cxn>
                <a:cxn ang="0">
                  <a:pos x="272" y="428"/>
                </a:cxn>
                <a:cxn ang="0">
                  <a:pos x="294" y="583"/>
                </a:cxn>
                <a:cxn ang="0">
                  <a:pos x="266" y="760"/>
                </a:cxn>
                <a:cxn ang="0">
                  <a:pos x="222" y="933"/>
                </a:cxn>
                <a:cxn ang="0">
                  <a:pos x="206" y="1110"/>
                </a:cxn>
                <a:cxn ang="0">
                  <a:pos x="256" y="1283"/>
                </a:cxn>
                <a:cxn ang="0">
                  <a:pos x="371" y="1460"/>
                </a:cxn>
                <a:cxn ang="0">
                  <a:pos x="250" y="1387"/>
                </a:cxn>
                <a:cxn ang="0">
                  <a:pos x="167" y="1199"/>
                </a:cxn>
                <a:cxn ang="0">
                  <a:pos x="150" y="989"/>
                </a:cxn>
                <a:cxn ang="0">
                  <a:pos x="212" y="716"/>
                </a:cxn>
                <a:cxn ang="0">
                  <a:pos x="234" y="551"/>
                </a:cxn>
                <a:cxn ang="0">
                  <a:pos x="150" y="390"/>
                </a:cxn>
                <a:cxn ang="0">
                  <a:pos x="0" y="378"/>
                </a:cxn>
                <a:cxn ang="0">
                  <a:pos x="0" y="378"/>
                </a:cxn>
              </a:cxnLst>
              <a:rect l="0" t="0" r="r" b="b"/>
              <a:pathLst>
                <a:path w="1109" h="1460">
                  <a:moveTo>
                    <a:pt x="0" y="378"/>
                  </a:moveTo>
                  <a:lnTo>
                    <a:pt x="411" y="256"/>
                  </a:lnTo>
                  <a:lnTo>
                    <a:pt x="1109" y="0"/>
                  </a:lnTo>
                  <a:lnTo>
                    <a:pt x="626" y="245"/>
                  </a:lnTo>
                  <a:lnTo>
                    <a:pt x="709" y="346"/>
                  </a:lnTo>
                  <a:lnTo>
                    <a:pt x="709" y="467"/>
                  </a:lnTo>
                  <a:lnTo>
                    <a:pt x="643" y="672"/>
                  </a:lnTo>
                  <a:lnTo>
                    <a:pt x="554" y="895"/>
                  </a:lnTo>
                  <a:lnTo>
                    <a:pt x="550" y="1016"/>
                  </a:lnTo>
                  <a:lnTo>
                    <a:pt x="632" y="1199"/>
                  </a:lnTo>
                  <a:lnTo>
                    <a:pt x="510" y="1055"/>
                  </a:lnTo>
                  <a:lnTo>
                    <a:pt x="494" y="899"/>
                  </a:lnTo>
                  <a:lnTo>
                    <a:pt x="588" y="639"/>
                  </a:lnTo>
                  <a:lnTo>
                    <a:pt x="660" y="450"/>
                  </a:lnTo>
                  <a:lnTo>
                    <a:pt x="550" y="251"/>
                  </a:lnTo>
                  <a:lnTo>
                    <a:pt x="244" y="368"/>
                  </a:lnTo>
                  <a:lnTo>
                    <a:pt x="272" y="428"/>
                  </a:lnTo>
                  <a:lnTo>
                    <a:pt x="294" y="583"/>
                  </a:lnTo>
                  <a:lnTo>
                    <a:pt x="266" y="760"/>
                  </a:lnTo>
                  <a:lnTo>
                    <a:pt x="222" y="933"/>
                  </a:lnTo>
                  <a:lnTo>
                    <a:pt x="206" y="1110"/>
                  </a:lnTo>
                  <a:lnTo>
                    <a:pt x="256" y="1283"/>
                  </a:lnTo>
                  <a:lnTo>
                    <a:pt x="371" y="1460"/>
                  </a:lnTo>
                  <a:lnTo>
                    <a:pt x="250" y="1387"/>
                  </a:lnTo>
                  <a:lnTo>
                    <a:pt x="167" y="1199"/>
                  </a:lnTo>
                  <a:lnTo>
                    <a:pt x="150" y="989"/>
                  </a:lnTo>
                  <a:lnTo>
                    <a:pt x="212" y="716"/>
                  </a:lnTo>
                  <a:lnTo>
                    <a:pt x="234" y="551"/>
                  </a:lnTo>
                  <a:lnTo>
                    <a:pt x="150" y="390"/>
                  </a:lnTo>
                  <a:lnTo>
                    <a:pt x="0" y="378"/>
                  </a:lnTo>
                  <a:lnTo>
                    <a:pt x="0" y="3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Freeform 36"/>
            <p:cNvSpPr>
              <a:spLocks/>
            </p:cNvSpPr>
            <p:nvPr/>
          </p:nvSpPr>
          <p:spPr bwMode="auto">
            <a:xfrm>
              <a:off x="3550" y="2694"/>
              <a:ext cx="96" cy="115"/>
            </a:xfrm>
            <a:custGeom>
              <a:avLst/>
              <a:gdLst/>
              <a:ahLst/>
              <a:cxnLst>
                <a:cxn ang="0">
                  <a:pos x="27" y="344"/>
                </a:cxn>
                <a:cxn ang="0">
                  <a:pos x="0" y="161"/>
                </a:cxn>
                <a:cxn ang="0">
                  <a:pos x="73" y="0"/>
                </a:cxn>
                <a:cxn ang="0">
                  <a:pos x="139" y="6"/>
                </a:cxn>
                <a:cxn ang="0">
                  <a:pos x="288" y="83"/>
                </a:cxn>
                <a:cxn ang="0">
                  <a:pos x="111" y="66"/>
                </a:cxn>
                <a:cxn ang="0">
                  <a:pos x="49" y="167"/>
                </a:cxn>
                <a:cxn ang="0">
                  <a:pos x="27" y="344"/>
                </a:cxn>
                <a:cxn ang="0">
                  <a:pos x="27" y="344"/>
                </a:cxn>
              </a:cxnLst>
              <a:rect l="0" t="0" r="r" b="b"/>
              <a:pathLst>
                <a:path w="288" h="344">
                  <a:moveTo>
                    <a:pt x="27" y="344"/>
                  </a:moveTo>
                  <a:lnTo>
                    <a:pt x="0" y="161"/>
                  </a:lnTo>
                  <a:lnTo>
                    <a:pt x="73" y="0"/>
                  </a:lnTo>
                  <a:lnTo>
                    <a:pt x="139" y="6"/>
                  </a:lnTo>
                  <a:lnTo>
                    <a:pt x="288" y="83"/>
                  </a:lnTo>
                  <a:lnTo>
                    <a:pt x="111" y="66"/>
                  </a:lnTo>
                  <a:lnTo>
                    <a:pt x="49" y="167"/>
                  </a:lnTo>
                  <a:lnTo>
                    <a:pt x="27" y="344"/>
                  </a:lnTo>
                  <a:lnTo>
                    <a:pt x="27" y="3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Freeform 37"/>
            <p:cNvSpPr>
              <a:spLocks/>
            </p:cNvSpPr>
            <p:nvPr/>
          </p:nvSpPr>
          <p:spPr bwMode="auto">
            <a:xfrm>
              <a:off x="3631" y="2202"/>
              <a:ext cx="303" cy="361"/>
            </a:xfrm>
            <a:custGeom>
              <a:avLst/>
              <a:gdLst/>
              <a:ahLst/>
              <a:cxnLst>
                <a:cxn ang="0">
                  <a:pos x="66" y="949"/>
                </a:cxn>
                <a:cxn ang="0">
                  <a:pos x="576" y="716"/>
                </a:cxn>
                <a:cxn ang="0">
                  <a:pos x="695" y="703"/>
                </a:cxn>
                <a:cxn ang="0">
                  <a:pos x="781" y="621"/>
                </a:cxn>
                <a:cxn ang="0">
                  <a:pos x="859" y="428"/>
                </a:cxn>
                <a:cxn ang="0">
                  <a:pos x="825" y="161"/>
                </a:cxn>
                <a:cxn ang="0">
                  <a:pos x="700" y="52"/>
                </a:cxn>
                <a:cxn ang="0">
                  <a:pos x="478" y="124"/>
                </a:cxn>
                <a:cxn ang="0">
                  <a:pos x="661" y="0"/>
                </a:cxn>
                <a:cxn ang="0">
                  <a:pos x="781" y="40"/>
                </a:cxn>
                <a:cxn ang="0">
                  <a:pos x="881" y="151"/>
                </a:cxn>
                <a:cxn ang="0">
                  <a:pos x="908" y="372"/>
                </a:cxn>
                <a:cxn ang="0">
                  <a:pos x="897" y="527"/>
                </a:cxn>
                <a:cxn ang="0">
                  <a:pos x="794" y="723"/>
                </a:cxn>
                <a:cxn ang="0">
                  <a:pos x="726" y="765"/>
                </a:cxn>
                <a:cxn ang="0">
                  <a:pos x="604" y="760"/>
                </a:cxn>
                <a:cxn ang="0">
                  <a:pos x="0" y="1082"/>
                </a:cxn>
                <a:cxn ang="0">
                  <a:pos x="66" y="949"/>
                </a:cxn>
                <a:cxn ang="0">
                  <a:pos x="66" y="949"/>
                </a:cxn>
              </a:cxnLst>
              <a:rect l="0" t="0" r="r" b="b"/>
              <a:pathLst>
                <a:path w="908" h="1082">
                  <a:moveTo>
                    <a:pt x="66" y="949"/>
                  </a:moveTo>
                  <a:lnTo>
                    <a:pt x="576" y="716"/>
                  </a:lnTo>
                  <a:lnTo>
                    <a:pt x="695" y="703"/>
                  </a:lnTo>
                  <a:lnTo>
                    <a:pt x="781" y="621"/>
                  </a:lnTo>
                  <a:lnTo>
                    <a:pt x="859" y="428"/>
                  </a:lnTo>
                  <a:lnTo>
                    <a:pt x="825" y="161"/>
                  </a:lnTo>
                  <a:lnTo>
                    <a:pt x="700" y="52"/>
                  </a:lnTo>
                  <a:lnTo>
                    <a:pt x="478" y="124"/>
                  </a:lnTo>
                  <a:lnTo>
                    <a:pt x="661" y="0"/>
                  </a:lnTo>
                  <a:lnTo>
                    <a:pt x="781" y="40"/>
                  </a:lnTo>
                  <a:lnTo>
                    <a:pt x="881" y="151"/>
                  </a:lnTo>
                  <a:lnTo>
                    <a:pt x="908" y="372"/>
                  </a:lnTo>
                  <a:lnTo>
                    <a:pt x="897" y="527"/>
                  </a:lnTo>
                  <a:lnTo>
                    <a:pt x="794" y="723"/>
                  </a:lnTo>
                  <a:lnTo>
                    <a:pt x="726" y="765"/>
                  </a:lnTo>
                  <a:lnTo>
                    <a:pt x="604" y="760"/>
                  </a:lnTo>
                  <a:lnTo>
                    <a:pt x="0" y="1082"/>
                  </a:lnTo>
                  <a:lnTo>
                    <a:pt x="66" y="949"/>
                  </a:lnTo>
                  <a:lnTo>
                    <a:pt x="66" y="94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Freeform 38"/>
            <p:cNvSpPr>
              <a:spLocks/>
            </p:cNvSpPr>
            <p:nvPr/>
          </p:nvSpPr>
          <p:spPr bwMode="auto">
            <a:xfrm>
              <a:off x="3002" y="2496"/>
              <a:ext cx="1085" cy="420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0" y="99"/>
                </a:cxn>
                <a:cxn ang="0">
                  <a:pos x="5" y="321"/>
                </a:cxn>
                <a:cxn ang="0">
                  <a:pos x="66" y="448"/>
                </a:cxn>
                <a:cxn ang="0">
                  <a:pos x="166" y="482"/>
                </a:cxn>
                <a:cxn ang="0">
                  <a:pos x="338" y="625"/>
                </a:cxn>
                <a:cxn ang="0">
                  <a:pos x="758" y="915"/>
                </a:cxn>
                <a:cxn ang="0">
                  <a:pos x="853" y="931"/>
                </a:cxn>
                <a:cxn ang="0">
                  <a:pos x="974" y="997"/>
                </a:cxn>
                <a:cxn ang="0">
                  <a:pos x="1014" y="1076"/>
                </a:cxn>
                <a:cxn ang="0">
                  <a:pos x="1334" y="1242"/>
                </a:cxn>
                <a:cxn ang="0">
                  <a:pos x="1468" y="1259"/>
                </a:cxn>
                <a:cxn ang="0">
                  <a:pos x="3257" y="698"/>
                </a:cxn>
                <a:cxn ang="0">
                  <a:pos x="3241" y="577"/>
                </a:cxn>
                <a:cxn ang="0">
                  <a:pos x="2764" y="426"/>
                </a:cxn>
                <a:cxn ang="0">
                  <a:pos x="3207" y="621"/>
                </a:cxn>
                <a:cxn ang="0">
                  <a:pos x="1446" y="1174"/>
                </a:cxn>
                <a:cxn ang="0">
                  <a:pos x="1334" y="1076"/>
                </a:cxn>
                <a:cxn ang="0">
                  <a:pos x="1279" y="931"/>
                </a:cxn>
                <a:cxn ang="0">
                  <a:pos x="1324" y="648"/>
                </a:cxn>
                <a:cxn ang="0">
                  <a:pos x="1245" y="786"/>
                </a:cxn>
                <a:cxn ang="0">
                  <a:pos x="1229" y="931"/>
                </a:cxn>
                <a:cxn ang="0">
                  <a:pos x="1279" y="1114"/>
                </a:cxn>
                <a:cxn ang="0">
                  <a:pos x="1324" y="1174"/>
                </a:cxn>
                <a:cxn ang="0">
                  <a:pos x="1064" y="1048"/>
                </a:cxn>
                <a:cxn ang="0">
                  <a:pos x="1014" y="925"/>
                </a:cxn>
                <a:cxn ang="0">
                  <a:pos x="1002" y="742"/>
                </a:cxn>
                <a:cxn ang="0">
                  <a:pos x="1036" y="615"/>
                </a:cxn>
                <a:cxn ang="0">
                  <a:pos x="974" y="710"/>
                </a:cxn>
                <a:cxn ang="0">
                  <a:pos x="952" y="842"/>
                </a:cxn>
                <a:cxn ang="0">
                  <a:pos x="941" y="921"/>
                </a:cxn>
                <a:cxn ang="0">
                  <a:pos x="847" y="859"/>
                </a:cxn>
                <a:cxn ang="0">
                  <a:pos x="831" y="698"/>
                </a:cxn>
                <a:cxn ang="0">
                  <a:pos x="881" y="510"/>
                </a:cxn>
                <a:cxn ang="0">
                  <a:pos x="820" y="593"/>
                </a:cxn>
                <a:cxn ang="0">
                  <a:pos x="776" y="720"/>
                </a:cxn>
                <a:cxn ang="0">
                  <a:pos x="776" y="853"/>
                </a:cxn>
                <a:cxn ang="0">
                  <a:pos x="183" y="442"/>
                </a:cxn>
                <a:cxn ang="0">
                  <a:pos x="177" y="321"/>
                </a:cxn>
                <a:cxn ang="0">
                  <a:pos x="183" y="221"/>
                </a:cxn>
                <a:cxn ang="0">
                  <a:pos x="132" y="287"/>
                </a:cxn>
                <a:cxn ang="0">
                  <a:pos x="104" y="394"/>
                </a:cxn>
                <a:cxn ang="0">
                  <a:pos x="44" y="282"/>
                </a:cxn>
                <a:cxn ang="0">
                  <a:pos x="44" y="121"/>
                </a:cxn>
                <a:cxn ang="0">
                  <a:pos x="149" y="54"/>
                </a:cxn>
                <a:cxn ang="0">
                  <a:pos x="44" y="0"/>
                </a:cxn>
                <a:cxn ang="0">
                  <a:pos x="44" y="0"/>
                </a:cxn>
              </a:cxnLst>
              <a:rect l="0" t="0" r="r" b="b"/>
              <a:pathLst>
                <a:path w="3257" h="1259">
                  <a:moveTo>
                    <a:pt x="44" y="0"/>
                  </a:moveTo>
                  <a:lnTo>
                    <a:pt x="0" y="99"/>
                  </a:lnTo>
                  <a:lnTo>
                    <a:pt x="5" y="321"/>
                  </a:lnTo>
                  <a:lnTo>
                    <a:pt x="66" y="448"/>
                  </a:lnTo>
                  <a:lnTo>
                    <a:pt x="166" y="482"/>
                  </a:lnTo>
                  <a:lnTo>
                    <a:pt x="338" y="625"/>
                  </a:lnTo>
                  <a:lnTo>
                    <a:pt x="758" y="915"/>
                  </a:lnTo>
                  <a:lnTo>
                    <a:pt x="853" y="931"/>
                  </a:lnTo>
                  <a:lnTo>
                    <a:pt x="974" y="997"/>
                  </a:lnTo>
                  <a:lnTo>
                    <a:pt x="1014" y="1076"/>
                  </a:lnTo>
                  <a:lnTo>
                    <a:pt x="1334" y="1242"/>
                  </a:lnTo>
                  <a:lnTo>
                    <a:pt x="1468" y="1259"/>
                  </a:lnTo>
                  <a:lnTo>
                    <a:pt x="3257" y="698"/>
                  </a:lnTo>
                  <a:lnTo>
                    <a:pt x="3241" y="577"/>
                  </a:lnTo>
                  <a:lnTo>
                    <a:pt x="2764" y="426"/>
                  </a:lnTo>
                  <a:lnTo>
                    <a:pt x="3207" y="621"/>
                  </a:lnTo>
                  <a:lnTo>
                    <a:pt x="1446" y="1174"/>
                  </a:lnTo>
                  <a:lnTo>
                    <a:pt x="1334" y="1076"/>
                  </a:lnTo>
                  <a:lnTo>
                    <a:pt x="1279" y="931"/>
                  </a:lnTo>
                  <a:lnTo>
                    <a:pt x="1324" y="648"/>
                  </a:lnTo>
                  <a:lnTo>
                    <a:pt x="1245" y="786"/>
                  </a:lnTo>
                  <a:lnTo>
                    <a:pt x="1229" y="931"/>
                  </a:lnTo>
                  <a:lnTo>
                    <a:pt x="1279" y="1114"/>
                  </a:lnTo>
                  <a:lnTo>
                    <a:pt x="1324" y="1174"/>
                  </a:lnTo>
                  <a:lnTo>
                    <a:pt x="1064" y="1048"/>
                  </a:lnTo>
                  <a:lnTo>
                    <a:pt x="1014" y="925"/>
                  </a:lnTo>
                  <a:lnTo>
                    <a:pt x="1002" y="742"/>
                  </a:lnTo>
                  <a:lnTo>
                    <a:pt x="1036" y="615"/>
                  </a:lnTo>
                  <a:lnTo>
                    <a:pt x="974" y="710"/>
                  </a:lnTo>
                  <a:lnTo>
                    <a:pt x="952" y="842"/>
                  </a:lnTo>
                  <a:lnTo>
                    <a:pt x="941" y="921"/>
                  </a:lnTo>
                  <a:lnTo>
                    <a:pt x="847" y="859"/>
                  </a:lnTo>
                  <a:lnTo>
                    <a:pt x="831" y="698"/>
                  </a:lnTo>
                  <a:lnTo>
                    <a:pt x="881" y="510"/>
                  </a:lnTo>
                  <a:lnTo>
                    <a:pt x="820" y="593"/>
                  </a:lnTo>
                  <a:lnTo>
                    <a:pt x="776" y="720"/>
                  </a:lnTo>
                  <a:lnTo>
                    <a:pt x="776" y="853"/>
                  </a:lnTo>
                  <a:lnTo>
                    <a:pt x="183" y="442"/>
                  </a:lnTo>
                  <a:lnTo>
                    <a:pt x="177" y="321"/>
                  </a:lnTo>
                  <a:lnTo>
                    <a:pt x="183" y="221"/>
                  </a:lnTo>
                  <a:lnTo>
                    <a:pt x="132" y="287"/>
                  </a:lnTo>
                  <a:lnTo>
                    <a:pt x="104" y="394"/>
                  </a:lnTo>
                  <a:lnTo>
                    <a:pt x="44" y="282"/>
                  </a:lnTo>
                  <a:lnTo>
                    <a:pt x="44" y="121"/>
                  </a:lnTo>
                  <a:lnTo>
                    <a:pt x="149" y="54"/>
                  </a:lnTo>
                  <a:lnTo>
                    <a:pt x="44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Freeform 39"/>
            <p:cNvSpPr>
              <a:spLocks/>
            </p:cNvSpPr>
            <p:nvPr/>
          </p:nvSpPr>
          <p:spPr bwMode="auto">
            <a:xfrm>
              <a:off x="3446" y="2677"/>
              <a:ext cx="100" cy="152"/>
            </a:xfrm>
            <a:custGeom>
              <a:avLst/>
              <a:gdLst/>
              <a:ahLst/>
              <a:cxnLst>
                <a:cxn ang="0">
                  <a:pos x="145" y="0"/>
                </a:cxn>
                <a:cxn ang="0">
                  <a:pos x="78" y="50"/>
                </a:cxn>
                <a:cxn ang="0">
                  <a:pos x="46" y="138"/>
                </a:cxn>
                <a:cxn ang="0">
                  <a:pos x="0" y="350"/>
                </a:cxn>
                <a:cxn ang="0">
                  <a:pos x="46" y="454"/>
                </a:cxn>
                <a:cxn ang="0">
                  <a:pos x="300" y="372"/>
                </a:cxn>
                <a:cxn ang="0">
                  <a:pos x="239" y="310"/>
                </a:cxn>
                <a:cxn ang="0">
                  <a:pos x="78" y="355"/>
                </a:cxn>
                <a:cxn ang="0">
                  <a:pos x="84" y="183"/>
                </a:cxn>
                <a:cxn ang="0">
                  <a:pos x="156" y="122"/>
                </a:cxn>
                <a:cxn ang="0">
                  <a:pos x="145" y="0"/>
                </a:cxn>
                <a:cxn ang="0">
                  <a:pos x="145" y="0"/>
                </a:cxn>
              </a:cxnLst>
              <a:rect l="0" t="0" r="r" b="b"/>
              <a:pathLst>
                <a:path w="300" h="454">
                  <a:moveTo>
                    <a:pt x="145" y="0"/>
                  </a:moveTo>
                  <a:lnTo>
                    <a:pt x="78" y="50"/>
                  </a:lnTo>
                  <a:lnTo>
                    <a:pt x="46" y="138"/>
                  </a:lnTo>
                  <a:lnTo>
                    <a:pt x="0" y="350"/>
                  </a:lnTo>
                  <a:lnTo>
                    <a:pt x="46" y="454"/>
                  </a:lnTo>
                  <a:lnTo>
                    <a:pt x="300" y="372"/>
                  </a:lnTo>
                  <a:lnTo>
                    <a:pt x="239" y="310"/>
                  </a:lnTo>
                  <a:lnTo>
                    <a:pt x="78" y="355"/>
                  </a:lnTo>
                  <a:lnTo>
                    <a:pt x="84" y="183"/>
                  </a:lnTo>
                  <a:lnTo>
                    <a:pt x="156" y="122"/>
                  </a:lnTo>
                  <a:lnTo>
                    <a:pt x="145" y="0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Freeform 40"/>
            <p:cNvSpPr>
              <a:spLocks/>
            </p:cNvSpPr>
            <p:nvPr/>
          </p:nvSpPr>
          <p:spPr bwMode="auto">
            <a:xfrm>
              <a:off x="3558" y="2740"/>
              <a:ext cx="156" cy="54"/>
            </a:xfrm>
            <a:custGeom>
              <a:avLst/>
              <a:gdLst/>
              <a:ahLst/>
              <a:cxnLst>
                <a:cxn ang="0">
                  <a:pos x="10" y="99"/>
                </a:cxn>
                <a:cxn ang="0">
                  <a:pos x="470" y="0"/>
                </a:cxn>
                <a:cxn ang="0">
                  <a:pos x="0" y="161"/>
                </a:cxn>
                <a:cxn ang="0">
                  <a:pos x="10" y="99"/>
                </a:cxn>
                <a:cxn ang="0">
                  <a:pos x="10" y="99"/>
                </a:cxn>
              </a:cxnLst>
              <a:rect l="0" t="0" r="r" b="b"/>
              <a:pathLst>
                <a:path w="470" h="161">
                  <a:moveTo>
                    <a:pt x="10" y="99"/>
                  </a:moveTo>
                  <a:lnTo>
                    <a:pt x="470" y="0"/>
                  </a:lnTo>
                  <a:lnTo>
                    <a:pt x="0" y="161"/>
                  </a:lnTo>
                  <a:lnTo>
                    <a:pt x="10" y="99"/>
                  </a:lnTo>
                  <a:lnTo>
                    <a:pt x="10" y="9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Freeform 41"/>
            <p:cNvSpPr>
              <a:spLocks/>
            </p:cNvSpPr>
            <p:nvPr/>
          </p:nvSpPr>
          <p:spPr bwMode="auto">
            <a:xfrm>
              <a:off x="2933" y="2554"/>
              <a:ext cx="1017" cy="494"/>
            </a:xfrm>
            <a:custGeom>
              <a:avLst/>
              <a:gdLst/>
              <a:ahLst/>
              <a:cxnLst>
                <a:cxn ang="0">
                  <a:pos x="243" y="0"/>
                </a:cxn>
                <a:cxn ang="0">
                  <a:pos x="0" y="37"/>
                </a:cxn>
                <a:cxn ang="0">
                  <a:pos x="7" y="126"/>
                </a:cxn>
                <a:cxn ang="0">
                  <a:pos x="770" y="1337"/>
                </a:cxn>
                <a:cxn ang="0">
                  <a:pos x="2809" y="1107"/>
                </a:cxn>
                <a:cxn ang="0">
                  <a:pos x="2903" y="1151"/>
                </a:cxn>
                <a:cxn ang="0">
                  <a:pos x="2957" y="1237"/>
                </a:cxn>
                <a:cxn ang="0">
                  <a:pos x="2892" y="1419"/>
                </a:cxn>
                <a:cxn ang="0">
                  <a:pos x="2554" y="1482"/>
                </a:cxn>
                <a:cxn ang="0">
                  <a:pos x="2906" y="1482"/>
                </a:cxn>
                <a:cxn ang="0">
                  <a:pos x="3052" y="1259"/>
                </a:cxn>
                <a:cxn ang="0">
                  <a:pos x="3044" y="1078"/>
                </a:cxn>
                <a:cxn ang="0">
                  <a:pos x="2980" y="994"/>
                </a:cxn>
                <a:cxn ang="0">
                  <a:pos x="2626" y="1041"/>
                </a:cxn>
                <a:cxn ang="0">
                  <a:pos x="2561" y="1069"/>
                </a:cxn>
                <a:cxn ang="0">
                  <a:pos x="2484" y="1041"/>
                </a:cxn>
                <a:cxn ang="0">
                  <a:pos x="881" y="1230"/>
                </a:cxn>
                <a:cxn ang="0">
                  <a:pos x="384" y="532"/>
                </a:cxn>
                <a:cxn ang="0">
                  <a:pos x="827" y="1236"/>
                </a:cxn>
                <a:cxn ang="0">
                  <a:pos x="787" y="1295"/>
                </a:cxn>
                <a:cxn ang="0">
                  <a:pos x="31" y="70"/>
                </a:cxn>
                <a:cxn ang="0">
                  <a:pos x="224" y="37"/>
                </a:cxn>
                <a:cxn ang="0">
                  <a:pos x="243" y="0"/>
                </a:cxn>
                <a:cxn ang="0">
                  <a:pos x="243" y="0"/>
                </a:cxn>
              </a:cxnLst>
              <a:rect l="0" t="0" r="r" b="b"/>
              <a:pathLst>
                <a:path w="3052" h="1482">
                  <a:moveTo>
                    <a:pt x="243" y="0"/>
                  </a:moveTo>
                  <a:lnTo>
                    <a:pt x="0" y="37"/>
                  </a:lnTo>
                  <a:lnTo>
                    <a:pt x="7" y="126"/>
                  </a:lnTo>
                  <a:lnTo>
                    <a:pt x="770" y="1337"/>
                  </a:lnTo>
                  <a:lnTo>
                    <a:pt x="2809" y="1107"/>
                  </a:lnTo>
                  <a:lnTo>
                    <a:pt x="2903" y="1151"/>
                  </a:lnTo>
                  <a:lnTo>
                    <a:pt x="2957" y="1237"/>
                  </a:lnTo>
                  <a:lnTo>
                    <a:pt x="2892" y="1419"/>
                  </a:lnTo>
                  <a:lnTo>
                    <a:pt x="2554" y="1482"/>
                  </a:lnTo>
                  <a:lnTo>
                    <a:pt x="2906" y="1482"/>
                  </a:lnTo>
                  <a:lnTo>
                    <a:pt x="3052" y="1259"/>
                  </a:lnTo>
                  <a:lnTo>
                    <a:pt x="3044" y="1078"/>
                  </a:lnTo>
                  <a:lnTo>
                    <a:pt x="2980" y="994"/>
                  </a:lnTo>
                  <a:lnTo>
                    <a:pt x="2626" y="1041"/>
                  </a:lnTo>
                  <a:lnTo>
                    <a:pt x="2561" y="1069"/>
                  </a:lnTo>
                  <a:lnTo>
                    <a:pt x="2484" y="1041"/>
                  </a:lnTo>
                  <a:lnTo>
                    <a:pt x="881" y="1230"/>
                  </a:lnTo>
                  <a:lnTo>
                    <a:pt x="384" y="532"/>
                  </a:lnTo>
                  <a:lnTo>
                    <a:pt x="827" y="1236"/>
                  </a:lnTo>
                  <a:lnTo>
                    <a:pt x="787" y="1295"/>
                  </a:lnTo>
                  <a:lnTo>
                    <a:pt x="31" y="70"/>
                  </a:lnTo>
                  <a:lnTo>
                    <a:pt x="224" y="37"/>
                  </a:lnTo>
                  <a:lnTo>
                    <a:pt x="243" y="0"/>
                  </a:lnTo>
                  <a:lnTo>
                    <a:pt x="24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Freeform 42"/>
            <p:cNvSpPr>
              <a:spLocks/>
            </p:cNvSpPr>
            <p:nvPr/>
          </p:nvSpPr>
          <p:spPr bwMode="auto">
            <a:xfrm>
              <a:off x="2959" y="2664"/>
              <a:ext cx="183" cy="427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82" y="95"/>
                </a:cxn>
                <a:cxn ang="0">
                  <a:pos x="66" y="175"/>
                </a:cxn>
                <a:cxn ang="0">
                  <a:pos x="38" y="228"/>
                </a:cxn>
                <a:cxn ang="0">
                  <a:pos x="0" y="256"/>
                </a:cxn>
                <a:cxn ang="0">
                  <a:pos x="143" y="527"/>
                </a:cxn>
                <a:cxn ang="0">
                  <a:pos x="547" y="1281"/>
                </a:cxn>
                <a:cxn ang="0">
                  <a:pos x="249" y="604"/>
                </a:cxn>
                <a:cxn ang="0">
                  <a:pos x="66" y="256"/>
                </a:cxn>
                <a:cxn ang="0">
                  <a:pos x="243" y="465"/>
                </a:cxn>
                <a:cxn ang="0">
                  <a:pos x="104" y="189"/>
                </a:cxn>
                <a:cxn ang="0">
                  <a:pos x="143" y="89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547" h="1281">
                  <a:moveTo>
                    <a:pt x="71" y="0"/>
                  </a:moveTo>
                  <a:lnTo>
                    <a:pt x="82" y="95"/>
                  </a:lnTo>
                  <a:lnTo>
                    <a:pt x="66" y="175"/>
                  </a:lnTo>
                  <a:lnTo>
                    <a:pt x="38" y="228"/>
                  </a:lnTo>
                  <a:lnTo>
                    <a:pt x="0" y="256"/>
                  </a:lnTo>
                  <a:lnTo>
                    <a:pt x="143" y="527"/>
                  </a:lnTo>
                  <a:lnTo>
                    <a:pt x="547" y="1281"/>
                  </a:lnTo>
                  <a:lnTo>
                    <a:pt x="249" y="604"/>
                  </a:lnTo>
                  <a:lnTo>
                    <a:pt x="66" y="256"/>
                  </a:lnTo>
                  <a:lnTo>
                    <a:pt x="243" y="465"/>
                  </a:lnTo>
                  <a:lnTo>
                    <a:pt x="104" y="189"/>
                  </a:lnTo>
                  <a:lnTo>
                    <a:pt x="143" y="89"/>
                  </a:lnTo>
                  <a:lnTo>
                    <a:pt x="71" y="0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Freeform 43"/>
            <p:cNvSpPr>
              <a:spLocks/>
            </p:cNvSpPr>
            <p:nvPr/>
          </p:nvSpPr>
          <p:spPr bwMode="auto">
            <a:xfrm>
              <a:off x="2904" y="2702"/>
              <a:ext cx="1092" cy="489"/>
            </a:xfrm>
            <a:custGeom>
              <a:avLst/>
              <a:gdLst/>
              <a:ahLst/>
              <a:cxnLst>
                <a:cxn ang="0">
                  <a:pos x="256" y="0"/>
                </a:cxn>
                <a:cxn ang="0">
                  <a:pos x="120" y="62"/>
                </a:cxn>
                <a:cxn ang="0">
                  <a:pos x="12" y="85"/>
                </a:cxn>
                <a:cxn ang="0">
                  <a:pos x="0" y="157"/>
                </a:cxn>
                <a:cxn ang="0">
                  <a:pos x="445" y="993"/>
                </a:cxn>
                <a:cxn ang="0">
                  <a:pos x="635" y="1467"/>
                </a:cxn>
                <a:cxn ang="0">
                  <a:pos x="2530" y="1233"/>
                </a:cxn>
                <a:cxn ang="0">
                  <a:pos x="2601" y="1210"/>
                </a:cxn>
                <a:cxn ang="0">
                  <a:pos x="2702" y="1244"/>
                </a:cxn>
                <a:cxn ang="0">
                  <a:pos x="3045" y="1198"/>
                </a:cxn>
                <a:cxn ang="0">
                  <a:pos x="3199" y="1056"/>
                </a:cxn>
                <a:cxn ang="0">
                  <a:pos x="3277" y="706"/>
                </a:cxn>
                <a:cxn ang="0">
                  <a:pos x="3223" y="456"/>
                </a:cxn>
                <a:cxn ang="0">
                  <a:pos x="2982" y="245"/>
                </a:cxn>
                <a:cxn ang="0">
                  <a:pos x="2511" y="363"/>
                </a:cxn>
                <a:cxn ang="0">
                  <a:pos x="2933" y="371"/>
                </a:cxn>
                <a:cxn ang="0">
                  <a:pos x="3115" y="510"/>
                </a:cxn>
                <a:cxn ang="0">
                  <a:pos x="3196" y="631"/>
                </a:cxn>
                <a:cxn ang="0">
                  <a:pos x="3202" y="811"/>
                </a:cxn>
                <a:cxn ang="0">
                  <a:pos x="3134" y="1027"/>
                </a:cxn>
                <a:cxn ang="0">
                  <a:pos x="3047" y="1124"/>
                </a:cxn>
                <a:cxn ang="0">
                  <a:pos x="2769" y="1161"/>
                </a:cxn>
                <a:cxn ang="0">
                  <a:pos x="2645" y="1121"/>
                </a:cxn>
                <a:cxn ang="0">
                  <a:pos x="2477" y="1205"/>
                </a:cxn>
                <a:cxn ang="0">
                  <a:pos x="688" y="1360"/>
                </a:cxn>
                <a:cxn ang="0">
                  <a:pos x="53" y="107"/>
                </a:cxn>
                <a:cxn ang="0">
                  <a:pos x="270" y="41"/>
                </a:cxn>
                <a:cxn ang="0">
                  <a:pos x="256" y="0"/>
                </a:cxn>
                <a:cxn ang="0">
                  <a:pos x="256" y="0"/>
                </a:cxn>
              </a:cxnLst>
              <a:rect l="0" t="0" r="r" b="b"/>
              <a:pathLst>
                <a:path w="3277" h="1467">
                  <a:moveTo>
                    <a:pt x="256" y="0"/>
                  </a:moveTo>
                  <a:lnTo>
                    <a:pt x="120" y="62"/>
                  </a:lnTo>
                  <a:lnTo>
                    <a:pt x="12" y="85"/>
                  </a:lnTo>
                  <a:lnTo>
                    <a:pt x="0" y="157"/>
                  </a:lnTo>
                  <a:lnTo>
                    <a:pt x="445" y="993"/>
                  </a:lnTo>
                  <a:lnTo>
                    <a:pt x="635" y="1467"/>
                  </a:lnTo>
                  <a:lnTo>
                    <a:pt x="2530" y="1233"/>
                  </a:lnTo>
                  <a:lnTo>
                    <a:pt x="2601" y="1210"/>
                  </a:lnTo>
                  <a:lnTo>
                    <a:pt x="2702" y="1244"/>
                  </a:lnTo>
                  <a:lnTo>
                    <a:pt x="3045" y="1198"/>
                  </a:lnTo>
                  <a:lnTo>
                    <a:pt x="3199" y="1056"/>
                  </a:lnTo>
                  <a:lnTo>
                    <a:pt x="3277" y="706"/>
                  </a:lnTo>
                  <a:lnTo>
                    <a:pt x="3223" y="456"/>
                  </a:lnTo>
                  <a:lnTo>
                    <a:pt x="2982" y="245"/>
                  </a:lnTo>
                  <a:lnTo>
                    <a:pt x="2511" y="363"/>
                  </a:lnTo>
                  <a:lnTo>
                    <a:pt x="2933" y="371"/>
                  </a:lnTo>
                  <a:lnTo>
                    <a:pt x="3115" y="510"/>
                  </a:lnTo>
                  <a:lnTo>
                    <a:pt x="3196" y="631"/>
                  </a:lnTo>
                  <a:lnTo>
                    <a:pt x="3202" y="811"/>
                  </a:lnTo>
                  <a:lnTo>
                    <a:pt x="3134" y="1027"/>
                  </a:lnTo>
                  <a:lnTo>
                    <a:pt x="3047" y="1124"/>
                  </a:lnTo>
                  <a:lnTo>
                    <a:pt x="2769" y="1161"/>
                  </a:lnTo>
                  <a:lnTo>
                    <a:pt x="2645" y="1121"/>
                  </a:lnTo>
                  <a:lnTo>
                    <a:pt x="2477" y="1205"/>
                  </a:lnTo>
                  <a:lnTo>
                    <a:pt x="688" y="1360"/>
                  </a:lnTo>
                  <a:lnTo>
                    <a:pt x="53" y="107"/>
                  </a:lnTo>
                  <a:lnTo>
                    <a:pt x="270" y="41"/>
                  </a:lnTo>
                  <a:lnTo>
                    <a:pt x="256" y="0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Freeform 44"/>
            <p:cNvSpPr>
              <a:spLocks/>
            </p:cNvSpPr>
            <p:nvPr/>
          </p:nvSpPr>
          <p:spPr bwMode="auto">
            <a:xfrm>
              <a:off x="3148" y="2941"/>
              <a:ext cx="552" cy="163"/>
            </a:xfrm>
            <a:custGeom>
              <a:avLst/>
              <a:gdLst/>
              <a:ahLst/>
              <a:cxnLst>
                <a:cxn ang="0">
                  <a:pos x="0" y="489"/>
                </a:cxn>
                <a:cxn ang="0">
                  <a:pos x="133" y="366"/>
                </a:cxn>
                <a:cxn ang="0">
                  <a:pos x="193" y="256"/>
                </a:cxn>
                <a:cxn ang="0">
                  <a:pos x="177" y="123"/>
                </a:cxn>
                <a:cxn ang="0">
                  <a:pos x="1202" y="0"/>
                </a:cxn>
                <a:cxn ang="0">
                  <a:pos x="288" y="157"/>
                </a:cxn>
                <a:cxn ang="0">
                  <a:pos x="248" y="267"/>
                </a:cxn>
                <a:cxn ang="0">
                  <a:pos x="1030" y="223"/>
                </a:cxn>
                <a:cxn ang="0">
                  <a:pos x="232" y="340"/>
                </a:cxn>
                <a:cxn ang="0">
                  <a:pos x="187" y="384"/>
                </a:cxn>
                <a:cxn ang="0">
                  <a:pos x="143" y="411"/>
                </a:cxn>
                <a:cxn ang="0">
                  <a:pos x="1656" y="328"/>
                </a:cxn>
                <a:cxn ang="0">
                  <a:pos x="0" y="489"/>
                </a:cxn>
                <a:cxn ang="0">
                  <a:pos x="0" y="489"/>
                </a:cxn>
              </a:cxnLst>
              <a:rect l="0" t="0" r="r" b="b"/>
              <a:pathLst>
                <a:path w="1656" h="489">
                  <a:moveTo>
                    <a:pt x="0" y="489"/>
                  </a:moveTo>
                  <a:lnTo>
                    <a:pt x="133" y="366"/>
                  </a:lnTo>
                  <a:lnTo>
                    <a:pt x="193" y="256"/>
                  </a:lnTo>
                  <a:lnTo>
                    <a:pt x="177" y="123"/>
                  </a:lnTo>
                  <a:lnTo>
                    <a:pt x="1202" y="0"/>
                  </a:lnTo>
                  <a:lnTo>
                    <a:pt x="288" y="157"/>
                  </a:lnTo>
                  <a:lnTo>
                    <a:pt x="248" y="267"/>
                  </a:lnTo>
                  <a:lnTo>
                    <a:pt x="1030" y="223"/>
                  </a:lnTo>
                  <a:lnTo>
                    <a:pt x="232" y="340"/>
                  </a:lnTo>
                  <a:lnTo>
                    <a:pt x="187" y="384"/>
                  </a:lnTo>
                  <a:lnTo>
                    <a:pt x="143" y="411"/>
                  </a:lnTo>
                  <a:lnTo>
                    <a:pt x="1656" y="328"/>
                  </a:lnTo>
                  <a:lnTo>
                    <a:pt x="0" y="489"/>
                  </a:lnTo>
                  <a:lnTo>
                    <a:pt x="0" y="4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Freeform 45"/>
            <p:cNvSpPr>
              <a:spLocks/>
            </p:cNvSpPr>
            <p:nvPr/>
          </p:nvSpPr>
          <p:spPr bwMode="auto">
            <a:xfrm>
              <a:off x="3149" y="2785"/>
              <a:ext cx="253" cy="111"/>
            </a:xfrm>
            <a:custGeom>
              <a:avLst/>
              <a:gdLst/>
              <a:ahLst/>
              <a:cxnLst>
                <a:cxn ang="0">
                  <a:pos x="292" y="0"/>
                </a:cxn>
                <a:cxn ang="0">
                  <a:pos x="0" y="15"/>
                </a:cxn>
                <a:cxn ang="0">
                  <a:pos x="221" y="332"/>
                </a:cxn>
                <a:cxn ang="0">
                  <a:pos x="759" y="291"/>
                </a:cxn>
                <a:cxn ang="0">
                  <a:pos x="700" y="251"/>
                </a:cxn>
                <a:cxn ang="0">
                  <a:pos x="261" y="266"/>
                </a:cxn>
                <a:cxn ang="0">
                  <a:pos x="145" y="71"/>
                </a:cxn>
                <a:cxn ang="0">
                  <a:pos x="360" y="19"/>
                </a:cxn>
                <a:cxn ang="0">
                  <a:pos x="292" y="0"/>
                </a:cxn>
                <a:cxn ang="0">
                  <a:pos x="292" y="0"/>
                </a:cxn>
              </a:cxnLst>
              <a:rect l="0" t="0" r="r" b="b"/>
              <a:pathLst>
                <a:path w="759" h="332">
                  <a:moveTo>
                    <a:pt x="292" y="0"/>
                  </a:moveTo>
                  <a:lnTo>
                    <a:pt x="0" y="15"/>
                  </a:lnTo>
                  <a:lnTo>
                    <a:pt x="221" y="332"/>
                  </a:lnTo>
                  <a:lnTo>
                    <a:pt x="759" y="291"/>
                  </a:lnTo>
                  <a:lnTo>
                    <a:pt x="700" y="251"/>
                  </a:lnTo>
                  <a:lnTo>
                    <a:pt x="261" y="266"/>
                  </a:lnTo>
                  <a:lnTo>
                    <a:pt x="145" y="71"/>
                  </a:lnTo>
                  <a:lnTo>
                    <a:pt x="360" y="19"/>
                  </a:lnTo>
                  <a:lnTo>
                    <a:pt x="292" y="0"/>
                  </a:lnTo>
                  <a:lnTo>
                    <a:pt x="29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Freeform 46"/>
            <p:cNvSpPr>
              <a:spLocks/>
            </p:cNvSpPr>
            <p:nvPr/>
          </p:nvSpPr>
          <p:spPr bwMode="auto">
            <a:xfrm>
              <a:off x="3582" y="2852"/>
              <a:ext cx="219" cy="28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113" y="71"/>
                </a:cxn>
                <a:cxn ang="0">
                  <a:pos x="337" y="42"/>
                </a:cxn>
                <a:cxn ang="0">
                  <a:pos x="558" y="13"/>
                </a:cxn>
                <a:cxn ang="0">
                  <a:pos x="657" y="0"/>
                </a:cxn>
                <a:cxn ang="0">
                  <a:pos x="164" y="17"/>
                </a:cxn>
                <a:cxn ang="0">
                  <a:pos x="0" y="84"/>
                </a:cxn>
                <a:cxn ang="0">
                  <a:pos x="0" y="84"/>
                </a:cxn>
              </a:cxnLst>
              <a:rect l="0" t="0" r="r" b="b"/>
              <a:pathLst>
                <a:path w="657" h="84">
                  <a:moveTo>
                    <a:pt x="0" y="84"/>
                  </a:moveTo>
                  <a:lnTo>
                    <a:pt x="113" y="71"/>
                  </a:lnTo>
                  <a:lnTo>
                    <a:pt x="337" y="42"/>
                  </a:lnTo>
                  <a:lnTo>
                    <a:pt x="558" y="13"/>
                  </a:lnTo>
                  <a:lnTo>
                    <a:pt x="657" y="0"/>
                  </a:lnTo>
                  <a:lnTo>
                    <a:pt x="164" y="17"/>
                  </a:lnTo>
                  <a:lnTo>
                    <a:pt x="0" y="8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Freeform 47"/>
            <p:cNvSpPr>
              <a:spLocks/>
            </p:cNvSpPr>
            <p:nvPr/>
          </p:nvSpPr>
          <p:spPr bwMode="auto">
            <a:xfrm>
              <a:off x="3203" y="2181"/>
              <a:ext cx="608" cy="150"/>
            </a:xfrm>
            <a:custGeom>
              <a:avLst/>
              <a:gdLst/>
              <a:ahLst/>
              <a:cxnLst>
                <a:cxn ang="0">
                  <a:pos x="1825" y="97"/>
                </a:cxn>
                <a:cxn ang="0">
                  <a:pos x="1527" y="47"/>
                </a:cxn>
                <a:cxn ang="0">
                  <a:pos x="1472" y="4"/>
                </a:cxn>
                <a:cxn ang="0">
                  <a:pos x="1391" y="0"/>
                </a:cxn>
                <a:cxn ang="0">
                  <a:pos x="0" y="308"/>
                </a:cxn>
                <a:cxn ang="0">
                  <a:pos x="451" y="451"/>
                </a:cxn>
                <a:cxn ang="0">
                  <a:pos x="1628" y="153"/>
                </a:cxn>
                <a:cxn ang="0">
                  <a:pos x="433" y="385"/>
                </a:cxn>
                <a:cxn ang="0">
                  <a:pos x="310" y="305"/>
                </a:cxn>
                <a:cxn ang="0">
                  <a:pos x="1400" y="42"/>
                </a:cxn>
                <a:cxn ang="0">
                  <a:pos x="1476" y="63"/>
                </a:cxn>
                <a:cxn ang="0">
                  <a:pos x="1825" y="97"/>
                </a:cxn>
                <a:cxn ang="0">
                  <a:pos x="1825" y="97"/>
                </a:cxn>
              </a:cxnLst>
              <a:rect l="0" t="0" r="r" b="b"/>
              <a:pathLst>
                <a:path w="1825" h="451">
                  <a:moveTo>
                    <a:pt x="1825" y="97"/>
                  </a:moveTo>
                  <a:lnTo>
                    <a:pt x="1527" y="47"/>
                  </a:lnTo>
                  <a:lnTo>
                    <a:pt x="1472" y="4"/>
                  </a:lnTo>
                  <a:lnTo>
                    <a:pt x="1391" y="0"/>
                  </a:lnTo>
                  <a:lnTo>
                    <a:pt x="0" y="308"/>
                  </a:lnTo>
                  <a:lnTo>
                    <a:pt x="451" y="451"/>
                  </a:lnTo>
                  <a:lnTo>
                    <a:pt x="1628" y="153"/>
                  </a:lnTo>
                  <a:lnTo>
                    <a:pt x="433" y="385"/>
                  </a:lnTo>
                  <a:lnTo>
                    <a:pt x="310" y="305"/>
                  </a:lnTo>
                  <a:lnTo>
                    <a:pt x="1400" y="42"/>
                  </a:lnTo>
                  <a:lnTo>
                    <a:pt x="1476" y="63"/>
                  </a:lnTo>
                  <a:lnTo>
                    <a:pt x="1825" y="97"/>
                  </a:lnTo>
                  <a:lnTo>
                    <a:pt x="1825" y="9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7" name="Freeform 48"/>
            <p:cNvSpPr>
              <a:spLocks/>
            </p:cNvSpPr>
            <p:nvPr/>
          </p:nvSpPr>
          <p:spPr bwMode="auto">
            <a:xfrm>
              <a:off x="3653" y="2490"/>
              <a:ext cx="315" cy="128"/>
            </a:xfrm>
            <a:custGeom>
              <a:avLst/>
              <a:gdLst/>
              <a:ahLst/>
              <a:cxnLst>
                <a:cxn ang="0">
                  <a:pos x="0" y="382"/>
                </a:cxn>
                <a:cxn ang="0">
                  <a:pos x="272" y="118"/>
                </a:cxn>
                <a:cxn ang="0">
                  <a:pos x="663" y="0"/>
                </a:cxn>
                <a:cxn ang="0">
                  <a:pos x="945" y="118"/>
                </a:cxn>
                <a:cxn ang="0">
                  <a:pos x="0" y="382"/>
                </a:cxn>
                <a:cxn ang="0">
                  <a:pos x="0" y="382"/>
                </a:cxn>
              </a:cxnLst>
              <a:rect l="0" t="0" r="r" b="b"/>
              <a:pathLst>
                <a:path w="945" h="382">
                  <a:moveTo>
                    <a:pt x="0" y="382"/>
                  </a:moveTo>
                  <a:lnTo>
                    <a:pt x="272" y="118"/>
                  </a:lnTo>
                  <a:lnTo>
                    <a:pt x="663" y="0"/>
                  </a:lnTo>
                  <a:lnTo>
                    <a:pt x="945" y="118"/>
                  </a:lnTo>
                  <a:lnTo>
                    <a:pt x="0" y="382"/>
                  </a:lnTo>
                  <a:lnTo>
                    <a:pt x="0" y="382"/>
                  </a:lnTo>
                  <a:close/>
                </a:path>
              </a:pathLst>
            </a:custGeom>
            <a:solidFill>
              <a:srgbClr val="F7A8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Freeform 49"/>
            <p:cNvSpPr>
              <a:spLocks/>
            </p:cNvSpPr>
            <p:nvPr/>
          </p:nvSpPr>
          <p:spPr bwMode="auto">
            <a:xfrm>
              <a:off x="3499" y="2461"/>
              <a:ext cx="561" cy="391"/>
            </a:xfrm>
            <a:custGeom>
              <a:avLst/>
              <a:gdLst/>
              <a:ahLst/>
              <a:cxnLst>
                <a:cxn ang="0">
                  <a:pos x="939" y="0"/>
                </a:cxn>
                <a:cxn ang="0">
                  <a:pos x="1648" y="189"/>
                </a:cxn>
                <a:cxn ang="0">
                  <a:pos x="1682" y="300"/>
                </a:cxn>
                <a:cxn ang="0">
                  <a:pos x="1338" y="417"/>
                </a:cxn>
                <a:cxn ang="0">
                  <a:pos x="1293" y="505"/>
                </a:cxn>
                <a:cxn ang="0">
                  <a:pos x="1316" y="605"/>
                </a:cxn>
                <a:cxn ang="0">
                  <a:pos x="1366" y="678"/>
                </a:cxn>
                <a:cxn ang="0">
                  <a:pos x="1465" y="732"/>
                </a:cxn>
                <a:cxn ang="0">
                  <a:pos x="0" y="1174"/>
                </a:cxn>
                <a:cxn ang="0">
                  <a:pos x="1348" y="716"/>
                </a:cxn>
                <a:cxn ang="0">
                  <a:pos x="1259" y="662"/>
                </a:cxn>
                <a:cxn ang="0">
                  <a:pos x="828" y="755"/>
                </a:cxn>
                <a:cxn ang="0">
                  <a:pos x="1237" y="600"/>
                </a:cxn>
                <a:cxn ang="0">
                  <a:pos x="1243" y="473"/>
                </a:cxn>
                <a:cxn ang="0">
                  <a:pos x="368" y="666"/>
                </a:cxn>
                <a:cxn ang="0">
                  <a:pos x="346" y="573"/>
                </a:cxn>
                <a:cxn ang="0">
                  <a:pos x="1642" y="226"/>
                </a:cxn>
                <a:cxn ang="0">
                  <a:pos x="982" y="68"/>
                </a:cxn>
                <a:cxn ang="0">
                  <a:pos x="474" y="235"/>
                </a:cxn>
                <a:cxn ang="0">
                  <a:pos x="939" y="0"/>
                </a:cxn>
                <a:cxn ang="0">
                  <a:pos x="939" y="0"/>
                </a:cxn>
              </a:cxnLst>
              <a:rect l="0" t="0" r="r" b="b"/>
              <a:pathLst>
                <a:path w="1682" h="1174">
                  <a:moveTo>
                    <a:pt x="939" y="0"/>
                  </a:moveTo>
                  <a:lnTo>
                    <a:pt x="1648" y="189"/>
                  </a:lnTo>
                  <a:lnTo>
                    <a:pt x="1682" y="300"/>
                  </a:lnTo>
                  <a:lnTo>
                    <a:pt x="1338" y="417"/>
                  </a:lnTo>
                  <a:lnTo>
                    <a:pt x="1293" y="505"/>
                  </a:lnTo>
                  <a:lnTo>
                    <a:pt x="1316" y="605"/>
                  </a:lnTo>
                  <a:lnTo>
                    <a:pt x="1366" y="678"/>
                  </a:lnTo>
                  <a:lnTo>
                    <a:pt x="1465" y="732"/>
                  </a:lnTo>
                  <a:lnTo>
                    <a:pt x="0" y="1174"/>
                  </a:lnTo>
                  <a:lnTo>
                    <a:pt x="1348" y="716"/>
                  </a:lnTo>
                  <a:lnTo>
                    <a:pt x="1259" y="662"/>
                  </a:lnTo>
                  <a:lnTo>
                    <a:pt x="828" y="755"/>
                  </a:lnTo>
                  <a:lnTo>
                    <a:pt x="1237" y="600"/>
                  </a:lnTo>
                  <a:lnTo>
                    <a:pt x="1243" y="473"/>
                  </a:lnTo>
                  <a:lnTo>
                    <a:pt x="368" y="666"/>
                  </a:lnTo>
                  <a:lnTo>
                    <a:pt x="346" y="573"/>
                  </a:lnTo>
                  <a:lnTo>
                    <a:pt x="1642" y="226"/>
                  </a:lnTo>
                  <a:lnTo>
                    <a:pt x="982" y="68"/>
                  </a:lnTo>
                  <a:lnTo>
                    <a:pt x="474" y="235"/>
                  </a:lnTo>
                  <a:lnTo>
                    <a:pt x="939" y="0"/>
                  </a:lnTo>
                  <a:lnTo>
                    <a:pt x="93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Freeform 50"/>
            <p:cNvSpPr>
              <a:spLocks/>
            </p:cNvSpPr>
            <p:nvPr/>
          </p:nvSpPr>
          <p:spPr bwMode="auto">
            <a:xfrm>
              <a:off x="3770" y="2810"/>
              <a:ext cx="99" cy="47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297" y="121"/>
                </a:cxn>
                <a:cxn ang="0">
                  <a:pos x="0" y="141"/>
                </a:cxn>
                <a:cxn ang="0">
                  <a:pos x="169" y="88"/>
                </a:cxn>
                <a:cxn ang="0">
                  <a:pos x="129" y="13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97" h="141">
                  <a:moveTo>
                    <a:pt x="197" y="0"/>
                  </a:moveTo>
                  <a:lnTo>
                    <a:pt x="297" y="121"/>
                  </a:lnTo>
                  <a:lnTo>
                    <a:pt x="0" y="141"/>
                  </a:lnTo>
                  <a:lnTo>
                    <a:pt x="169" y="88"/>
                  </a:lnTo>
                  <a:lnTo>
                    <a:pt x="129" y="13"/>
                  </a:lnTo>
                  <a:lnTo>
                    <a:pt x="197" y="0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23900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Восприятие информации	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274320">
              <a:buNone/>
            </a:pPr>
            <a:r>
              <a:rPr lang="ru-RU" dirty="0" smtClean="0"/>
              <a:t>Мир вокруг нас полон всевозможных образов, звуков, запахов и всю эту информацию доносят до сознания человека его органы чувств: </a:t>
            </a:r>
          </a:p>
          <a:p>
            <a:r>
              <a:rPr lang="ru-RU" dirty="0" smtClean="0"/>
              <a:t>Зрение</a:t>
            </a:r>
          </a:p>
          <a:p>
            <a:r>
              <a:rPr lang="ru-RU" dirty="0" smtClean="0"/>
              <a:t>Слух</a:t>
            </a:r>
          </a:p>
          <a:p>
            <a:r>
              <a:rPr lang="ru-RU" dirty="0" smtClean="0"/>
              <a:t>Обоняние</a:t>
            </a:r>
          </a:p>
          <a:p>
            <a:r>
              <a:rPr lang="ru-RU" dirty="0" smtClean="0"/>
              <a:t>Вкус</a:t>
            </a:r>
          </a:p>
          <a:p>
            <a:r>
              <a:rPr lang="ru-RU" dirty="0" smtClean="0"/>
              <a:t>Осязание.</a:t>
            </a:r>
          </a:p>
          <a:p>
            <a:pPr marL="0" indent="274320">
              <a:buNone/>
            </a:pPr>
            <a:r>
              <a:rPr lang="ru-RU" dirty="0" smtClean="0"/>
              <a:t>С их помощью человек формирует свое первое представление о любом предмете, живом существе, произведении искусства, явлении и пр.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C:\Program Files\Microsoft Office\MEDIA\CAGCAT10\j023413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2500306"/>
            <a:ext cx="1387460" cy="1475445"/>
          </a:xfrm>
          <a:prstGeom prst="rect">
            <a:avLst/>
          </a:prstGeom>
          <a:noFill/>
        </p:spPr>
      </p:pic>
      <p:pic>
        <p:nvPicPr>
          <p:cNvPr id="2051" name="Picture 3" descr="C:\Program Files\Microsoft Office\MEDIA\CAGCAT10\j028491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2786058"/>
            <a:ext cx="2190692" cy="1449508"/>
          </a:xfrm>
          <a:prstGeom prst="rect">
            <a:avLst/>
          </a:prstGeom>
          <a:noFill/>
        </p:spPr>
      </p:pic>
      <p:pic>
        <p:nvPicPr>
          <p:cNvPr id="2053" name="Picture 5" descr="C:\Program Files\Microsoft Office\MEDIA\CAGCAT10\j0090386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3143248"/>
            <a:ext cx="1770748" cy="1515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Глаза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74320">
              <a:buNone/>
            </a:pPr>
            <a:r>
              <a:rPr lang="ru-RU" dirty="0" smtClean="0"/>
              <a:t>Глазами люди воспринимают зрительную (визуальную) информацию. Это может быть текст книги, картина в музее, географическая карта, дорожный знак.</a:t>
            </a:r>
            <a:endParaRPr lang="ru-RU" dirty="0"/>
          </a:p>
        </p:txBody>
      </p:sp>
      <p:pic>
        <p:nvPicPr>
          <p:cNvPr id="3074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4714884"/>
            <a:ext cx="1795462" cy="1833563"/>
          </a:xfrm>
          <a:prstGeom prst="rect">
            <a:avLst/>
          </a:prstGeom>
          <a:noFill/>
        </p:spPr>
      </p:pic>
      <p:pic>
        <p:nvPicPr>
          <p:cNvPr id="3075" name="Picture 3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143248"/>
            <a:ext cx="1830387" cy="1565275"/>
          </a:xfrm>
          <a:prstGeom prst="rect">
            <a:avLst/>
          </a:prstGeom>
          <a:noFill/>
        </p:spPr>
      </p:pic>
      <p:pic>
        <p:nvPicPr>
          <p:cNvPr id="3076" name="Picture 4" descr="C:\Program Files\Microsoft Office\MEDIA\CAGCAT10\j0335112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4071942"/>
            <a:ext cx="1530394" cy="1530394"/>
          </a:xfrm>
          <a:prstGeom prst="rect">
            <a:avLst/>
          </a:prstGeom>
          <a:noFill/>
        </p:spPr>
      </p:pic>
      <p:pic>
        <p:nvPicPr>
          <p:cNvPr id="3077" name="Picture 5" descr="C:\Program Files\Microsoft Office\MEDIA\CAGCAT10\j0216588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29454" y="2500306"/>
            <a:ext cx="849387" cy="9540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Органы слуха	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74320">
              <a:buNone/>
            </a:pPr>
            <a:r>
              <a:rPr lang="ru-RU" dirty="0" smtClean="0"/>
              <a:t>Органы слуха доставляют информацию в виде звуков (</a:t>
            </a:r>
            <a:r>
              <a:rPr lang="ru-RU" dirty="0" err="1" smtClean="0"/>
              <a:t>аудиальную</a:t>
            </a:r>
            <a:r>
              <a:rPr lang="ru-RU" dirty="0" smtClean="0"/>
              <a:t>):</a:t>
            </a:r>
          </a:p>
          <a:p>
            <a:r>
              <a:rPr lang="ru-RU" dirty="0" smtClean="0"/>
              <a:t>Речь</a:t>
            </a:r>
          </a:p>
          <a:p>
            <a:r>
              <a:rPr lang="ru-RU" dirty="0" smtClean="0"/>
              <a:t>Звонки телефона  </a:t>
            </a:r>
            <a:r>
              <a:rPr lang="ru-RU" sz="3600" dirty="0" smtClean="0">
                <a:solidFill>
                  <a:srgbClr val="FF0000"/>
                </a:solidFill>
                <a:sym typeface="Wingdings"/>
              </a:rPr>
              <a:t></a:t>
            </a:r>
            <a:endParaRPr lang="ru-RU" sz="3600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Пение птиц</a:t>
            </a:r>
          </a:p>
          <a:p>
            <a:r>
              <a:rPr lang="ru-RU" dirty="0" smtClean="0"/>
              <a:t>Музыку</a:t>
            </a:r>
          </a:p>
          <a:p>
            <a:r>
              <a:rPr lang="ru-RU" dirty="0" smtClean="0"/>
              <a:t>Шум мотора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 descr="C:\Program Files\Microsoft Office\MEDIA\CAGCAT10\j023301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2500306"/>
            <a:ext cx="1644290" cy="1670314"/>
          </a:xfrm>
          <a:prstGeom prst="rect">
            <a:avLst/>
          </a:prstGeom>
          <a:noFill/>
        </p:spPr>
      </p:pic>
      <p:pic>
        <p:nvPicPr>
          <p:cNvPr id="4099" name="Picture 3" descr="C:\Program Files\Microsoft Office\MEDIA\CAGCAT10\j023413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4429132"/>
            <a:ext cx="1952625" cy="2076450"/>
          </a:xfrm>
          <a:prstGeom prst="rect">
            <a:avLst/>
          </a:prstGeom>
          <a:noFill/>
        </p:spPr>
      </p:pic>
      <p:pic>
        <p:nvPicPr>
          <p:cNvPr id="4100" name="Picture 4" descr="C:\Program Files\Microsoft Office\MEDIA\CAGCAT10\j0233070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57818" y="4196840"/>
            <a:ext cx="2000264" cy="1002679"/>
          </a:xfrm>
          <a:prstGeom prst="rect">
            <a:avLst/>
          </a:prstGeom>
          <a:noFill/>
        </p:spPr>
      </p:pic>
      <p:pic>
        <p:nvPicPr>
          <p:cNvPr id="7" name="ELPHRG01.wav">
            <a:hlinkClick r:id="" action="ppaction://media"/>
          </p:cNvPr>
          <p:cNvPicPr>
            <a:picLocks noRot="1" noChangeAspect="1"/>
          </p:cNvPicPr>
          <p:nvPr>
            <a:wavAudioFile r:embed="rId1" name="ELPHRG01.wav"/>
          </p:nvPr>
        </p:nvPicPr>
        <p:blipFill>
          <a:blip r:embed="rId6"/>
          <a:stretch>
            <a:fillRect/>
          </a:stretch>
        </p:blipFill>
        <p:spPr>
          <a:xfrm>
            <a:off x="4449763" y="3306763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92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roduct_thumb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78" y="5438773"/>
            <a:ext cx="1428752" cy="1419227"/>
          </a:xfrm>
          <a:prstGeom prst="rect">
            <a:avLst/>
          </a:prstGeom>
        </p:spPr>
      </p:pic>
      <p:pic>
        <p:nvPicPr>
          <p:cNvPr id="4" name="Содержимое 3" descr="J017542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911169">
            <a:off x="5951942" y="336130"/>
            <a:ext cx="2093912" cy="138547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Органы обоняния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274320">
              <a:buNone/>
            </a:pPr>
            <a:r>
              <a:rPr lang="ru-RU" dirty="0" smtClean="0"/>
              <a:t>Органы обоняния позволяют человеку ощущать запахи. Обычно мы не задумываемся о том, что окружающие нас запахи это тоже очень важная информация.</a:t>
            </a:r>
          </a:p>
          <a:p>
            <a:pPr marL="0" indent="274320">
              <a:buNone/>
            </a:pPr>
            <a:r>
              <a:rPr lang="ru-RU" dirty="0" smtClean="0"/>
              <a:t>Когда мы хотим охарактеризовать запах то стараемся дать ему сравнительную оценку: тяжелый, легкий, пряный, приятный.</a:t>
            </a:r>
          </a:p>
          <a:p>
            <a:pPr marL="0" indent="274320">
              <a:buNone/>
            </a:pPr>
            <a:r>
              <a:rPr lang="ru-RU" dirty="0" smtClean="0"/>
              <a:t>Существует очень редкая специальность «парфюмер». Это человек смешивающий различные  экстракты цветов, фруктов и получающий новое сочетание, которое используется при изготовлении духов, гелей.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4" y="0"/>
            <a:ext cx="1976438" cy="237172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7239000" cy="1143000"/>
          </a:xfrm>
        </p:spPr>
        <p:txBody>
          <a:bodyPr/>
          <a:lstStyle/>
          <a:p>
            <a:pPr algn="ctr"/>
            <a:r>
              <a:rPr lang="ru-RU" dirty="0" smtClean="0"/>
              <a:t>Органы вкуса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274320">
              <a:buNone/>
            </a:pPr>
            <a:r>
              <a:rPr lang="ru-RU" sz="2400" dirty="0" smtClean="0"/>
              <a:t>Органы вкуса несут человеку информацию о вкусе еды.</a:t>
            </a:r>
          </a:p>
          <a:p>
            <a:pPr marL="0" indent="274320">
              <a:buNone/>
            </a:pPr>
            <a:r>
              <a:rPr lang="ru-RU" sz="2400" dirty="0" smtClean="0"/>
              <a:t>Представьте себе, что было бы, если бы вы не обладали  этим чувством!</a:t>
            </a:r>
          </a:p>
          <a:p>
            <a:pPr marL="0" indent="274320">
              <a:buNone/>
            </a:pPr>
            <a:r>
              <a:rPr lang="ru-RU" sz="2400" dirty="0" smtClean="0"/>
              <a:t>Вы не смоглибы отличить апельсин от соленых огурцов. </a:t>
            </a:r>
            <a:r>
              <a:rPr lang="ru-RU" sz="2400" i="1" dirty="0" smtClean="0"/>
              <a:t>Исторические исследования показали, что встречаются люди с обостренным чувством вкуса. </a:t>
            </a:r>
          </a:p>
          <a:p>
            <a:pPr marL="0" indent="274320">
              <a:buNone/>
            </a:pPr>
            <a:r>
              <a:rPr lang="ru-RU" sz="2400" b="1" i="1" u="sng" dirty="0" smtClean="0"/>
              <a:t>Например,</a:t>
            </a:r>
            <a:r>
              <a:rPr lang="ru-RU" sz="2400" i="1" dirty="0" smtClean="0"/>
              <a:t> </a:t>
            </a:r>
            <a:r>
              <a:rPr lang="ru-RU" sz="2400" dirty="0" smtClean="0"/>
              <a:t>найдены записи о том, что древнеримские гастрономы по вкусу рыбы определяли, в каком месте реки Тибр она была выловлена.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239000" cy="1143000"/>
          </a:xfrm>
        </p:spPr>
        <p:txBody>
          <a:bodyPr/>
          <a:lstStyle/>
          <a:p>
            <a:pPr algn="ctr"/>
            <a:r>
              <a:rPr lang="ru-RU" dirty="0" smtClean="0"/>
              <a:t>Органы осязания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274320">
              <a:buNone/>
            </a:pPr>
            <a:r>
              <a:rPr lang="ru-RU" sz="2800" dirty="0" smtClean="0"/>
              <a:t>Органы осязания позволяют получить информацию о температуре предмета (горячий или холодный), о состоянии поверхности (гладкая или шершавая, мокрая или сухая). Такая информация называется тактильной.</a:t>
            </a:r>
          </a:p>
          <a:p>
            <a:pPr marL="0" indent="274320">
              <a:buNone/>
            </a:pPr>
            <a:endParaRPr lang="ru-RU" sz="2800" dirty="0" smtClean="0"/>
          </a:p>
          <a:p>
            <a:pPr marL="0" indent="274320">
              <a:buNone/>
            </a:pPr>
            <a:r>
              <a:rPr lang="ru-RU" sz="2800" i="1" dirty="0" smtClean="0"/>
              <a:t>В полной темноте мы не можем отличить черный шарик от белого, но мы можем отличить шарик сделанный из резины от стеклянного шарика.</a:t>
            </a:r>
          </a:p>
          <a:p>
            <a:pPr marL="0" indent="274320">
              <a:buNone/>
            </a:pPr>
            <a:r>
              <a:rPr lang="ru-RU" sz="2800" dirty="0" smtClean="0"/>
              <a:t>Практически</a:t>
            </a:r>
          </a:p>
          <a:p>
            <a:pPr marL="0" indent="274320">
              <a:buFont typeface="Wingdings" pitchFamily="2" charset="2"/>
              <a:buChar char="Ø"/>
            </a:pPr>
            <a:r>
              <a:rPr lang="ru-RU" sz="2800" dirty="0" smtClean="0"/>
              <a:t>90% информации человек получает при помощи органов зрения</a:t>
            </a:r>
          </a:p>
          <a:p>
            <a:pPr marL="0" indent="274320">
              <a:buFont typeface="Wingdings" pitchFamily="2" charset="2"/>
              <a:buChar char="Ø"/>
            </a:pPr>
            <a:r>
              <a:rPr lang="ru-RU" sz="2800" dirty="0" smtClean="0"/>
              <a:t>9% посредством органов слуха</a:t>
            </a:r>
          </a:p>
          <a:p>
            <a:pPr marL="0" indent="274320">
              <a:buFont typeface="Wingdings" pitchFamily="2" charset="2"/>
              <a:buChar char="Ø"/>
            </a:pPr>
            <a:r>
              <a:rPr lang="ru-RU" sz="2800" dirty="0" smtClean="0"/>
              <a:t>1% при </a:t>
            </a:r>
            <a:r>
              <a:rPr lang="ru-RU" dirty="0" smtClean="0"/>
              <a:t>помощи остальных органов чувств.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6357950" y="2786058"/>
            <a:ext cx="571504" cy="571504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286644" y="2786058"/>
            <a:ext cx="571504" cy="57150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147</TotalTime>
  <Words>425</Words>
  <Application>Microsoft Office PowerPoint</Application>
  <PresentationFormat>Экран (4:3)</PresentationFormat>
  <Paragraphs>49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Понятие информации.</vt:lpstr>
      <vt:lpstr>Слайд 2</vt:lpstr>
      <vt:lpstr>Информация –это сведения о окружающем мире, которые расширяют уровень осведомленности человека. </vt:lpstr>
      <vt:lpstr>Восприятие информации </vt:lpstr>
      <vt:lpstr>Глаза</vt:lpstr>
      <vt:lpstr>Органы слуха </vt:lpstr>
      <vt:lpstr>Органы обоняния </vt:lpstr>
      <vt:lpstr>Органы вкуса</vt:lpstr>
      <vt:lpstr>Органы осязания</vt:lpstr>
      <vt:lpstr>Животные и растения</vt:lpstr>
      <vt:lpstr>Формы  Представление информации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информации.</dc:title>
  <dc:creator>Лазаренко</dc:creator>
  <cp:lastModifiedBy>Лазаренко</cp:lastModifiedBy>
  <cp:revision>27</cp:revision>
  <dcterms:created xsi:type="dcterms:W3CDTF">2009-09-14T08:44:51Z</dcterms:created>
  <dcterms:modified xsi:type="dcterms:W3CDTF">2012-12-27T10:14:34Z</dcterms:modified>
</cp:coreProperties>
</file>