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pt4web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3084" y="2492896"/>
            <a:ext cx="537180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Европейский Союз</a:t>
            </a:r>
          </a:p>
          <a:p>
            <a:pPr algn="ctr"/>
            <a:r>
              <a:rPr lang="ru-RU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Трафарет</a:t>
            </a:r>
            <a:endParaRPr lang="ru-RU" sz="4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76256" y="4581128"/>
            <a:ext cx="2024592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Автор: </a:t>
            </a:r>
          </a:p>
          <a:p>
            <a:pPr algn="ctr"/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учитель географии</a:t>
            </a:r>
          </a:p>
          <a:p>
            <a:pPr algn="ctr"/>
            <a:r>
              <a:rPr lang="ru-RU" sz="1600" b="1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Жидовкина</a:t>
            </a: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Галина Петровна</a:t>
            </a:r>
          </a:p>
          <a:p>
            <a:pPr algn="ctr"/>
            <a:r>
              <a:rPr lang="ru-RU" sz="1600" b="1" cap="none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МБОУ «СОШ №3»</a:t>
            </a:r>
          </a:p>
          <a:p>
            <a:pPr algn="ctr"/>
            <a:r>
              <a:rPr lang="ru-RU" sz="1600" b="1" spc="50" dirty="0" err="1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</a:t>
            </a:r>
            <a:r>
              <a:rPr lang="ru-RU" sz="1600" b="1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.Дальнереченск</a:t>
            </a:r>
            <a:endParaRPr lang="ru-RU" sz="1600" b="1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1600" b="1" cap="none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Приморский край</a:t>
            </a:r>
            <a:endParaRPr lang="ru-RU" sz="1600" b="1" cap="none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771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Инструкция работы с трафаретом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В </a:t>
            </a:r>
            <a:r>
              <a:rPr lang="ru-RU" sz="2400" dirty="0"/>
              <a:t>таблице указаны названия стран. Согласно  заданию, необходимо щелкнуть по названиям тех государств, которые входят в Европейский Союз. При щелчке происходит изменение цвета  черного на красный. </a:t>
            </a:r>
          </a:p>
          <a:p>
            <a:pPr marL="0" indent="0">
              <a:buNone/>
            </a:pPr>
            <a:r>
              <a:rPr lang="ru-RU" sz="2400" dirty="0" smtClean="0"/>
              <a:t>   Для </a:t>
            </a:r>
            <a:r>
              <a:rPr lang="ru-RU" sz="2400" dirty="0"/>
              <a:t>проверки правильности  выполненного задания необходимо щелкнуть на кнопку «Проверка». Вышедший  прямоугольник накроет таблицу. В маленьких окошках  названия стран членов – ЕС красного цвета покажут правильные ответы,  черным цветом- названия стран, не указанные учеником. Трафарет можно использовать на уроках географии, истории и обществознания. Ресурс является хорошим пособием для старшеклассников при подготовке к ЕГЭ.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378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55361" y="4147636"/>
            <a:ext cx="1632960" cy="810806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46275"/>
                  <a:invGamma/>
                </a:srgbClr>
              </a:gs>
              <a:gs pos="50000">
                <a:srgbClr val="FFCC99">
                  <a:alpha val="69000"/>
                </a:srgbClr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3686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88321" y="2382010"/>
            <a:ext cx="1504800" cy="848250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46275"/>
                  <a:invGamma/>
                </a:srgbClr>
              </a:gs>
              <a:gs pos="50000">
                <a:srgbClr val="FFCC99">
                  <a:alpha val="59000"/>
                </a:srgbClr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/>
          <a:p>
            <a:endParaRPr lang="ru-RU" sz="1500" b="1"/>
          </a:p>
        </p:txBody>
      </p:sp>
      <p:sp>
        <p:nvSpPr>
          <p:cNvPr id="3686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88320" y="1535201"/>
            <a:ext cx="1503360" cy="848250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46275"/>
                  <a:invGamma/>
                </a:srgbClr>
              </a:gs>
              <a:gs pos="50000">
                <a:srgbClr val="FFCC99">
                  <a:alpha val="63000"/>
                </a:srgbClr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6869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88640" y="4931078"/>
            <a:ext cx="1566720" cy="914496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46275"/>
                  <a:invGamma/>
                </a:srgbClr>
              </a:gs>
              <a:gs pos="50000">
                <a:srgbClr val="FFCC99">
                  <a:alpha val="58000"/>
                </a:srgbClr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3687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52481" y="3231700"/>
            <a:ext cx="1632960" cy="914496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46275"/>
                  <a:invGamma/>
                </a:srgbClr>
              </a:gs>
              <a:gs pos="50000">
                <a:srgbClr val="FFCC99">
                  <a:alpha val="63000"/>
                </a:srgbClr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/>
          <a:p>
            <a:endParaRPr lang="ru-RU" sz="1500" b="1"/>
          </a:p>
        </p:txBody>
      </p:sp>
      <p:sp>
        <p:nvSpPr>
          <p:cNvPr id="3687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55360" y="2383451"/>
            <a:ext cx="1634400" cy="849689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46275"/>
                  <a:invGamma/>
                </a:srgbClr>
              </a:gs>
              <a:gs pos="50000">
                <a:srgbClr val="FFCC99">
                  <a:alpha val="67999"/>
                </a:srgbClr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687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88640" y="1533762"/>
            <a:ext cx="1566720" cy="848249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46275"/>
                  <a:invGamma/>
                </a:srgbClr>
              </a:gs>
              <a:gs pos="50000">
                <a:srgbClr val="FFCC99">
                  <a:alpha val="60001"/>
                </a:srgbClr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/>
          <a:p>
            <a:endParaRPr lang="ru-RU" sz="1500" b="1"/>
          </a:p>
        </p:txBody>
      </p:sp>
      <p:sp>
        <p:nvSpPr>
          <p:cNvPr id="3687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88640" y="620705"/>
            <a:ext cx="1566720" cy="914496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46275"/>
                  <a:invGamma/>
                </a:srgbClr>
              </a:gs>
              <a:gs pos="50000">
                <a:srgbClr val="FFCC99">
                  <a:alpha val="60001"/>
                </a:srgbClr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687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52481" y="4929638"/>
            <a:ext cx="1632960" cy="914496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46275"/>
                  <a:invGamma/>
                </a:srgbClr>
              </a:gs>
              <a:gs pos="50000">
                <a:srgbClr val="FFCC99">
                  <a:alpha val="75999"/>
                </a:srgbClr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/>
          <a:p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3687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20480" y="4147636"/>
            <a:ext cx="1568160" cy="849689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61961"/>
                  <a:invGamma/>
                </a:srgbClr>
              </a:gs>
              <a:gs pos="50000">
                <a:srgbClr val="FFCC99">
                  <a:alpha val="73000"/>
                </a:srgbClr>
              </a:gs>
              <a:gs pos="100000">
                <a:srgbClr val="FFCC99">
                  <a:gamma/>
                  <a:shade val="61961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b="1"/>
          </a:p>
        </p:txBody>
      </p:sp>
      <p:sp>
        <p:nvSpPr>
          <p:cNvPr id="36876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19040" y="2382010"/>
            <a:ext cx="1566720" cy="848250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46275"/>
                  <a:invGamma/>
                </a:srgbClr>
              </a:gs>
              <a:gs pos="50000">
                <a:srgbClr val="FFCC99">
                  <a:alpha val="66000"/>
                </a:srgbClr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/>
          <a:p>
            <a:endParaRPr lang="ru-RU" sz="1500" b="1"/>
          </a:p>
        </p:txBody>
      </p:sp>
      <p:sp>
        <p:nvSpPr>
          <p:cNvPr id="36877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20480" y="1517920"/>
            <a:ext cx="1568160" cy="865531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46275"/>
                  <a:invGamma/>
                </a:srgbClr>
              </a:gs>
              <a:gs pos="50000">
                <a:srgbClr val="FFCC99">
                  <a:alpha val="55000"/>
                </a:srgbClr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6878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19041" y="619266"/>
            <a:ext cx="1569600" cy="914496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46275"/>
                  <a:invGamma/>
                </a:srgbClr>
              </a:gs>
              <a:gs pos="50000">
                <a:srgbClr val="FFCC99">
                  <a:alpha val="62000"/>
                </a:srgbClr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/>
          <a:p>
            <a:endParaRPr lang="ru-RU" sz="1500" b="1"/>
          </a:p>
        </p:txBody>
      </p:sp>
      <p:sp>
        <p:nvSpPr>
          <p:cNvPr id="36879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52321" y="1535201"/>
            <a:ext cx="1568160" cy="865531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46275"/>
                  <a:invGamma/>
                </a:srgbClr>
              </a:gs>
              <a:gs pos="50000">
                <a:srgbClr val="FFCC99">
                  <a:alpha val="70000"/>
                </a:srgbClr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/>
          <a:p>
            <a:endParaRPr lang="ru-RU" sz="1500" b="1"/>
          </a:p>
        </p:txBody>
      </p:sp>
      <p:sp>
        <p:nvSpPr>
          <p:cNvPr id="36880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52320" y="619265"/>
            <a:ext cx="1566720" cy="915936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46275"/>
                  <a:invGamma/>
                </a:srgbClr>
              </a:gs>
              <a:gs pos="50000">
                <a:srgbClr val="FFCC99">
                  <a:alpha val="63000"/>
                </a:srgbClr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/>
          <a:p>
            <a:endParaRPr lang="ru-RU" sz="1500" b="1"/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914400" y="881372"/>
            <a:ext cx="1104480" cy="443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r>
              <a:rPr lang="ru-RU" b="1">
                <a:solidFill>
                  <a:srgbClr val="000000"/>
                </a:solidFill>
              </a:rPr>
              <a:t>Австрия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3875041" y="1591368"/>
            <a:ext cx="1546560" cy="76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7119361" y="1795869"/>
            <a:ext cx="1306080" cy="388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914400" y="3755914"/>
            <a:ext cx="977760" cy="82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3984480" y="946180"/>
            <a:ext cx="1110240" cy="321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r>
              <a:rPr lang="ru-RU" b="1">
                <a:solidFill>
                  <a:srgbClr val="000000"/>
                </a:solidFill>
              </a:rPr>
              <a:t>Норвегия</a:t>
            </a: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5703841" y="3538452"/>
            <a:ext cx="900000" cy="318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r>
              <a:rPr lang="ru-RU" b="1">
                <a:solidFill>
                  <a:srgbClr val="000000"/>
                </a:solidFill>
              </a:rPr>
              <a:t>Швейцария</a:t>
            </a:r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7185601" y="2639798"/>
            <a:ext cx="1046880" cy="300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r>
              <a:rPr lang="ru-RU" b="1">
                <a:solidFill>
                  <a:srgbClr val="000000"/>
                </a:solidFill>
              </a:rPr>
              <a:t>Ирландия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2547360" y="4343496"/>
            <a:ext cx="989280" cy="40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1045441" y="1795870"/>
            <a:ext cx="816480" cy="329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r>
              <a:rPr lang="ru-RU" b="1">
                <a:solidFill>
                  <a:srgbClr val="000000"/>
                </a:solidFill>
              </a:rPr>
              <a:t>Болгария</a:t>
            </a:r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2678400" y="3689668"/>
            <a:ext cx="779040" cy="1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5747041" y="2645558"/>
            <a:ext cx="912960" cy="262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r>
              <a:rPr lang="ru-RU" b="1">
                <a:solidFill>
                  <a:srgbClr val="000000"/>
                </a:solidFill>
              </a:rPr>
              <a:t>Франция</a:t>
            </a:r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7511040" y="3689668"/>
            <a:ext cx="894240" cy="223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>
              <a:spcAft>
                <a:spcPts val="1293"/>
              </a:spcAft>
            </a:pPr>
            <a:endParaRPr lang="ru-RU" sz="1500" b="1">
              <a:solidFill>
                <a:srgbClr val="000000"/>
              </a:solidFill>
            </a:endParaRP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5441761" y="4360778"/>
            <a:ext cx="1483200" cy="3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1"/>
                </a:solidFill>
              </a:rPr>
              <a:t>Испания</a:t>
            </a:r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7315200" y="1786150"/>
            <a:ext cx="936000" cy="3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Дания</a:t>
            </a:r>
          </a:p>
        </p:txBody>
      </p: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3918241" y="1795869"/>
            <a:ext cx="1241280" cy="31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/>
              <a:t>Польша</a:t>
            </a:r>
          </a:p>
        </p:txBody>
      </p:sp>
      <p:sp>
        <p:nvSpPr>
          <p:cNvPr id="36896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20480" y="3233140"/>
            <a:ext cx="1568160" cy="914496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71373"/>
                  <a:invGamma/>
                </a:srgbClr>
              </a:gs>
              <a:gs pos="50000">
                <a:srgbClr val="FFCC99">
                  <a:alpha val="66000"/>
                </a:srgbClr>
              </a:gs>
              <a:gs pos="100000">
                <a:srgbClr val="FFCC99">
                  <a:gamma/>
                  <a:shade val="71373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b="1"/>
          </a:p>
        </p:txBody>
      </p:sp>
      <p:sp>
        <p:nvSpPr>
          <p:cNvPr id="36897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52320" y="4146196"/>
            <a:ext cx="1566720" cy="848249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52941"/>
                  <a:invGamma/>
                </a:srgbClr>
              </a:gs>
              <a:gs pos="50000">
                <a:srgbClr val="FFCC99">
                  <a:alpha val="71001"/>
                </a:srgbClr>
              </a:gs>
              <a:gs pos="100000">
                <a:srgbClr val="FFCC99">
                  <a:gamma/>
                  <a:shade val="52941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/>
          <a:p>
            <a:endParaRPr lang="ru-RU" sz="1500" b="1"/>
          </a:p>
        </p:txBody>
      </p:sp>
      <p:sp>
        <p:nvSpPr>
          <p:cNvPr id="36898" name="AutoShape 3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20480" y="4931078"/>
            <a:ext cx="1568160" cy="914496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46275"/>
                  <a:invGamma/>
                </a:srgbClr>
              </a:gs>
              <a:gs pos="50000">
                <a:srgbClr val="FFCC99">
                  <a:alpha val="69000"/>
                </a:srgbClr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36899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88640" y="2382010"/>
            <a:ext cx="1566720" cy="848250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46275"/>
                  <a:invGamma/>
                </a:srgbClr>
              </a:gs>
              <a:gs pos="50000">
                <a:srgbClr val="FFCC99">
                  <a:alpha val="67000"/>
                </a:srgbClr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/>
          <a:p>
            <a:endParaRPr lang="ru-RU" b="1"/>
          </a:p>
        </p:txBody>
      </p:sp>
      <p:sp>
        <p:nvSpPr>
          <p:cNvPr id="36900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52481" y="619266"/>
            <a:ext cx="1632960" cy="914496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46275"/>
                  <a:invGamma/>
                </a:srgbClr>
              </a:gs>
              <a:gs pos="50000">
                <a:srgbClr val="FFCC99">
                  <a:alpha val="66000"/>
                </a:srgbClr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/>
          <a:p>
            <a:endParaRPr lang="ru-RU" sz="1500" b="1"/>
          </a:p>
        </p:txBody>
      </p:sp>
      <p:sp>
        <p:nvSpPr>
          <p:cNvPr id="36901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52481" y="1533762"/>
            <a:ext cx="1632960" cy="848249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46275"/>
                  <a:invGamma/>
                </a:srgbClr>
              </a:gs>
              <a:gs pos="50000">
                <a:srgbClr val="FFCC99">
                  <a:alpha val="67999"/>
                </a:srgbClr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/>
          <a:p>
            <a:endParaRPr lang="ru-RU" b="1"/>
          </a:p>
        </p:txBody>
      </p:sp>
      <p:sp>
        <p:nvSpPr>
          <p:cNvPr id="36902" name="AutoShape 3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88320" y="620705"/>
            <a:ext cx="1503360" cy="914496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46275"/>
                  <a:invGamma/>
                </a:srgbClr>
              </a:gs>
              <a:gs pos="50000">
                <a:srgbClr val="FFCC99">
                  <a:alpha val="67999"/>
                </a:srgbClr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b="1"/>
          </a:p>
        </p:txBody>
      </p:sp>
      <p:sp>
        <p:nvSpPr>
          <p:cNvPr id="36903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88320" y="4147636"/>
            <a:ext cx="1503360" cy="783442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46275"/>
                  <a:invGamma/>
                </a:srgbClr>
              </a:gs>
              <a:gs pos="50000">
                <a:srgbClr val="FFCC99">
                  <a:alpha val="70000"/>
                </a:srgbClr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6904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88321" y="3231700"/>
            <a:ext cx="1504800" cy="914496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46275"/>
                  <a:invGamma/>
                </a:srgbClr>
              </a:gs>
              <a:gs pos="50000">
                <a:srgbClr val="FFCC99">
                  <a:alpha val="72000"/>
                </a:srgbClr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/>
          <a:p>
            <a:endParaRPr lang="ru-RU" sz="1500" b="1"/>
          </a:p>
        </p:txBody>
      </p:sp>
      <p:sp>
        <p:nvSpPr>
          <p:cNvPr id="36905" name="AutoShape 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88640" y="3233140"/>
            <a:ext cx="1566720" cy="914496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46275"/>
                  <a:invGamma/>
                </a:srgbClr>
              </a:gs>
              <a:gs pos="50000">
                <a:srgbClr val="FFCC99">
                  <a:alpha val="67999"/>
                </a:srgbClr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b="1"/>
          </a:p>
        </p:txBody>
      </p:sp>
      <p:sp>
        <p:nvSpPr>
          <p:cNvPr id="36906" name="AutoShape 4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88640" y="4147636"/>
            <a:ext cx="1566720" cy="783442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55294"/>
                  <a:invGamma/>
                </a:srgbClr>
              </a:gs>
              <a:gs pos="50000">
                <a:srgbClr val="FFCC99">
                  <a:alpha val="70000"/>
                </a:srgbClr>
              </a:gs>
              <a:gs pos="100000">
                <a:srgbClr val="FFCC99">
                  <a:gamma/>
                  <a:shade val="55294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6907" name="AutoShape 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88320" y="4931078"/>
            <a:ext cx="1503360" cy="914496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46275"/>
                  <a:invGamma/>
                </a:srgbClr>
              </a:gs>
              <a:gs pos="50000">
                <a:srgbClr val="FFCC99">
                  <a:alpha val="64999"/>
                </a:srgbClr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6908" name="AutoShape 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52321" y="4931078"/>
            <a:ext cx="1569600" cy="914496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57647"/>
                  <a:invGamma/>
                </a:srgbClr>
              </a:gs>
              <a:gs pos="50000">
                <a:srgbClr val="FFCC99">
                  <a:alpha val="73000"/>
                </a:srgbClr>
              </a:gs>
              <a:gs pos="100000">
                <a:srgbClr val="FFCC99">
                  <a:gamma/>
                  <a:shade val="57647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6909" name="AutoShape 4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52321" y="2383450"/>
            <a:ext cx="1569600" cy="914496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46275"/>
                  <a:invGamma/>
                </a:srgbClr>
              </a:gs>
              <a:gs pos="50000">
                <a:srgbClr val="FFCC99">
                  <a:alpha val="66000"/>
                </a:srgbClr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b="1"/>
          </a:p>
        </p:txBody>
      </p:sp>
      <p:sp>
        <p:nvSpPr>
          <p:cNvPr id="36910" name="AutoShape 4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52321" y="3233140"/>
            <a:ext cx="1568160" cy="914496"/>
          </a:xfrm>
          <a:prstGeom prst="actionButtonBlank">
            <a:avLst/>
          </a:prstGeom>
          <a:gradFill rotWithShape="1">
            <a:gsLst>
              <a:gs pos="0">
                <a:srgbClr val="FFCC99">
                  <a:gamma/>
                  <a:shade val="46275"/>
                  <a:invGamma/>
                </a:srgbClr>
              </a:gs>
              <a:gs pos="50000">
                <a:srgbClr val="FFCC99">
                  <a:alpha val="67999"/>
                </a:srgbClr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 sz="1500" b="1"/>
          </a:p>
        </p:txBody>
      </p:sp>
      <p:sp>
        <p:nvSpPr>
          <p:cNvPr id="36911" name="Text Box 47"/>
          <p:cNvSpPr txBox="1">
            <a:spLocks noChangeArrowheads="1"/>
          </p:cNvSpPr>
          <p:nvPr/>
        </p:nvSpPr>
        <p:spPr bwMode="auto">
          <a:xfrm>
            <a:off x="2351520" y="871654"/>
            <a:ext cx="1306080" cy="3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Италия</a:t>
            </a:r>
          </a:p>
        </p:txBody>
      </p:sp>
      <p:sp>
        <p:nvSpPr>
          <p:cNvPr id="36912" name="Text Box 48"/>
          <p:cNvSpPr txBox="1">
            <a:spLocks noChangeArrowheads="1"/>
          </p:cNvSpPr>
          <p:nvPr/>
        </p:nvSpPr>
        <p:spPr bwMode="auto">
          <a:xfrm>
            <a:off x="7184160" y="946180"/>
            <a:ext cx="1307520" cy="3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Исландия</a:t>
            </a:r>
          </a:p>
        </p:txBody>
      </p:sp>
      <p:sp>
        <p:nvSpPr>
          <p:cNvPr id="36913" name="Text Box 49"/>
          <p:cNvSpPr txBox="1">
            <a:spLocks noChangeArrowheads="1"/>
          </p:cNvSpPr>
          <p:nvPr/>
        </p:nvSpPr>
        <p:spPr bwMode="auto">
          <a:xfrm>
            <a:off x="5486400" y="913459"/>
            <a:ext cx="1372320" cy="31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/>
              <a:t>Македония</a:t>
            </a:r>
          </a:p>
        </p:txBody>
      </p:sp>
      <p:sp>
        <p:nvSpPr>
          <p:cNvPr id="36914" name="Text Box 50"/>
          <p:cNvSpPr txBox="1">
            <a:spLocks noChangeArrowheads="1"/>
          </p:cNvSpPr>
          <p:nvPr/>
        </p:nvSpPr>
        <p:spPr bwMode="auto">
          <a:xfrm>
            <a:off x="5421600" y="1795869"/>
            <a:ext cx="1501920" cy="3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1"/>
                </a:solidFill>
              </a:rPr>
              <a:t>Люксембург</a:t>
            </a:r>
          </a:p>
        </p:txBody>
      </p:sp>
      <p:sp>
        <p:nvSpPr>
          <p:cNvPr id="36915" name="Text Box 51"/>
          <p:cNvSpPr txBox="1">
            <a:spLocks noChangeArrowheads="1"/>
          </p:cNvSpPr>
          <p:nvPr/>
        </p:nvSpPr>
        <p:spPr bwMode="auto">
          <a:xfrm>
            <a:off x="783361" y="2645559"/>
            <a:ext cx="1306080" cy="3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Украина</a:t>
            </a:r>
          </a:p>
        </p:txBody>
      </p:sp>
      <p:sp>
        <p:nvSpPr>
          <p:cNvPr id="36916" name="Text Box 52"/>
          <p:cNvSpPr txBox="1">
            <a:spLocks noChangeArrowheads="1"/>
          </p:cNvSpPr>
          <p:nvPr/>
        </p:nvSpPr>
        <p:spPr bwMode="auto">
          <a:xfrm>
            <a:off x="3984480" y="2645558"/>
            <a:ext cx="1370880" cy="3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1"/>
                </a:solidFill>
              </a:rPr>
              <a:t>Финляндия</a:t>
            </a:r>
          </a:p>
        </p:txBody>
      </p:sp>
      <p:sp>
        <p:nvSpPr>
          <p:cNvPr id="36917" name="Text Box 53"/>
          <p:cNvSpPr txBox="1">
            <a:spLocks noChangeArrowheads="1"/>
          </p:cNvSpPr>
          <p:nvPr/>
        </p:nvSpPr>
        <p:spPr bwMode="auto">
          <a:xfrm>
            <a:off x="2285281" y="3560054"/>
            <a:ext cx="1372320" cy="3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Германия</a:t>
            </a:r>
          </a:p>
        </p:txBody>
      </p:sp>
      <p:sp>
        <p:nvSpPr>
          <p:cNvPr id="36918" name="Text Box 54"/>
          <p:cNvSpPr txBox="1">
            <a:spLocks noChangeArrowheads="1"/>
          </p:cNvSpPr>
          <p:nvPr/>
        </p:nvSpPr>
        <p:spPr bwMode="auto">
          <a:xfrm>
            <a:off x="3853440" y="3560054"/>
            <a:ext cx="1372320" cy="3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1"/>
                </a:solidFill>
              </a:rPr>
              <a:t>Португалия</a:t>
            </a:r>
          </a:p>
        </p:txBody>
      </p:sp>
      <p:sp>
        <p:nvSpPr>
          <p:cNvPr id="36919" name="Text Box 55"/>
          <p:cNvSpPr txBox="1">
            <a:spLocks noChangeArrowheads="1"/>
          </p:cNvSpPr>
          <p:nvPr/>
        </p:nvSpPr>
        <p:spPr bwMode="auto">
          <a:xfrm>
            <a:off x="7184161" y="4343496"/>
            <a:ext cx="1176480" cy="3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Албания</a:t>
            </a:r>
          </a:p>
        </p:txBody>
      </p:sp>
      <p:sp>
        <p:nvSpPr>
          <p:cNvPr id="36920" name="Text Box 56"/>
          <p:cNvSpPr txBox="1">
            <a:spLocks noChangeArrowheads="1"/>
          </p:cNvSpPr>
          <p:nvPr/>
        </p:nvSpPr>
        <p:spPr bwMode="auto">
          <a:xfrm>
            <a:off x="2351521" y="4343496"/>
            <a:ext cx="1241280" cy="3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1"/>
                </a:solidFill>
              </a:rPr>
              <a:t>Мальта</a:t>
            </a:r>
          </a:p>
        </p:txBody>
      </p:sp>
      <p:sp>
        <p:nvSpPr>
          <p:cNvPr id="36921" name="Text Box 57"/>
          <p:cNvSpPr txBox="1">
            <a:spLocks noChangeArrowheads="1"/>
          </p:cNvSpPr>
          <p:nvPr/>
        </p:nvSpPr>
        <p:spPr bwMode="auto">
          <a:xfrm>
            <a:off x="5617441" y="5193185"/>
            <a:ext cx="1241280" cy="3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1"/>
                </a:solidFill>
              </a:rPr>
              <a:t>Словакия</a:t>
            </a:r>
          </a:p>
        </p:txBody>
      </p:sp>
      <p:sp>
        <p:nvSpPr>
          <p:cNvPr id="36922" name="Text Box 58"/>
          <p:cNvSpPr txBox="1">
            <a:spLocks noChangeArrowheads="1"/>
          </p:cNvSpPr>
          <p:nvPr/>
        </p:nvSpPr>
        <p:spPr bwMode="auto">
          <a:xfrm>
            <a:off x="3918240" y="5193185"/>
            <a:ext cx="1307520" cy="31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/>
              <a:t>Белоруссия</a:t>
            </a:r>
          </a:p>
        </p:txBody>
      </p:sp>
      <p:sp>
        <p:nvSpPr>
          <p:cNvPr id="36923" name="Text Box 59"/>
          <p:cNvSpPr txBox="1">
            <a:spLocks noChangeArrowheads="1"/>
          </p:cNvSpPr>
          <p:nvPr/>
        </p:nvSpPr>
        <p:spPr bwMode="auto">
          <a:xfrm>
            <a:off x="783360" y="5193185"/>
            <a:ext cx="1437120" cy="3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1"/>
                </a:solidFill>
              </a:rPr>
              <a:t>Венгрия</a:t>
            </a:r>
          </a:p>
        </p:txBody>
      </p:sp>
      <p:sp>
        <p:nvSpPr>
          <p:cNvPr id="36924" name="Text Box 60"/>
          <p:cNvSpPr txBox="1">
            <a:spLocks noChangeArrowheads="1"/>
          </p:cNvSpPr>
          <p:nvPr/>
        </p:nvSpPr>
        <p:spPr bwMode="auto">
          <a:xfrm>
            <a:off x="783360" y="3364194"/>
            <a:ext cx="1437120" cy="77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1"/>
                </a:solidFill>
              </a:rPr>
              <a:t>Велико-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chemeClr val="tx1"/>
                </a:solidFill>
              </a:rPr>
              <a:t>британия</a:t>
            </a:r>
          </a:p>
        </p:txBody>
      </p:sp>
      <p:sp>
        <p:nvSpPr>
          <p:cNvPr id="36925" name="Text Box 61"/>
          <p:cNvSpPr txBox="1">
            <a:spLocks noChangeArrowheads="1"/>
          </p:cNvSpPr>
          <p:nvPr/>
        </p:nvSpPr>
        <p:spPr bwMode="auto">
          <a:xfrm>
            <a:off x="783360" y="4343496"/>
            <a:ext cx="1307520" cy="3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Хорватия</a:t>
            </a:r>
          </a:p>
        </p:txBody>
      </p:sp>
      <p:sp>
        <p:nvSpPr>
          <p:cNvPr id="36926" name="Text Box 62"/>
          <p:cNvSpPr txBox="1">
            <a:spLocks noChangeArrowheads="1"/>
          </p:cNvSpPr>
          <p:nvPr/>
        </p:nvSpPr>
        <p:spPr bwMode="auto">
          <a:xfrm>
            <a:off x="3984481" y="4343496"/>
            <a:ext cx="1241280" cy="3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Пакистан</a:t>
            </a:r>
          </a:p>
        </p:txBody>
      </p:sp>
      <p:sp>
        <p:nvSpPr>
          <p:cNvPr id="36927" name="Text Box 63"/>
          <p:cNvSpPr txBox="1">
            <a:spLocks noChangeArrowheads="1"/>
          </p:cNvSpPr>
          <p:nvPr/>
        </p:nvSpPr>
        <p:spPr bwMode="auto">
          <a:xfrm>
            <a:off x="7054560" y="3560054"/>
            <a:ext cx="1370880" cy="3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Кипр</a:t>
            </a:r>
          </a:p>
        </p:txBody>
      </p:sp>
      <p:sp>
        <p:nvSpPr>
          <p:cNvPr id="36928" name="Text Box 64"/>
          <p:cNvSpPr txBox="1">
            <a:spLocks noChangeArrowheads="1"/>
          </p:cNvSpPr>
          <p:nvPr/>
        </p:nvSpPr>
        <p:spPr bwMode="auto">
          <a:xfrm>
            <a:off x="7184161" y="5193185"/>
            <a:ext cx="1241280" cy="3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Швеция</a:t>
            </a:r>
          </a:p>
        </p:txBody>
      </p:sp>
      <p:sp>
        <p:nvSpPr>
          <p:cNvPr id="36929" name="Text Box 65"/>
          <p:cNvSpPr txBox="1">
            <a:spLocks noChangeArrowheads="1"/>
          </p:cNvSpPr>
          <p:nvPr/>
        </p:nvSpPr>
        <p:spPr bwMode="auto">
          <a:xfrm>
            <a:off x="2482561" y="5193185"/>
            <a:ext cx="1110240" cy="362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CC99">
                        <a:gamma/>
                        <a:shade val="46275"/>
                        <a:invGamma/>
                      </a:srgbClr>
                    </a:gs>
                    <a:gs pos="50000">
                      <a:srgbClr val="FFCC99">
                        <a:alpha val="75999"/>
                      </a:srgbClr>
                    </a:gs>
                    <a:gs pos="100000">
                      <a:srgbClr val="FFCC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639" tIns="42452" rIns="81639" bIns="42452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Греция</a:t>
            </a:r>
          </a:p>
        </p:txBody>
      </p:sp>
      <p:sp>
        <p:nvSpPr>
          <p:cNvPr id="36930" name="Text Box 66"/>
          <p:cNvSpPr txBox="1">
            <a:spLocks noChangeArrowheads="1"/>
          </p:cNvSpPr>
          <p:nvPr/>
        </p:nvSpPr>
        <p:spPr bwMode="auto">
          <a:xfrm>
            <a:off x="2416320" y="1795869"/>
            <a:ext cx="1176480" cy="362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CC99">
                        <a:gamma/>
                        <a:shade val="46275"/>
                        <a:invGamma/>
                      </a:srgbClr>
                    </a:gs>
                    <a:gs pos="50000">
                      <a:srgbClr val="FFCC99">
                        <a:alpha val="42000"/>
                      </a:srgbClr>
                    </a:gs>
                    <a:gs pos="100000">
                      <a:srgbClr val="FFCC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639" tIns="42452" rIns="81639" bIns="42452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1"/>
                </a:solidFill>
              </a:rPr>
              <a:t>Литва</a:t>
            </a:r>
          </a:p>
        </p:txBody>
      </p:sp>
      <p:sp>
        <p:nvSpPr>
          <p:cNvPr id="36931" name="Text Box 67"/>
          <p:cNvSpPr txBox="1">
            <a:spLocks noChangeArrowheads="1"/>
          </p:cNvSpPr>
          <p:nvPr/>
        </p:nvSpPr>
        <p:spPr bwMode="auto">
          <a:xfrm>
            <a:off x="2285280" y="2710365"/>
            <a:ext cx="1307520" cy="283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300" b="1"/>
              <a:t>Нидерланды</a:t>
            </a:r>
          </a:p>
        </p:txBody>
      </p:sp>
      <p:pic>
        <p:nvPicPr>
          <p:cNvPr id="36933" name="Picture 69" descr="РисунСнова ЕС-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20" y="620706"/>
            <a:ext cx="7839360" cy="522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935" name="Rectangle 71"/>
          <p:cNvSpPr>
            <a:spLocks noChangeArrowheads="1"/>
          </p:cNvSpPr>
          <p:nvPr/>
        </p:nvSpPr>
        <p:spPr bwMode="auto">
          <a:xfrm>
            <a:off x="7250400" y="6107682"/>
            <a:ext cx="1244160" cy="483891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ru-RU" b="1">
                <a:solidFill>
                  <a:schemeClr val="tx1"/>
                </a:solidFill>
              </a:rPr>
              <a:t>Проверка</a:t>
            </a:r>
          </a:p>
        </p:txBody>
      </p:sp>
    </p:spTree>
    <p:extLst>
      <p:ext uri="{BB962C8B-B14F-4D97-AF65-F5344CB8AC3E}">
        <p14:creationId xmlns:p14="http://schemas.microsoft.com/office/powerpoint/2010/main" val="13170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6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6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6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6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6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6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6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6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36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36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6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6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6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36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6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6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68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36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36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6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6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8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69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36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36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6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6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68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36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36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36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6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8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69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36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36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36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6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12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369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500" fill="hold"/>
                                        <p:tgtEl>
                                          <p:spTgt spid="36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36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36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36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13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368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 nodeType="clickPar">
                      <p:stCondLst>
                        <p:cond delay="0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36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36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36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6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8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68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36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36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36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6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95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69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36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36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36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36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14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368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 nodeType="clickPar">
                      <p:stCondLst>
                        <p:cond delay="0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36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36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36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36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9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69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3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3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3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3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15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369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 nodeType="clickPar">
                      <p:stCondLst>
                        <p:cond delay="0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8" dur="500" fill="hold"/>
                                        <p:tgtEl>
                                          <p:spTgt spid="3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29" dur="500" fill="hold"/>
                                        <p:tgtEl>
                                          <p:spTgt spid="3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3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3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16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68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 nodeType="clickPar">
                      <p:stCondLst>
                        <p:cond delay="0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500" fill="hold"/>
                                        <p:tgtEl>
                                          <p:spTgt spid="36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36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36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36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91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68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 nodeType="clickPar">
                      <p:stCondLst>
                        <p:cond delay="0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4" dur="500" fill="hold"/>
                                        <p:tgtEl>
                                          <p:spTgt spid="36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45" dur="500" fill="hold"/>
                                        <p:tgtEl>
                                          <p:spTgt spid="36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36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36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87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369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 nodeType="clickPar">
                      <p:stCondLst>
                        <p:cond delay="0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500" fill="hold"/>
                                        <p:tgtEl>
                                          <p:spTgt spid="36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36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36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36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17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369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 nodeType="clickPar">
                      <p:stCondLst>
                        <p:cond delay="0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500" fill="hold"/>
                                        <p:tgtEl>
                                          <p:spTgt spid="3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61" dur="500" fill="hold"/>
                                        <p:tgtEl>
                                          <p:spTgt spid="3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3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3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1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368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 nodeType="clickPar">
                      <p:stCondLst>
                        <p:cond delay="0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500" fill="hold"/>
                                        <p:tgtEl>
                                          <p:spTgt spid="36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69" dur="500" fill="hold"/>
                                        <p:tgtEl>
                                          <p:spTgt spid="36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36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36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8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368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 nodeType="clickPar">
                      <p:stCondLst>
                        <p:cond delay="0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500" fill="hold"/>
                                        <p:tgtEl>
                                          <p:spTgt spid="36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36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36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36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93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369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 nodeType="clickPar">
                      <p:stCondLst>
                        <p:cond delay="0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500" fill="hold"/>
                                        <p:tgtEl>
                                          <p:spTgt spid="36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85" dur="500" fill="hold"/>
                                        <p:tgtEl>
                                          <p:spTgt spid="36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36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36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19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69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 nodeType="clickPar">
                      <p:stCondLst>
                        <p:cond delay="0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2" dur="500" fill="hold"/>
                                        <p:tgtEl>
                                          <p:spTgt spid="36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93" dur="500" fill="hold"/>
                                        <p:tgtEl>
                                          <p:spTgt spid="36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36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36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20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369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 nodeType="clickPar">
                      <p:stCondLst>
                        <p:cond delay="0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36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36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36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36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21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369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 nodeType="clickPar">
                      <p:stCondLst>
                        <p:cond delay="0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8" dur="500" fill="hold"/>
                                        <p:tgtEl>
                                          <p:spTgt spid="36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09" dur="500" fill="hold"/>
                                        <p:tgtEl>
                                          <p:spTgt spid="36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36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36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22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69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 nodeType="clickPar">
                      <p:stCondLst>
                        <p:cond delay="0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6" dur="500" fill="hold"/>
                                        <p:tgtEl>
                                          <p:spTgt spid="36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17" dur="500" fill="hold"/>
                                        <p:tgtEl>
                                          <p:spTgt spid="36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36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36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23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369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 nodeType="clickPar">
                      <p:stCondLst>
                        <p:cond delay="0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4" dur="500" fill="hold"/>
                                        <p:tgtEl>
                                          <p:spTgt spid="36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25" dur="500" fill="hold"/>
                                        <p:tgtEl>
                                          <p:spTgt spid="36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36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36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1" dur="500" fill="hold"/>
                                        <p:tgtEl>
                                          <p:spTgt spid="36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2" dur="500" fill="hold"/>
                                        <p:tgtEl>
                                          <p:spTgt spid="36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36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36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24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369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 nodeType="clickPar">
                      <p:stCondLst>
                        <p:cond delay="0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9" dur="500" fill="hold"/>
                                        <p:tgtEl>
                                          <p:spTgt spid="36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40" dur="500" fill="hold"/>
                                        <p:tgtEl>
                                          <p:spTgt spid="36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36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36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25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369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 nodeType="clickPar">
                      <p:stCondLst>
                        <p:cond delay="0"/>
                      </p:stCondLst>
                      <p:childTnLst>
                        <p:par>
                          <p:cTn id="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36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36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36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36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26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369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 nodeType="clickPar">
                      <p:stCondLst>
                        <p:cond delay="0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5" dur="500" fill="hold"/>
                                        <p:tgtEl>
                                          <p:spTgt spid="36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56" dur="500" fill="hold"/>
                                        <p:tgtEl>
                                          <p:spTgt spid="36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36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36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27"/>
                  </p:tgtEl>
                </p:cond>
              </p:nextCondLst>
            </p:seq>
            <p:seq concurrent="1" nextAc="seek">
              <p:cTn id="259" restart="whenNotActive" fill="hold" evtFilter="cancelBubble" nodeType="interactiveSeq">
                <p:stCondLst>
                  <p:cond evt="onClick" delay="0">
                    <p:tgtEl>
                      <p:spTgt spid="369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" fill="hold" nodeType="clickPar">
                      <p:stCondLst>
                        <p:cond delay="0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3" dur="500" fill="hold"/>
                                        <p:tgtEl>
                                          <p:spTgt spid="36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64" dur="500" fill="hold"/>
                                        <p:tgtEl>
                                          <p:spTgt spid="36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36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36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28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369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 nodeType="clickPar">
                      <p:stCondLst>
                        <p:cond delay="0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1" dur="500" fill="hold"/>
                                        <p:tgtEl>
                                          <p:spTgt spid="36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36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36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36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29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369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 nodeType="clickPar">
                      <p:stCondLst>
                        <p:cond delay="0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9" dur="500" fill="hold"/>
                                        <p:tgtEl>
                                          <p:spTgt spid="36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80" dur="500" fill="hold"/>
                                        <p:tgtEl>
                                          <p:spTgt spid="36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36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" dur="500" fill="hold"/>
                                        <p:tgtEl>
                                          <p:spTgt spid="36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30"/>
                  </p:tgtEl>
                </p:cond>
              </p:nextCondLst>
            </p:seq>
            <p:seq concurrent="1" nextAc="seek">
              <p:cTn id="283" restart="whenNotActive" fill="hold" evtFilter="cancelBubble" nodeType="interactiveSeq">
                <p:stCondLst>
                  <p:cond evt="onClick" delay="0">
                    <p:tgtEl>
                      <p:spTgt spid="369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4" fill="hold" nodeType="clickPar">
                      <p:stCondLst>
                        <p:cond delay="0"/>
                      </p:stCondLst>
                      <p:childTnLst>
                        <p:par>
                          <p:cTn id="2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7" dur="500" fill="hold"/>
                                        <p:tgtEl>
                                          <p:spTgt spid="3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88" dur="500" fill="hold"/>
                                        <p:tgtEl>
                                          <p:spTgt spid="3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3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3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3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Интернет-ресурсы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200" dirty="0" smtClean="0"/>
              <a:t>Источник шаблона презентации- </a:t>
            </a:r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</a:t>
            </a:r>
            <a:r>
              <a:rPr lang="en-US" sz="1200" dirty="0" smtClean="0">
                <a:hlinkClick r:id="rId2"/>
              </a:rPr>
              <a:t>ppt4web.ru</a:t>
            </a:r>
            <a:endParaRPr lang="ru-RU" sz="1200" dirty="0" smtClean="0"/>
          </a:p>
          <a:p>
            <a:pPr marL="0" indent="0">
              <a:buNone/>
            </a:pPr>
            <a:r>
              <a:rPr lang="ru-RU" sz="1200" dirty="0" err="1"/>
              <a:t>Аствацатуров</a:t>
            </a:r>
            <a:r>
              <a:rPr lang="ru-RU" sz="1200" dirty="0"/>
              <a:t> Г.О. Прием ТРАФАРЕТ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66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163</Words>
  <Application>Microsoft Office PowerPoint</Application>
  <PresentationFormat>Экран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Инструкция работы с трафаретом</vt:lpstr>
      <vt:lpstr>Презентация PowerPoint</vt:lpstr>
      <vt:lpstr>Интернет-ресурсы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работы с трафаретом</dc:title>
  <dc:creator>User</dc:creator>
  <cp:lastModifiedBy>User</cp:lastModifiedBy>
  <cp:revision>7</cp:revision>
  <dcterms:created xsi:type="dcterms:W3CDTF">2014-07-17T03:01:37Z</dcterms:created>
  <dcterms:modified xsi:type="dcterms:W3CDTF">2014-07-17T03:36:15Z</dcterms:modified>
</cp:coreProperties>
</file>