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5"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9" autoAdjust="0"/>
    <p:restoredTop sz="94660"/>
  </p:normalViewPr>
  <p:slideViewPr>
    <p:cSldViewPr>
      <p:cViewPr varScale="1">
        <p:scale>
          <a:sx n="68" d="100"/>
          <a:sy n="68" d="100"/>
        </p:scale>
        <p:origin x="-12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59A7F-EAAB-44FB-A535-69945C1C5802}" type="datetimeFigureOut">
              <a:rPr lang="ru-RU" smtClean="0"/>
              <a:pPr/>
              <a:t>26.12.2014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AC9F7C-8098-4BEC-BB85-3A72642E1AB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59A7F-EAAB-44FB-A535-69945C1C5802}" type="datetimeFigureOut">
              <a:rPr lang="ru-RU" smtClean="0"/>
              <a:pPr/>
              <a:t>26.12.2014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C9F7C-8098-4BEC-BB85-3A72642E1AB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reWalls.com-506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normAutofit fontScale="90000"/>
          </a:bodyPr>
          <a:lstStyle/>
          <a:p>
            <a:r>
              <a:rPr lang="ru-RU" i="1" dirty="0" smtClean="0">
                <a:solidFill>
                  <a:srgbClr val="FFC000"/>
                </a:solidFill>
                <a:effectLst>
                  <a:outerShdw blurRad="38100" dist="38100" dir="2700000" algn="tl">
                    <a:srgbClr val="000000">
                      <a:alpha val="43137"/>
                    </a:srgbClr>
                  </a:outerShdw>
                </a:effectLst>
              </a:rPr>
              <a:t>Из серии </a:t>
            </a:r>
            <a:r>
              <a:rPr lang="en-US" i="1" dirty="0" smtClean="0">
                <a:solidFill>
                  <a:srgbClr val="FFC000"/>
                </a:solidFill>
                <a:effectLst>
                  <a:outerShdw blurRad="38100" dist="38100" dir="2700000" algn="tl">
                    <a:srgbClr val="000000">
                      <a:alpha val="43137"/>
                    </a:srgbClr>
                  </a:outerShdw>
                </a:effectLst>
              </a:rPr>
              <a:t>“</a:t>
            </a:r>
            <a:r>
              <a:rPr lang="ru-RU" i="1" dirty="0" smtClean="0">
                <a:solidFill>
                  <a:srgbClr val="FFC000"/>
                </a:solidFill>
                <a:effectLst>
                  <a:outerShdw blurRad="38100" dist="38100" dir="2700000" algn="tl">
                    <a:srgbClr val="000000">
                      <a:alpha val="43137"/>
                    </a:srgbClr>
                  </a:outerShdw>
                </a:effectLst>
              </a:rPr>
              <a:t>Экологического воспитание на уроках физики и во вне урочное время</a:t>
            </a:r>
            <a:r>
              <a:rPr lang="en-US" i="1" dirty="0" smtClean="0">
                <a:solidFill>
                  <a:srgbClr val="FFC000"/>
                </a:solidFill>
                <a:effectLst>
                  <a:outerShdw blurRad="38100" dist="38100" dir="2700000" algn="tl">
                    <a:srgbClr val="000000">
                      <a:alpha val="43137"/>
                    </a:srgbClr>
                  </a:outerShdw>
                </a:effectLst>
              </a:rPr>
              <a:t>”</a:t>
            </a:r>
            <a:r>
              <a:rPr lang="ru-RU" i="1" dirty="0" smtClean="0">
                <a:solidFill>
                  <a:schemeClr val="tx1">
                    <a:lumMod val="95000"/>
                    <a:lumOff val="5000"/>
                  </a:schemeClr>
                </a:solidFill>
                <a:effectLst>
                  <a:outerShdw blurRad="38100" dist="38100" dir="2700000" algn="tl">
                    <a:srgbClr val="000000">
                      <a:alpha val="43137"/>
                    </a:srgbClr>
                  </a:outerShdw>
                </a:effectLst>
              </a:rPr>
              <a:t/>
            </a:r>
            <a:br>
              <a:rPr lang="ru-RU" i="1" dirty="0" smtClean="0">
                <a:solidFill>
                  <a:schemeClr val="tx1">
                    <a:lumMod val="95000"/>
                    <a:lumOff val="5000"/>
                  </a:schemeClr>
                </a:solidFill>
                <a:effectLst>
                  <a:outerShdw blurRad="38100" dist="38100" dir="2700000" algn="tl">
                    <a:srgbClr val="000000">
                      <a:alpha val="43137"/>
                    </a:srgbClr>
                  </a:outerShdw>
                </a:effectLst>
              </a:rPr>
            </a:br>
            <a:endParaRPr lang="ru-RU" b="1" u="sng" dirty="0">
              <a:solidFill>
                <a:srgbClr val="FFC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71600" y="3886200"/>
            <a:ext cx="6400800" cy="2639144"/>
          </a:xfrm>
          <a:solidFill>
            <a:schemeClr val="bg1">
              <a:lumMod val="50000"/>
              <a:alpha val="54000"/>
            </a:schemeClr>
          </a:solidFill>
        </p:spPr>
        <p:txBody>
          <a:bodyPr/>
          <a:lstStyle/>
          <a:p>
            <a:r>
              <a:rPr lang="ru-RU" i="1" dirty="0" smtClean="0">
                <a:solidFill>
                  <a:schemeClr val="tx1">
                    <a:lumMod val="95000"/>
                    <a:lumOff val="5000"/>
                  </a:schemeClr>
                </a:solidFill>
                <a:effectLst>
                  <a:outerShdw blurRad="38100" dist="38100" dir="2700000" algn="tl">
                    <a:srgbClr val="000000">
                      <a:alpha val="43137"/>
                    </a:srgbClr>
                  </a:outerShdw>
                </a:effectLst>
              </a:rPr>
              <a:t>ГБОУ школа-интернат №28</a:t>
            </a:r>
            <a:r>
              <a:rPr lang="ru-RU" i="1" dirty="0">
                <a:solidFill>
                  <a:schemeClr val="tx1">
                    <a:lumMod val="95000"/>
                    <a:lumOff val="5000"/>
                  </a:schemeClr>
                </a:solidFill>
                <a:effectLst>
                  <a:outerShdw blurRad="38100" dist="38100" dir="2700000" algn="tl">
                    <a:srgbClr val="000000">
                      <a:alpha val="43137"/>
                    </a:srgbClr>
                  </a:outerShdw>
                </a:effectLst>
              </a:rPr>
              <a:t> </a:t>
            </a:r>
            <a:r>
              <a:rPr lang="ru-RU" i="1" dirty="0" smtClean="0">
                <a:solidFill>
                  <a:schemeClr val="tx1">
                    <a:lumMod val="95000"/>
                    <a:lumOff val="5000"/>
                  </a:schemeClr>
                </a:solidFill>
                <a:effectLst>
                  <a:outerShdw blurRad="38100" dist="38100" dir="2700000" algn="tl">
                    <a:srgbClr val="000000">
                      <a:alpha val="43137"/>
                    </a:srgbClr>
                  </a:outerShdw>
                </a:effectLst>
              </a:rPr>
              <a:t>СПб</a:t>
            </a:r>
            <a:br>
              <a:rPr lang="ru-RU" i="1" dirty="0" smtClean="0">
                <a:solidFill>
                  <a:schemeClr val="tx1">
                    <a:lumMod val="95000"/>
                    <a:lumOff val="5000"/>
                  </a:schemeClr>
                </a:solidFill>
                <a:effectLst>
                  <a:outerShdw blurRad="38100" dist="38100" dir="2700000" algn="tl">
                    <a:srgbClr val="000000">
                      <a:alpha val="43137"/>
                    </a:srgbClr>
                  </a:outerShdw>
                </a:effectLst>
              </a:rPr>
            </a:br>
            <a:r>
              <a:rPr lang="ru-RU" i="1" dirty="0" smtClean="0">
                <a:solidFill>
                  <a:schemeClr val="tx1">
                    <a:lumMod val="95000"/>
                    <a:lumOff val="5000"/>
                  </a:schemeClr>
                </a:solidFill>
                <a:effectLst>
                  <a:outerShdw blurRad="38100" dist="38100" dir="2700000" algn="tl">
                    <a:srgbClr val="000000">
                      <a:alpha val="43137"/>
                    </a:srgbClr>
                  </a:outerShdw>
                </a:effectLst>
              </a:rPr>
              <a:t>учитель физики высшей категории</a:t>
            </a:r>
          </a:p>
          <a:p>
            <a:r>
              <a:rPr lang="ru-RU" i="1" dirty="0" err="1" smtClean="0">
                <a:solidFill>
                  <a:schemeClr val="tx1">
                    <a:lumMod val="95000"/>
                    <a:lumOff val="5000"/>
                  </a:schemeClr>
                </a:solidFill>
                <a:effectLst>
                  <a:outerShdw blurRad="38100" dist="38100" dir="2700000" algn="tl">
                    <a:srgbClr val="000000">
                      <a:alpha val="43137"/>
                    </a:srgbClr>
                  </a:outerShdw>
                </a:effectLst>
              </a:rPr>
              <a:t>Пашкунова</a:t>
            </a:r>
            <a:r>
              <a:rPr lang="ru-RU" i="1" dirty="0" smtClean="0">
                <a:solidFill>
                  <a:schemeClr val="tx1">
                    <a:lumMod val="95000"/>
                    <a:lumOff val="5000"/>
                  </a:schemeClr>
                </a:solidFill>
                <a:effectLst>
                  <a:outerShdw blurRad="38100" dist="38100" dir="2700000" algn="tl">
                    <a:srgbClr val="000000">
                      <a:alpha val="43137"/>
                    </a:srgbClr>
                  </a:outerShdw>
                </a:effectLst>
              </a:rPr>
              <a:t> Е.В.</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sa.png"/>
          <p:cNvPicPr>
            <a:picLocks noChangeAspect="1" noChangeArrowheads="1"/>
          </p:cNvPicPr>
          <p:nvPr/>
        </p:nvPicPr>
        <p:blipFill>
          <a:blip r:embed="rId2" cstate="print"/>
          <a:srcRect/>
          <a:stretch>
            <a:fillRect/>
          </a:stretch>
        </p:blipFill>
        <p:spPr bwMode="auto">
          <a:xfrm>
            <a:off x="0" y="-1"/>
            <a:ext cx="9144000" cy="6864517"/>
          </a:xfrm>
          <a:prstGeom prst="rect">
            <a:avLst/>
          </a:prstGeom>
          <a:noFill/>
        </p:spPr>
      </p:pic>
      <p:sp>
        <p:nvSpPr>
          <p:cNvPr id="3" name="Подзаголовок 2"/>
          <p:cNvSpPr txBox="1">
            <a:spLocks/>
          </p:cNvSpPr>
          <p:nvPr/>
        </p:nvSpPr>
        <p:spPr>
          <a:xfrm>
            <a:off x="1371600" y="3886200"/>
            <a:ext cx="6400800" cy="1752600"/>
          </a:xfrm>
          <a:prstGeom prst="rect">
            <a:avLst/>
          </a:prstGeom>
          <a:solidFill>
            <a:schemeClr val="bg1">
              <a:lumMod val="50000"/>
              <a:alpha val="54000"/>
            </a:schemeClr>
          </a:solidFill>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200" b="0" i="1"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n-lt"/>
                <a:ea typeface="+mn-ea"/>
                <a:cs typeface="+mn-cs"/>
              </a:rPr>
              <a:t>	Даже самые безобидные привычки могут нанести вред окружающей среде</a:t>
            </a:r>
            <a:endParaRPr kumimoji="0" lang="ru-RU" sz="3200" b="0" i="1"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n-lt"/>
              <a:ea typeface="+mn-ea"/>
              <a:cs typeface="+mn-cs"/>
            </a:endParaRPr>
          </a:p>
        </p:txBody>
      </p:sp>
      <p:pic>
        <p:nvPicPr>
          <p:cNvPr id="2050" name="Picture 2" descr="C:\Users\Admin\Desktop\cigarettes_2379426b.jpg"/>
          <p:cNvPicPr>
            <a:picLocks noChangeAspect="1" noChangeArrowheads="1"/>
          </p:cNvPicPr>
          <p:nvPr/>
        </p:nvPicPr>
        <p:blipFill>
          <a:blip r:embed="rId3"/>
          <a:srcRect/>
          <a:stretch>
            <a:fillRect/>
          </a:stretch>
        </p:blipFill>
        <p:spPr bwMode="auto">
          <a:xfrm>
            <a:off x="428596" y="857232"/>
            <a:ext cx="3981472" cy="2491631"/>
          </a:xfrm>
          <a:prstGeom prst="rect">
            <a:avLst/>
          </a:prstGeom>
          <a:noFill/>
        </p:spPr>
      </p:pic>
      <p:pic>
        <p:nvPicPr>
          <p:cNvPr id="2051" name="Picture 3" descr="C:\Users\Admin\Desktop\02dd905a82055fcc82cee61fa517dc3athumb640x480.jpg"/>
          <p:cNvPicPr>
            <a:picLocks noChangeAspect="1" noChangeArrowheads="1"/>
          </p:cNvPicPr>
          <p:nvPr/>
        </p:nvPicPr>
        <p:blipFill>
          <a:blip r:embed="rId4"/>
          <a:srcRect/>
          <a:stretch>
            <a:fillRect/>
          </a:stretch>
        </p:blipFill>
        <p:spPr bwMode="auto">
          <a:xfrm>
            <a:off x="4911732" y="844138"/>
            <a:ext cx="3446482" cy="25848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sa.png"/>
          <p:cNvPicPr>
            <a:picLocks noChangeAspect="1" noChangeArrowheads="1"/>
          </p:cNvPicPr>
          <p:nvPr/>
        </p:nvPicPr>
        <p:blipFill>
          <a:blip r:embed="rId2" cstate="print"/>
          <a:srcRect/>
          <a:stretch>
            <a:fillRect/>
          </a:stretch>
        </p:blipFill>
        <p:spPr bwMode="auto">
          <a:xfrm>
            <a:off x="0" y="-1"/>
            <a:ext cx="9144000" cy="6864517"/>
          </a:xfrm>
          <a:prstGeom prst="rect">
            <a:avLst/>
          </a:prstGeom>
          <a:solidFill>
            <a:schemeClr val="bg1">
              <a:lumMod val="50000"/>
              <a:alpha val="52000"/>
            </a:schemeClr>
          </a:solidFill>
        </p:spPr>
      </p:pic>
      <p:sp>
        <p:nvSpPr>
          <p:cNvPr id="3" name="Текст 2"/>
          <p:cNvSpPr txBox="1">
            <a:spLocks/>
          </p:cNvSpPr>
          <p:nvPr/>
        </p:nvSpPr>
        <p:spPr>
          <a:xfrm>
            <a:off x="500034" y="142852"/>
            <a:ext cx="8072494" cy="6429396"/>
          </a:xfrm>
          <a:prstGeom prst="rect">
            <a:avLst/>
          </a:prstGeom>
          <a:solidFill>
            <a:schemeClr val="bg1">
              <a:lumMod val="50000"/>
              <a:alpha val="60000"/>
            </a:schemeClr>
          </a:solidFill>
        </p:spPr>
        <p:txBody>
          <a:bodyPr>
            <a:noAutofit/>
          </a:bodyPr>
          <a:lstStyle/>
          <a:p>
            <a:pPr marL="342900" indent="-342900">
              <a:spcBef>
                <a:spcPct val="20000"/>
              </a:spcBef>
            </a:pPr>
            <a:r>
              <a:rPr lang="ru-RU" sz="4000" b="1" dirty="0" smtClean="0">
                <a:solidFill>
                  <a:srgbClr val="C00000"/>
                </a:solidFill>
                <a:effectLst>
                  <a:outerShdw blurRad="38100" dist="38100" dir="2700000" algn="tl">
                    <a:srgbClr val="000000">
                      <a:alpha val="43137"/>
                    </a:srgbClr>
                  </a:outerShdw>
                </a:effectLst>
              </a:rPr>
              <a:t>    </a:t>
            </a:r>
            <a:r>
              <a:rPr lang="ru-RU" sz="4000" b="1" dirty="0" smtClean="0">
                <a:effectLst>
                  <a:outerShdw blurRad="38100" dist="38100" dir="2700000" algn="tl">
                    <a:srgbClr val="000000">
                      <a:alpha val="43137"/>
                    </a:srgbClr>
                  </a:outerShdw>
                </a:effectLst>
              </a:rPr>
              <a:t> 		     Заключение</a:t>
            </a:r>
          </a:p>
          <a:p>
            <a:pPr marL="342900" indent="-342900">
              <a:spcBef>
                <a:spcPct val="20000"/>
              </a:spcBef>
            </a:pPr>
            <a:r>
              <a:rPr kumimoji="0" lang="ru-RU" sz="2800" i="1"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Подводя</a:t>
            </a:r>
            <a:r>
              <a:rPr kumimoji="0" lang="ru-RU" sz="2800" i="1"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 итоги, мы пришли к выводу о том, что</a:t>
            </a:r>
            <a:br>
              <a:rPr kumimoji="0" lang="ru-RU" sz="2800" i="1"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br>
            <a:r>
              <a:rPr kumimoji="0" lang="ru-RU" sz="2800" i="1"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человек сам решает какой след он оставит в мире после себя, от его действий зависит – будет этот выбор хорошим или плохим.</a:t>
            </a:r>
          </a:p>
          <a:p>
            <a:pPr marL="342900" indent="-342900">
              <a:spcBef>
                <a:spcPct val="20000"/>
              </a:spcBef>
            </a:pPr>
            <a:endParaRPr lang="ru-RU" sz="2800" i="1" baseline="0" dirty="0">
              <a:effectLst>
                <a:outerShdw blurRad="38100" dist="38100" dir="2700000" algn="tl">
                  <a:srgbClr val="000000">
                    <a:alpha val="43137"/>
                  </a:srgbClr>
                </a:outerShdw>
              </a:effectLst>
            </a:endParaRPr>
          </a:p>
          <a:p>
            <a:pPr marL="342900" indent="-342900">
              <a:spcBef>
                <a:spcPct val="20000"/>
              </a:spcBef>
            </a:pPr>
            <a:r>
              <a:rPr lang="ru-RU" sz="2800" i="1" dirty="0" smtClean="0">
                <a:effectLst>
                  <a:outerShdw blurRad="38100" dist="38100" dir="2700000" algn="tl">
                    <a:srgbClr val="000000">
                      <a:alpha val="43137"/>
                    </a:srgbClr>
                  </a:outerShdw>
                </a:effectLst>
              </a:rPr>
              <a:t>Все ресурсы, факты и остальное, что приведены в   презентации взяты с </a:t>
            </a:r>
            <a:r>
              <a:rPr lang="en-US" sz="2800" i="1" dirty="0" smtClean="0">
                <a:effectLst>
                  <a:outerShdw blurRad="38100" dist="38100" dir="2700000" algn="tl">
                    <a:srgbClr val="000000">
                      <a:alpha val="43137"/>
                    </a:srgbClr>
                  </a:outerShdw>
                </a:effectLst>
                <a:hlinkClick r:id="rId3"/>
              </a:rPr>
              <a:t>www.wikipedia.org</a:t>
            </a:r>
            <a:r>
              <a:rPr lang="ru-RU" sz="2800" i="1" dirty="0" smtClean="0">
                <a:effectLst>
                  <a:outerShdw blurRad="38100" dist="38100" dir="2700000" algn="tl">
                    <a:srgbClr val="000000">
                      <a:alpha val="43137"/>
                    </a:srgbClr>
                  </a:outerShdw>
                </a:effectLst>
              </a:rPr>
              <a:t>, и других интернет ресурсов.</a:t>
            </a:r>
            <a:endParaRPr kumimoji="0" lang="ru-RU" sz="2800" i="1"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Desktop\96718427_ecology5_625x416.jpg"/>
          <p:cNvPicPr>
            <a:picLocks noChangeAspect="1" noChangeArrowheads="1"/>
          </p:cNvPicPr>
          <p:nvPr/>
        </p:nvPicPr>
        <p:blipFill>
          <a:blip r:embed="rId2" cstate="print"/>
          <a:srcRect/>
          <a:stretch>
            <a:fillRect/>
          </a:stretch>
        </p:blipFill>
        <p:spPr bwMode="auto">
          <a:xfrm>
            <a:off x="-357222" y="0"/>
            <a:ext cx="10144196" cy="6858000"/>
          </a:xfrm>
          <a:prstGeom prst="rect">
            <a:avLst/>
          </a:prstGeom>
          <a:noFill/>
        </p:spPr>
      </p:pic>
      <p:sp>
        <p:nvSpPr>
          <p:cNvPr id="3" name="Заголовок 1"/>
          <p:cNvSpPr txBox="1">
            <a:spLocks/>
          </p:cNvSpPr>
          <p:nvPr/>
        </p:nvSpPr>
        <p:spPr>
          <a:xfrm>
            <a:off x="685800" y="2130425"/>
            <a:ext cx="7772400" cy="345881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800" b="1" i="0" u="sng"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Какой след оставишь ты ?</a:t>
            </a:r>
            <a:endParaRPr kumimoji="0" lang="ru-RU" sz="8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sa.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600" b="1" dirty="0" smtClean="0">
                <a:effectLst>
                  <a:outerShdw blurRad="38100" dist="38100" dir="2700000" algn="tl">
                    <a:srgbClr val="000000">
                      <a:alpha val="43137"/>
                    </a:srgbClr>
                  </a:outerShdw>
                </a:effectLst>
              </a:rPr>
              <a:t>Какие проблемы создают для планеты наши потребительские предпочтения ?</a:t>
            </a:r>
            <a:endParaRPr lang="ru-RU" sz="3600" b="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2500298" y="1428736"/>
            <a:ext cx="4214842" cy="639762"/>
          </a:xfrm>
        </p:spPr>
        <p:txBody>
          <a:bodyPr>
            <a:noAutofit/>
          </a:bodyPr>
          <a:lstStyle/>
          <a:p>
            <a:r>
              <a:rPr lang="ru-RU" sz="4000" b="0" i="1" dirty="0" smtClean="0">
                <a:effectLst>
                  <a:outerShdw blurRad="38100" dist="38100" dir="2700000" algn="tl">
                    <a:srgbClr val="000000">
                      <a:alpha val="43137"/>
                    </a:srgbClr>
                  </a:outerShdw>
                </a:effectLst>
              </a:rPr>
              <a:t>Углеродный след !</a:t>
            </a:r>
            <a:endParaRPr lang="ru-RU" sz="4000" b="0" i="1" dirty="0">
              <a:effectLst>
                <a:outerShdw blurRad="38100" dist="38100" dir="2700000" algn="tl">
                  <a:srgbClr val="000000">
                    <a:alpha val="43137"/>
                  </a:srgbClr>
                </a:outerShdw>
              </a:effectLst>
            </a:endParaRPr>
          </a:p>
        </p:txBody>
      </p:sp>
      <p:pic>
        <p:nvPicPr>
          <p:cNvPr id="8" name="Содержимое 7" descr="Без имени-1.png"/>
          <p:cNvPicPr>
            <a:picLocks noGrp="1" noChangeAspect="1"/>
          </p:cNvPicPr>
          <p:nvPr>
            <p:ph sz="half" idx="2"/>
          </p:nvPr>
        </p:nvPicPr>
        <p:blipFill>
          <a:blip r:embed="rId3" cstate="print"/>
          <a:stretch>
            <a:fillRect/>
          </a:stretch>
        </p:blipFill>
        <p:spPr>
          <a:xfrm>
            <a:off x="2357437" y="2071688"/>
            <a:ext cx="4572000" cy="4572000"/>
          </a:xfrm>
          <a:solidFill>
            <a:schemeClr val="bg1">
              <a:lumMod val="50000"/>
              <a:alpha val="58000"/>
            </a:schemeClr>
          </a:solidFill>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sa.png"/>
          <p:cNvPicPr>
            <a:picLocks noChangeAspect="1" noChangeArrowheads="1"/>
          </p:cNvPicPr>
          <p:nvPr/>
        </p:nvPicPr>
        <p:blipFill>
          <a:blip r:embed="rId2" cstate="print"/>
          <a:srcRect/>
          <a:stretch>
            <a:fillRect/>
          </a:stretch>
        </p:blipFill>
        <p:spPr bwMode="auto">
          <a:xfrm>
            <a:off x="0" y="-1"/>
            <a:ext cx="9144000" cy="6864517"/>
          </a:xfrm>
          <a:prstGeom prst="rect">
            <a:avLst/>
          </a:prstGeom>
          <a:noFill/>
        </p:spPr>
      </p:pic>
      <p:pic>
        <p:nvPicPr>
          <p:cNvPr id="4" name="Рисунок 3" descr="5f787eca1443.jpg"/>
          <p:cNvPicPr>
            <a:picLocks noChangeAspect="1"/>
          </p:cNvPicPr>
          <p:nvPr/>
        </p:nvPicPr>
        <p:blipFill>
          <a:blip r:embed="rId3" cstate="print"/>
          <a:stretch>
            <a:fillRect/>
          </a:stretch>
        </p:blipFill>
        <p:spPr>
          <a:xfrm>
            <a:off x="214282" y="1857364"/>
            <a:ext cx="4129094" cy="2324090"/>
          </a:xfrm>
          <a:prstGeom prst="rect">
            <a:avLst/>
          </a:prstGeom>
        </p:spPr>
      </p:pic>
      <p:sp>
        <p:nvSpPr>
          <p:cNvPr id="6" name="Текст 2"/>
          <p:cNvSpPr txBox="1">
            <a:spLocks/>
          </p:cNvSpPr>
          <p:nvPr/>
        </p:nvSpPr>
        <p:spPr>
          <a:xfrm>
            <a:off x="428596" y="0"/>
            <a:ext cx="8072494" cy="1357298"/>
          </a:xfrm>
          <a:prstGeom prst="rect">
            <a:avLst/>
          </a:prstGeom>
        </p:spPr>
        <p:txBody>
          <a:bodyPr>
            <a:noAutofit/>
          </a:bodyPr>
          <a:lstStyle/>
          <a:p>
            <a:pPr marL="342900" indent="-342900">
              <a:spcBef>
                <a:spcPct val="20000"/>
              </a:spcBef>
            </a:pPr>
            <a:r>
              <a:rPr lang="ru-RU" sz="4000" b="1" dirty="0">
                <a:effectLst>
                  <a:outerShdw blurRad="38100" dist="38100" dir="2700000" algn="tl">
                    <a:srgbClr val="000000">
                      <a:alpha val="43137"/>
                    </a:srgbClr>
                  </a:outerShdw>
                </a:effectLst>
              </a:rPr>
              <a:t>Какой вред наносят выбросы СО2 </a:t>
            </a:r>
            <a:r>
              <a:rPr lang="ru-RU" sz="4000" b="1" dirty="0" smtClean="0">
                <a:effectLst>
                  <a:outerShdw blurRad="38100" dist="38100" dir="2700000" algn="tl">
                    <a:srgbClr val="000000">
                      <a:alpha val="43137"/>
                    </a:srgbClr>
                  </a:outerShdw>
                </a:effectLst>
              </a:rPr>
              <a:t>                           		  от самолетов ?</a:t>
            </a:r>
            <a:endParaRPr lang="ru-RU" sz="4000" b="1" dirty="0">
              <a:effectLst>
                <a:outerShdw blurRad="38100" dist="38100" dir="2700000" algn="tl">
                  <a:srgbClr val="000000">
                    <a:alpha val="43137"/>
                  </a:srgbClr>
                </a:outerShdw>
              </a:effectLst>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4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3075" name="Picture 3" descr="C:\Users\Admin\Desktop\Lidmasinas-un-dazai-53.jpg"/>
          <p:cNvPicPr>
            <a:picLocks noChangeAspect="1" noChangeArrowheads="1"/>
          </p:cNvPicPr>
          <p:nvPr/>
        </p:nvPicPr>
        <p:blipFill>
          <a:blip r:embed="rId4" cstate="print"/>
          <a:srcRect/>
          <a:stretch>
            <a:fillRect/>
          </a:stretch>
        </p:blipFill>
        <p:spPr bwMode="auto">
          <a:xfrm>
            <a:off x="428596" y="4357694"/>
            <a:ext cx="3643338" cy="2260188"/>
          </a:xfrm>
          <a:prstGeom prst="rect">
            <a:avLst/>
          </a:prstGeom>
          <a:noFill/>
        </p:spPr>
      </p:pic>
      <p:sp>
        <p:nvSpPr>
          <p:cNvPr id="11" name="Подзаголовок 2"/>
          <p:cNvSpPr txBox="1">
            <a:spLocks/>
          </p:cNvSpPr>
          <p:nvPr/>
        </p:nvSpPr>
        <p:spPr>
          <a:xfrm>
            <a:off x="4500530" y="1785926"/>
            <a:ext cx="4643470" cy="4714908"/>
          </a:xfrm>
          <a:prstGeom prst="rect">
            <a:avLst/>
          </a:prstGeom>
          <a:solidFill>
            <a:schemeClr val="bg1">
              <a:lumMod val="50000"/>
              <a:alpha val="66000"/>
            </a:schemeClr>
          </a:solidFill>
        </p:spPr>
        <p:txBody>
          <a:bodyPr/>
          <a:lstStyle/>
          <a:p>
            <a:pPr marL="342900" lvl="0" indent="-342900">
              <a:spcBef>
                <a:spcPct val="20000"/>
              </a:spcBef>
            </a:pPr>
            <a:r>
              <a:rPr lang="ru-RU" dirty="0" smtClean="0"/>
              <a:t>	Выбросы </a:t>
            </a:r>
            <a:r>
              <a:rPr lang="ru-RU" dirty="0"/>
              <a:t>газов от самолетов содержат две главные составляющие: двуокись углерода (СО2) и водяной пар. Кроме того, в их состав входят оксиды азота. И СО2 и водяной пар, и озон — газы, которые способны активно поглощать инфракрасное излучение, а затем отдавать его обратно в атмосферу. Так, авиатранспорт также приводит нагрев </a:t>
            </a:r>
            <a:r>
              <a:rPr lang="ru-RU" dirty="0" smtClean="0"/>
              <a:t>атмосферы, </a:t>
            </a:r>
            <a:r>
              <a:rPr lang="ru-RU" dirty="0"/>
              <a:t>вклад авиации в вызванных людьми изменения климата составляет около трех процентов.</a:t>
            </a:r>
            <a:endParaRPr kumimoji="0" lang="ru-RU" u="none" strike="noStrike" kern="1200" cap="none" spc="0" normalizeH="0" baseline="0" noProof="0" dirty="0" smtClean="0">
              <a:ln>
                <a:noFill/>
              </a:ln>
              <a:solidFill>
                <a:schemeClr val="tx1">
                  <a:lumMod val="95000"/>
                  <a:lumOff val="5000"/>
                </a:schemeClr>
              </a:solidFill>
              <a:uLnTx/>
              <a:uFillTx/>
              <a:latin typeface="+mn-lt"/>
              <a:ea typeface="+mn-ea"/>
              <a:cs typeface="+mn-cs"/>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sa.png"/>
          <p:cNvPicPr>
            <a:picLocks noChangeAspect="1" noChangeArrowheads="1"/>
          </p:cNvPicPr>
          <p:nvPr/>
        </p:nvPicPr>
        <p:blipFill>
          <a:blip r:embed="rId2" cstate="print"/>
          <a:srcRect/>
          <a:stretch>
            <a:fillRect/>
          </a:stretch>
        </p:blipFill>
        <p:spPr bwMode="auto">
          <a:xfrm>
            <a:off x="0" y="-1"/>
            <a:ext cx="9144000" cy="6864517"/>
          </a:xfrm>
          <a:prstGeom prst="rect">
            <a:avLst/>
          </a:prstGeom>
          <a:noFill/>
        </p:spPr>
      </p:pic>
      <p:sp>
        <p:nvSpPr>
          <p:cNvPr id="3" name="Текст 2"/>
          <p:cNvSpPr txBox="1">
            <a:spLocks/>
          </p:cNvSpPr>
          <p:nvPr/>
        </p:nvSpPr>
        <p:spPr>
          <a:xfrm>
            <a:off x="428596" y="0"/>
            <a:ext cx="8072494" cy="1357298"/>
          </a:xfrm>
          <a:prstGeom prst="rect">
            <a:avLst/>
          </a:prstGeom>
        </p:spPr>
        <p:txBody>
          <a:bodyPr>
            <a:noAutofit/>
          </a:bodyPr>
          <a:lstStyle/>
          <a:p>
            <a:pPr marL="342900" indent="-342900">
              <a:spcBef>
                <a:spcPct val="20000"/>
              </a:spcBef>
            </a:pPr>
            <a:r>
              <a:rPr lang="ru-RU" sz="4000" b="1" dirty="0">
                <a:effectLst>
                  <a:outerShdw blurRad="38100" dist="38100" dir="2700000" algn="tl">
                    <a:srgbClr val="000000">
                      <a:alpha val="43137"/>
                    </a:srgbClr>
                  </a:outerShdw>
                </a:effectLst>
              </a:rPr>
              <a:t>Какой вред наносят выбросы СО2 </a:t>
            </a:r>
            <a:r>
              <a:rPr lang="ru-RU" sz="4000" b="1" dirty="0" smtClean="0">
                <a:effectLst>
                  <a:outerShdw blurRad="38100" dist="38100" dir="2700000" algn="tl">
                    <a:srgbClr val="000000">
                      <a:alpha val="43137"/>
                    </a:srgbClr>
                  </a:outerShdw>
                </a:effectLst>
              </a:rPr>
              <a:t>                           		  от автомобилей ?</a:t>
            </a:r>
            <a:endParaRPr lang="ru-RU" sz="4000" b="1" dirty="0">
              <a:effectLst>
                <a:outerShdw blurRad="38100" dist="38100" dir="2700000" algn="tl">
                  <a:srgbClr val="000000">
                    <a:alpha val="43137"/>
                  </a:srgbClr>
                </a:outerShdw>
              </a:effectLst>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4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Подзаголовок 2"/>
          <p:cNvSpPr txBox="1">
            <a:spLocks/>
          </p:cNvSpPr>
          <p:nvPr/>
        </p:nvSpPr>
        <p:spPr>
          <a:xfrm>
            <a:off x="4500530" y="1785926"/>
            <a:ext cx="4643470" cy="4714908"/>
          </a:xfrm>
          <a:prstGeom prst="rect">
            <a:avLst/>
          </a:prstGeom>
          <a:solidFill>
            <a:schemeClr val="bg1">
              <a:lumMod val="50000"/>
              <a:alpha val="66000"/>
            </a:schemeClr>
          </a:solidFill>
        </p:spPr>
        <p:txBody>
          <a:bodyPr/>
          <a:lstStyle/>
          <a:p>
            <a:pPr marL="342900" lvl="0" indent="-342900">
              <a:spcBef>
                <a:spcPct val="20000"/>
              </a:spcBef>
            </a:pPr>
            <a:r>
              <a:rPr lang="ru-RU" dirty="0" smtClean="0"/>
              <a:t>	Всемирная </a:t>
            </a:r>
            <a:r>
              <a:rPr lang="ru-RU" dirty="0"/>
              <a:t>организация здравоохранения (ВОЗ) еще в 1998 году выступила с заявлением о связи между канцерогенными веществами, обнаруженными в выхлопах </a:t>
            </a:r>
            <a:r>
              <a:rPr lang="ru-RU" dirty="0" smtClean="0"/>
              <a:t>автомобильного газа в воздух, </a:t>
            </a:r>
            <a:r>
              <a:rPr lang="ru-RU" dirty="0"/>
              <a:t>работающих на дизельном топливе, и заболеваниями раком легких. Новый тип веществ, обнаруженный в выхлопах автомобилей, работающих на дизельном топливе, по мнению ученых, вызывает мутации в организме человека, и являются основными факторами, вызывающими рак легких. </a:t>
            </a:r>
            <a:endParaRPr kumimoji="0" lang="ru-RU" u="none" strike="noStrike" kern="1200" cap="none" spc="0" normalizeH="0" baseline="0" noProof="0" dirty="0" smtClean="0">
              <a:ln>
                <a:noFill/>
              </a:ln>
              <a:solidFill>
                <a:schemeClr val="tx1">
                  <a:lumMod val="95000"/>
                  <a:lumOff val="5000"/>
                </a:schemeClr>
              </a:solidFill>
              <a:uLnTx/>
              <a:uFillTx/>
              <a:latin typeface="+mn-lt"/>
              <a:ea typeface="+mn-ea"/>
              <a:cs typeface="+mn-cs"/>
            </a:endParaRPr>
          </a:p>
        </p:txBody>
      </p:sp>
      <p:pic>
        <p:nvPicPr>
          <p:cNvPr id="4098" name="Picture 2" descr="C:\Users\Admin\Desktop\cochessss129.jpg"/>
          <p:cNvPicPr>
            <a:picLocks noChangeAspect="1" noChangeArrowheads="1"/>
          </p:cNvPicPr>
          <p:nvPr/>
        </p:nvPicPr>
        <p:blipFill>
          <a:blip r:embed="rId3" cstate="print"/>
          <a:srcRect/>
          <a:stretch>
            <a:fillRect/>
          </a:stretch>
        </p:blipFill>
        <p:spPr bwMode="auto">
          <a:xfrm>
            <a:off x="285752" y="1785926"/>
            <a:ext cx="3428992" cy="2500331"/>
          </a:xfrm>
          <a:prstGeom prst="rect">
            <a:avLst/>
          </a:prstGeom>
          <a:noFill/>
        </p:spPr>
      </p:pic>
      <p:pic>
        <p:nvPicPr>
          <p:cNvPr id="4099" name="Picture 3" descr="C:\Users\Admin\Desktop\i.jpg"/>
          <p:cNvPicPr>
            <a:picLocks noChangeAspect="1" noChangeArrowheads="1"/>
          </p:cNvPicPr>
          <p:nvPr/>
        </p:nvPicPr>
        <p:blipFill>
          <a:blip r:embed="rId4" cstate="print"/>
          <a:srcRect/>
          <a:stretch>
            <a:fillRect/>
          </a:stretch>
        </p:blipFill>
        <p:spPr bwMode="auto">
          <a:xfrm>
            <a:off x="285720" y="4429132"/>
            <a:ext cx="3571900" cy="1857388"/>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sa.png"/>
          <p:cNvPicPr>
            <a:picLocks noChangeAspect="1" noChangeArrowheads="1"/>
          </p:cNvPicPr>
          <p:nvPr/>
        </p:nvPicPr>
        <p:blipFill>
          <a:blip r:embed="rId2" cstate="print"/>
          <a:srcRect/>
          <a:stretch>
            <a:fillRect/>
          </a:stretch>
        </p:blipFill>
        <p:spPr bwMode="auto">
          <a:xfrm>
            <a:off x="0" y="-1"/>
            <a:ext cx="9144000" cy="6864517"/>
          </a:xfrm>
          <a:prstGeom prst="rect">
            <a:avLst/>
          </a:prstGeom>
          <a:noFill/>
        </p:spPr>
      </p:pic>
      <p:sp>
        <p:nvSpPr>
          <p:cNvPr id="3" name="Текст 2"/>
          <p:cNvSpPr txBox="1">
            <a:spLocks/>
          </p:cNvSpPr>
          <p:nvPr/>
        </p:nvSpPr>
        <p:spPr>
          <a:xfrm>
            <a:off x="428596" y="0"/>
            <a:ext cx="8072494" cy="1357298"/>
          </a:xfrm>
          <a:prstGeom prst="rect">
            <a:avLst/>
          </a:prstGeom>
        </p:spPr>
        <p:txBody>
          <a:bodyPr>
            <a:noAutofit/>
          </a:bodyPr>
          <a:lstStyle/>
          <a:p>
            <a:pPr marL="342900" indent="-342900">
              <a:spcBef>
                <a:spcPct val="20000"/>
              </a:spcBef>
            </a:pPr>
            <a:r>
              <a:rPr lang="ru-RU" sz="4000" b="1" dirty="0">
                <a:effectLst>
                  <a:outerShdw blurRad="38100" dist="38100" dir="2700000" algn="tl">
                    <a:srgbClr val="000000">
                      <a:alpha val="43137"/>
                    </a:srgbClr>
                  </a:outerShdw>
                </a:effectLst>
              </a:rPr>
              <a:t>Какой вред наносят выбросы СО2 </a:t>
            </a:r>
            <a:r>
              <a:rPr lang="ru-RU" sz="4000" b="1" dirty="0" smtClean="0">
                <a:effectLst>
                  <a:outerShdw blurRad="38100" dist="38100" dir="2700000" algn="tl">
                    <a:srgbClr val="000000">
                      <a:alpha val="43137"/>
                    </a:srgbClr>
                  </a:outerShdw>
                </a:effectLst>
              </a:rPr>
              <a:t>                           	от современных </a:t>
            </a:r>
            <a:r>
              <a:rPr lang="ru-RU" sz="4000" b="1" dirty="0" err="1" smtClean="0">
                <a:effectLst>
                  <a:outerShdw blurRad="38100" dist="38100" dir="2700000" algn="tl">
                    <a:srgbClr val="000000">
                      <a:alpha val="43137"/>
                    </a:srgbClr>
                  </a:outerShdw>
                </a:effectLst>
              </a:rPr>
              <a:t>гаджетов</a:t>
            </a:r>
            <a:r>
              <a:rPr lang="ru-RU" sz="4000" b="1" dirty="0" smtClean="0">
                <a:effectLst>
                  <a:outerShdw blurRad="38100" dist="38100" dir="2700000" algn="tl">
                    <a:srgbClr val="000000">
                      <a:alpha val="43137"/>
                    </a:srgbClr>
                  </a:outerShdw>
                </a:effectLst>
              </a:rPr>
              <a:t> ?</a:t>
            </a:r>
            <a:endParaRPr lang="ru-RU" sz="4000" b="1" dirty="0">
              <a:effectLst>
                <a:outerShdw blurRad="38100" dist="38100" dir="2700000" algn="tl">
                  <a:srgbClr val="000000">
                    <a:alpha val="43137"/>
                  </a:srgbClr>
                </a:outerShdw>
              </a:effectLst>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4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5122" name="Picture 2" descr="C:\Users\Admin\Desktop\Sekretikitkitay-0009.jpg"/>
          <p:cNvPicPr>
            <a:picLocks noChangeAspect="1" noChangeArrowheads="1"/>
          </p:cNvPicPr>
          <p:nvPr/>
        </p:nvPicPr>
        <p:blipFill>
          <a:blip r:embed="rId3" cstate="print"/>
          <a:srcRect/>
          <a:stretch>
            <a:fillRect/>
          </a:stretch>
        </p:blipFill>
        <p:spPr bwMode="auto">
          <a:xfrm>
            <a:off x="357157" y="1787534"/>
            <a:ext cx="3428757" cy="2284408"/>
          </a:xfrm>
          <a:prstGeom prst="rect">
            <a:avLst/>
          </a:prstGeom>
          <a:noFill/>
        </p:spPr>
      </p:pic>
      <p:sp>
        <p:nvSpPr>
          <p:cNvPr id="5" name="Подзаголовок 2"/>
          <p:cNvSpPr txBox="1">
            <a:spLocks/>
          </p:cNvSpPr>
          <p:nvPr/>
        </p:nvSpPr>
        <p:spPr>
          <a:xfrm>
            <a:off x="4500530" y="1785926"/>
            <a:ext cx="4643470" cy="4714908"/>
          </a:xfrm>
          <a:prstGeom prst="rect">
            <a:avLst/>
          </a:prstGeom>
          <a:solidFill>
            <a:schemeClr val="bg1">
              <a:lumMod val="50000"/>
              <a:alpha val="66000"/>
            </a:schemeClr>
          </a:solidFill>
        </p:spPr>
        <p:txBody>
          <a:bodyPr/>
          <a:lstStyle/>
          <a:p>
            <a:pPr marL="342900" lvl="0" indent="-342900">
              <a:spcBef>
                <a:spcPct val="20000"/>
              </a:spcBef>
            </a:pPr>
            <a:r>
              <a:rPr lang="ru-RU" dirty="0">
                <a:solidFill>
                  <a:schemeClr val="tx1">
                    <a:lumMod val="95000"/>
                    <a:lumOff val="5000"/>
                  </a:schemeClr>
                </a:solidFill>
              </a:rPr>
              <a:t>	</a:t>
            </a:r>
            <a:r>
              <a:rPr lang="ru-RU" dirty="0" smtClean="0">
                <a:solidFill>
                  <a:schemeClr val="tx1">
                    <a:lumMod val="95000"/>
                    <a:lumOff val="5000"/>
                  </a:schemeClr>
                </a:solidFill>
              </a:rPr>
              <a:t>При эксплуатации планшетов </a:t>
            </a:r>
            <a:r>
              <a:rPr lang="ru-RU" dirty="0" err="1" smtClean="0">
                <a:solidFill>
                  <a:schemeClr val="tx1">
                    <a:lumMod val="95000"/>
                    <a:lumOff val="5000"/>
                  </a:schemeClr>
                </a:solidFill>
              </a:rPr>
              <a:t>вылеляется</a:t>
            </a:r>
            <a:r>
              <a:rPr lang="ru-RU" dirty="0" smtClean="0">
                <a:solidFill>
                  <a:schemeClr val="tx1">
                    <a:lumMod val="95000"/>
                    <a:lumOff val="5000"/>
                  </a:schemeClr>
                </a:solidFill>
              </a:rPr>
              <a:t> до 22кг </a:t>
            </a:r>
            <a:r>
              <a:rPr lang="en-US" dirty="0" smtClean="0">
                <a:solidFill>
                  <a:schemeClr val="tx1">
                    <a:lumMod val="95000"/>
                    <a:lumOff val="5000"/>
                  </a:schemeClr>
                </a:solidFill>
              </a:rPr>
              <a:t>CO</a:t>
            </a:r>
            <a:r>
              <a:rPr lang="en-US" sz="1200" dirty="0" smtClean="0">
                <a:solidFill>
                  <a:schemeClr val="tx1">
                    <a:lumMod val="95000"/>
                    <a:lumOff val="5000"/>
                  </a:schemeClr>
                </a:solidFill>
              </a:rPr>
              <a:t>2 </a:t>
            </a:r>
            <a:r>
              <a:rPr lang="ru-RU" dirty="0" smtClean="0">
                <a:solidFill>
                  <a:schemeClr val="tx1">
                    <a:lumMod val="95000"/>
                    <a:lumOff val="5000"/>
                  </a:schemeClr>
                </a:solidFill>
              </a:rPr>
              <a:t>в год, 18 кг при производстве.</a:t>
            </a:r>
          </a:p>
          <a:p>
            <a:pPr marL="342900" lvl="0" indent="-342900">
              <a:spcBef>
                <a:spcPct val="20000"/>
              </a:spcBef>
            </a:pPr>
            <a:r>
              <a:rPr kumimoji="0" lang="ru-RU" sz="1200" u="none" strike="noStrike" kern="1200" cap="none" spc="0" normalizeH="0" baseline="0" noProof="0" dirty="0">
                <a:ln>
                  <a:noFill/>
                </a:ln>
                <a:solidFill>
                  <a:schemeClr val="tx1">
                    <a:lumMod val="95000"/>
                    <a:lumOff val="5000"/>
                  </a:schemeClr>
                </a:solidFill>
                <a:uLnTx/>
                <a:uFillTx/>
                <a:latin typeface="+mn-lt"/>
                <a:ea typeface="+mn-ea"/>
                <a:cs typeface="+mn-cs"/>
              </a:rPr>
              <a:t>	</a:t>
            </a:r>
            <a:r>
              <a:rPr lang="ru-RU" dirty="0" smtClean="0">
                <a:solidFill>
                  <a:schemeClr val="tx1">
                    <a:lumMod val="95000"/>
                    <a:lumOff val="5000"/>
                  </a:schemeClr>
                </a:solidFill>
              </a:rPr>
              <a:t>При 2-ух минутном использовании телефона в день, 47кг.</a:t>
            </a:r>
          </a:p>
          <a:p>
            <a:pPr marL="342900" lvl="0" indent="-342900">
              <a:spcBef>
                <a:spcPct val="20000"/>
              </a:spcBef>
            </a:pPr>
            <a:r>
              <a:rPr lang="ru-RU" dirty="0" smtClean="0">
                <a:solidFill>
                  <a:schemeClr val="tx1">
                    <a:lumMod val="95000"/>
                    <a:lumOff val="5000"/>
                  </a:schemeClr>
                </a:solidFill>
              </a:rPr>
              <a:t>125 млн. тонн углерода в год (при разговорах по часу в день).</a:t>
            </a:r>
          </a:p>
          <a:p>
            <a:pPr marL="342900" lvl="0" indent="-342900">
              <a:spcBef>
                <a:spcPct val="20000"/>
              </a:spcBef>
            </a:pPr>
            <a:r>
              <a:rPr lang="ru-RU" dirty="0" smtClean="0">
                <a:solidFill>
                  <a:schemeClr val="tx1">
                    <a:lumMod val="95000"/>
                    <a:lumOff val="5000"/>
                  </a:schemeClr>
                </a:solidFill>
              </a:rPr>
              <a:t>	</a:t>
            </a:r>
            <a:r>
              <a:rPr lang="ru-RU" dirty="0" smtClean="0"/>
              <a:t>В </a:t>
            </a:r>
            <a:r>
              <a:rPr lang="ru-RU" dirty="0"/>
              <a:t>результате жизнедеятельности человека выделяется слишком большое количество углекислого </a:t>
            </a:r>
            <a:r>
              <a:rPr lang="ru-RU" dirty="0" smtClean="0"/>
              <a:t>газа.</a:t>
            </a:r>
            <a:endParaRPr kumimoji="0" lang="ru-RU" u="none" strike="noStrike" kern="1200" cap="none" spc="0" normalizeH="0" baseline="0" noProof="0" dirty="0" smtClean="0">
              <a:ln>
                <a:noFill/>
              </a:ln>
              <a:solidFill>
                <a:schemeClr val="tx1">
                  <a:lumMod val="95000"/>
                  <a:lumOff val="5000"/>
                </a:schemeClr>
              </a:solidFill>
              <a:uLnTx/>
              <a:uFillTx/>
              <a:latin typeface="+mn-lt"/>
              <a:ea typeface="+mn-ea"/>
              <a:cs typeface="+mn-cs"/>
            </a:endParaRPr>
          </a:p>
        </p:txBody>
      </p:sp>
      <p:pic>
        <p:nvPicPr>
          <p:cNvPr id="5123" name="Picture 3" descr="C:\Users\Admin\Desktop\359.jpg"/>
          <p:cNvPicPr>
            <a:picLocks noChangeAspect="1" noChangeArrowheads="1"/>
          </p:cNvPicPr>
          <p:nvPr/>
        </p:nvPicPr>
        <p:blipFill>
          <a:blip r:embed="rId4" cstate="print"/>
          <a:srcRect/>
          <a:stretch>
            <a:fillRect/>
          </a:stretch>
        </p:blipFill>
        <p:spPr bwMode="auto">
          <a:xfrm>
            <a:off x="285720" y="4143380"/>
            <a:ext cx="3500462" cy="2335308"/>
          </a:xfrm>
          <a:prstGeom prst="rect">
            <a:avLst/>
          </a:prstGeom>
          <a:noFill/>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sa.png"/>
          <p:cNvPicPr>
            <a:picLocks noChangeAspect="1" noChangeArrowheads="1"/>
          </p:cNvPicPr>
          <p:nvPr/>
        </p:nvPicPr>
        <p:blipFill>
          <a:blip r:embed="rId2" cstate="print"/>
          <a:srcRect/>
          <a:stretch>
            <a:fillRect/>
          </a:stretch>
        </p:blipFill>
        <p:spPr bwMode="auto">
          <a:xfrm>
            <a:off x="0" y="-1"/>
            <a:ext cx="9144000" cy="6864517"/>
          </a:xfrm>
          <a:prstGeom prst="rect">
            <a:avLst/>
          </a:prstGeom>
          <a:noFill/>
        </p:spPr>
      </p:pic>
      <p:sp>
        <p:nvSpPr>
          <p:cNvPr id="3" name="Текст 2"/>
          <p:cNvSpPr txBox="1">
            <a:spLocks/>
          </p:cNvSpPr>
          <p:nvPr/>
        </p:nvSpPr>
        <p:spPr>
          <a:xfrm>
            <a:off x="428596" y="0"/>
            <a:ext cx="8072494" cy="1357298"/>
          </a:xfrm>
          <a:prstGeom prst="rect">
            <a:avLst/>
          </a:prstGeom>
        </p:spPr>
        <p:txBody>
          <a:bodyPr>
            <a:noAutofit/>
          </a:bodyPr>
          <a:lstStyle/>
          <a:p>
            <a:pPr marL="342900" indent="-342900">
              <a:spcBef>
                <a:spcPct val="20000"/>
              </a:spcBef>
            </a:pPr>
            <a:r>
              <a:rPr lang="ru-RU" sz="4000" b="1" dirty="0">
                <a:effectLst>
                  <a:outerShdw blurRad="38100" dist="38100" dir="2700000" algn="tl">
                    <a:srgbClr val="000000">
                      <a:alpha val="43137"/>
                    </a:srgbClr>
                  </a:outerShdw>
                </a:effectLst>
              </a:rPr>
              <a:t>Какой вред наносят выбросы СО2 </a:t>
            </a:r>
            <a:r>
              <a:rPr lang="ru-RU" sz="4000" b="1" dirty="0" smtClean="0">
                <a:effectLst>
                  <a:outerShdw blurRad="38100" dist="38100" dir="2700000" algn="tl">
                    <a:srgbClr val="000000">
                      <a:alpha val="43137"/>
                    </a:srgbClr>
                  </a:outerShdw>
                </a:effectLst>
              </a:rPr>
              <a:t>                           	от производства журналов ?</a:t>
            </a:r>
            <a:endParaRPr lang="ru-RU" sz="4000" b="1" dirty="0">
              <a:effectLst>
                <a:outerShdw blurRad="38100" dist="38100" dir="2700000" algn="tl">
                  <a:srgbClr val="000000">
                    <a:alpha val="43137"/>
                  </a:srgbClr>
                </a:outerShdw>
              </a:effectLst>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4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6146" name="Picture 2" descr="C:\Users\Admin\Desktop\112216-1.jpg"/>
          <p:cNvPicPr>
            <a:picLocks noChangeAspect="1" noChangeArrowheads="1"/>
          </p:cNvPicPr>
          <p:nvPr/>
        </p:nvPicPr>
        <p:blipFill>
          <a:blip r:embed="rId3" cstate="print"/>
          <a:srcRect/>
          <a:stretch>
            <a:fillRect/>
          </a:stretch>
        </p:blipFill>
        <p:spPr bwMode="auto">
          <a:xfrm>
            <a:off x="432134" y="1850991"/>
            <a:ext cx="3282610" cy="2292389"/>
          </a:xfrm>
          <a:prstGeom prst="rect">
            <a:avLst/>
          </a:prstGeom>
          <a:noFill/>
        </p:spPr>
      </p:pic>
      <p:pic>
        <p:nvPicPr>
          <p:cNvPr id="6147" name="Picture 3" descr="C:\Users\Admin\Desktop\09180135616.jpg"/>
          <p:cNvPicPr>
            <a:picLocks noChangeAspect="1" noChangeArrowheads="1"/>
          </p:cNvPicPr>
          <p:nvPr/>
        </p:nvPicPr>
        <p:blipFill>
          <a:blip r:embed="rId4" cstate="print"/>
          <a:srcRect/>
          <a:stretch>
            <a:fillRect/>
          </a:stretch>
        </p:blipFill>
        <p:spPr bwMode="auto">
          <a:xfrm>
            <a:off x="642910" y="4286256"/>
            <a:ext cx="2857520" cy="2143140"/>
          </a:xfrm>
          <a:prstGeom prst="rect">
            <a:avLst/>
          </a:prstGeom>
          <a:noFill/>
        </p:spPr>
      </p:pic>
      <p:sp>
        <p:nvSpPr>
          <p:cNvPr id="6" name="Подзаголовок 2"/>
          <p:cNvSpPr txBox="1">
            <a:spLocks/>
          </p:cNvSpPr>
          <p:nvPr/>
        </p:nvSpPr>
        <p:spPr>
          <a:xfrm>
            <a:off x="4500530" y="1785926"/>
            <a:ext cx="4643470" cy="4714908"/>
          </a:xfrm>
          <a:prstGeom prst="rect">
            <a:avLst/>
          </a:prstGeom>
          <a:solidFill>
            <a:schemeClr val="bg1">
              <a:lumMod val="50000"/>
              <a:alpha val="66000"/>
            </a:schemeClr>
          </a:solidFill>
        </p:spPr>
        <p:txBody>
          <a:bodyPr/>
          <a:lstStyle/>
          <a:p>
            <a:pPr marL="342900" lvl="0" indent="-342900">
              <a:spcBef>
                <a:spcPct val="20000"/>
              </a:spcBef>
            </a:pPr>
            <a:r>
              <a:rPr lang="ru-RU" dirty="0">
                <a:solidFill>
                  <a:schemeClr val="tx1">
                    <a:lumMod val="95000"/>
                    <a:lumOff val="5000"/>
                  </a:schemeClr>
                </a:solidFill>
              </a:rPr>
              <a:t>	</a:t>
            </a:r>
            <a:r>
              <a:rPr lang="ru-RU" dirty="0" smtClean="0">
                <a:solidFill>
                  <a:schemeClr val="tx1">
                    <a:lumMod val="95000"/>
                    <a:lumOff val="5000"/>
                  </a:schemeClr>
                </a:solidFill>
              </a:rPr>
              <a:t>При производстве журналов выделяется до 1кг углерода.</a:t>
            </a:r>
          </a:p>
          <a:p>
            <a:pPr marL="342900" lvl="0" indent="-342900">
              <a:spcBef>
                <a:spcPct val="20000"/>
              </a:spcBef>
            </a:pPr>
            <a:r>
              <a:rPr kumimoji="0" lang="ru-RU" u="none" strike="noStrike" kern="1200" cap="none" spc="0" normalizeH="0" baseline="0" noProof="0" dirty="0">
                <a:ln>
                  <a:noFill/>
                </a:ln>
                <a:solidFill>
                  <a:schemeClr val="tx1">
                    <a:lumMod val="95000"/>
                    <a:lumOff val="5000"/>
                  </a:schemeClr>
                </a:solidFill>
                <a:uLnTx/>
                <a:uFillTx/>
                <a:latin typeface="+mn-lt"/>
                <a:ea typeface="+mn-ea"/>
                <a:cs typeface="+mn-cs"/>
              </a:rPr>
              <a:t>	</a:t>
            </a:r>
            <a:r>
              <a:rPr kumimoji="0" lang="ru-RU" u="none" strike="noStrike" kern="1200" cap="none" spc="0" normalizeH="0" baseline="0" noProof="0" dirty="0" smtClean="0">
                <a:ln>
                  <a:noFill/>
                </a:ln>
                <a:solidFill>
                  <a:schemeClr val="tx1">
                    <a:lumMod val="95000"/>
                    <a:lumOff val="5000"/>
                  </a:schemeClr>
                </a:solidFill>
                <a:uLnTx/>
                <a:uFillTx/>
                <a:latin typeface="+mn-lt"/>
                <a:ea typeface="+mn-ea"/>
                <a:cs typeface="+mn-cs"/>
              </a:rPr>
              <a:t>Так</a:t>
            </a:r>
            <a:r>
              <a:rPr kumimoji="0" lang="ru-RU" u="none" strike="noStrike" kern="1200" cap="none" spc="0" normalizeH="0" noProof="0" dirty="0" smtClean="0">
                <a:ln>
                  <a:noFill/>
                </a:ln>
                <a:solidFill>
                  <a:schemeClr val="tx1">
                    <a:lumMod val="95000"/>
                    <a:lumOff val="5000"/>
                  </a:schemeClr>
                </a:solidFill>
                <a:uLnTx/>
                <a:uFillTx/>
                <a:latin typeface="+mn-lt"/>
                <a:ea typeface="+mn-ea"/>
                <a:cs typeface="+mn-cs"/>
              </a:rPr>
              <a:t> же для производства используется бумага, которую получают из вырубки лесов – легких планеты.</a:t>
            </a:r>
            <a:endParaRPr kumimoji="0" lang="ru-RU" u="none" strike="noStrike" kern="1200" cap="none" spc="0" normalizeH="0" baseline="0" noProof="0" dirty="0" smtClean="0">
              <a:ln>
                <a:noFill/>
              </a:ln>
              <a:solidFill>
                <a:schemeClr val="tx1">
                  <a:lumMod val="95000"/>
                  <a:lumOff val="5000"/>
                </a:schemeClr>
              </a:solidFill>
              <a:uLnTx/>
              <a:uFillTx/>
              <a:latin typeface="+mn-lt"/>
              <a:ea typeface="+mn-ea"/>
              <a:cs typeface="+mn-cs"/>
            </a:endParaRPr>
          </a:p>
        </p:txBody>
      </p:sp>
      <p:pic>
        <p:nvPicPr>
          <p:cNvPr id="6148" name="Picture 4" descr="C:\Users\Admin\Desktop\14020_file_1367790724_main_big1.jpg"/>
          <p:cNvPicPr>
            <a:picLocks noChangeAspect="1" noChangeArrowheads="1"/>
          </p:cNvPicPr>
          <p:nvPr/>
        </p:nvPicPr>
        <p:blipFill>
          <a:blip r:embed="rId5" cstate="print"/>
          <a:srcRect/>
          <a:stretch>
            <a:fillRect/>
          </a:stretch>
        </p:blipFill>
        <p:spPr bwMode="auto">
          <a:xfrm>
            <a:off x="5000628" y="3571876"/>
            <a:ext cx="3813160" cy="2542107"/>
          </a:xfrm>
          <a:prstGeom prst="rect">
            <a:avLst/>
          </a:prstGeom>
          <a:noFill/>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sa.png"/>
          <p:cNvPicPr>
            <a:picLocks noChangeAspect="1" noChangeArrowheads="1"/>
          </p:cNvPicPr>
          <p:nvPr/>
        </p:nvPicPr>
        <p:blipFill>
          <a:blip r:embed="rId2" cstate="print"/>
          <a:srcRect/>
          <a:stretch>
            <a:fillRect/>
          </a:stretch>
        </p:blipFill>
        <p:spPr bwMode="auto">
          <a:xfrm>
            <a:off x="0" y="-1"/>
            <a:ext cx="9144000" cy="6864517"/>
          </a:xfrm>
          <a:prstGeom prst="rect">
            <a:avLst/>
          </a:prstGeom>
          <a:noFill/>
        </p:spPr>
      </p:pic>
      <p:sp>
        <p:nvSpPr>
          <p:cNvPr id="3" name="Текст 2"/>
          <p:cNvSpPr txBox="1">
            <a:spLocks/>
          </p:cNvSpPr>
          <p:nvPr/>
        </p:nvSpPr>
        <p:spPr>
          <a:xfrm>
            <a:off x="428596" y="0"/>
            <a:ext cx="8072494" cy="1357298"/>
          </a:xfrm>
          <a:prstGeom prst="rect">
            <a:avLst/>
          </a:prstGeom>
        </p:spPr>
        <p:txBody>
          <a:bodyPr>
            <a:noAutofit/>
          </a:bodyPr>
          <a:lstStyle/>
          <a:p>
            <a:pPr marL="342900" indent="-342900">
              <a:spcBef>
                <a:spcPct val="20000"/>
              </a:spcBef>
            </a:pPr>
            <a:r>
              <a:rPr lang="ru-RU" sz="4000" b="1" dirty="0" smtClean="0">
                <a:solidFill>
                  <a:srgbClr val="C00000"/>
                </a:solidFill>
                <a:effectLst>
                  <a:outerShdw blurRad="38100" dist="38100" dir="2700000" algn="tl">
                    <a:srgbClr val="000000">
                      <a:alpha val="43137"/>
                    </a:srgbClr>
                  </a:outerShdw>
                </a:effectLst>
              </a:rPr>
              <a:t>Как активисты борются за    			            сохранение природы ?</a:t>
            </a:r>
            <a:endParaRPr lang="ru-RU" sz="4000" b="1" dirty="0">
              <a:solidFill>
                <a:srgbClr val="C00000"/>
              </a:solidFill>
              <a:effectLst>
                <a:outerShdw blurRad="38100" dist="38100" dir="2700000" algn="tl">
                  <a:srgbClr val="000000">
                    <a:alpha val="43137"/>
                  </a:srgbClr>
                </a:outerShdw>
              </a:effectLst>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4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7170" name="Picture 2" descr="C:\Users\Admin\Desktop\1369396445_remontnye-raboty-res.jpeg"/>
          <p:cNvPicPr>
            <a:picLocks noChangeAspect="1" noChangeArrowheads="1"/>
          </p:cNvPicPr>
          <p:nvPr/>
        </p:nvPicPr>
        <p:blipFill>
          <a:blip r:embed="rId3" cstate="print"/>
          <a:srcRect/>
          <a:stretch>
            <a:fillRect/>
          </a:stretch>
        </p:blipFill>
        <p:spPr bwMode="auto">
          <a:xfrm>
            <a:off x="571472" y="1714488"/>
            <a:ext cx="3286148" cy="2464611"/>
          </a:xfrm>
          <a:prstGeom prst="rect">
            <a:avLst/>
          </a:prstGeom>
          <a:noFill/>
        </p:spPr>
      </p:pic>
      <p:sp>
        <p:nvSpPr>
          <p:cNvPr id="5" name="Подзаголовок 2"/>
          <p:cNvSpPr txBox="1">
            <a:spLocks/>
          </p:cNvSpPr>
          <p:nvPr/>
        </p:nvSpPr>
        <p:spPr>
          <a:xfrm>
            <a:off x="4500530" y="1785926"/>
            <a:ext cx="4643470" cy="4714908"/>
          </a:xfrm>
          <a:prstGeom prst="rect">
            <a:avLst/>
          </a:prstGeom>
          <a:solidFill>
            <a:schemeClr val="bg1">
              <a:lumMod val="50000"/>
              <a:alpha val="66000"/>
            </a:schemeClr>
          </a:solidFill>
        </p:spPr>
        <p:txBody>
          <a:bodyPr/>
          <a:lstStyle/>
          <a:p>
            <a:pPr marL="342900" lvl="0" indent="-342900">
              <a:spcBef>
                <a:spcPct val="20000"/>
              </a:spcBef>
            </a:pPr>
            <a:r>
              <a:rPr lang="ru-RU" dirty="0" smtClean="0"/>
              <a:t>	Если </a:t>
            </a:r>
            <a:r>
              <a:rPr lang="ru-RU" dirty="0"/>
              <a:t>раньше человек — заговорами, ритуалами, плотинами и прочими изобретениями — охранял себя от природы (наводнений, пожаров, злых духов и т.д.), то сегодня он охраняет природу от самого себя. Это называется «охрана природы». </a:t>
            </a:r>
            <a:r>
              <a:rPr lang="ru-RU" dirty="0" smtClean="0"/>
              <a:t/>
            </a:r>
            <a:br>
              <a:rPr lang="ru-RU" dirty="0" smtClean="0"/>
            </a:br>
            <a:r>
              <a:rPr lang="ru-RU" dirty="0"/>
              <a:t>ОХРАНА ПРИРОДЫ — комплекс мер по сохранению, рациональному использованию и восстановлению природных ресурсов Земли, в том числе видового разнообразия флоры и фауны, богатства недр, чистоты вод и атмосферы. </a:t>
            </a:r>
            <a:endParaRPr kumimoji="0" lang="ru-RU" u="none" strike="noStrike" kern="1200" cap="none" spc="0" normalizeH="0" baseline="0" noProof="0" dirty="0" smtClean="0">
              <a:ln>
                <a:noFill/>
              </a:ln>
              <a:solidFill>
                <a:schemeClr val="tx1">
                  <a:lumMod val="95000"/>
                  <a:lumOff val="5000"/>
                </a:schemeClr>
              </a:solidFill>
              <a:uLnTx/>
              <a:uFillTx/>
              <a:latin typeface="+mn-lt"/>
              <a:ea typeface="+mn-ea"/>
              <a:cs typeface="+mn-cs"/>
            </a:endParaRPr>
          </a:p>
        </p:txBody>
      </p:sp>
      <p:pic>
        <p:nvPicPr>
          <p:cNvPr id="7171" name="Picture 3" descr="C:\Users\Admin\Desktop\48560.jpg"/>
          <p:cNvPicPr>
            <a:picLocks noChangeAspect="1" noChangeArrowheads="1"/>
          </p:cNvPicPr>
          <p:nvPr/>
        </p:nvPicPr>
        <p:blipFill>
          <a:blip r:embed="rId4" cstate="print"/>
          <a:srcRect/>
          <a:stretch>
            <a:fillRect/>
          </a:stretch>
        </p:blipFill>
        <p:spPr bwMode="auto">
          <a:xfrm>
            <a:off x="789527" y="4306921"/>
            <a:ext cx="2925217" cy="2193913"/>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sa.png"/>
          <p:cNvPicPr>
            <a:picLocks noChangeAspect="1" noChangeArrowheads="1"/>
          </p:cNvPicPr>
          <p:nvPr/>
        </p:nvPicPr>
        <p:blipFill>
          <a:blip r:embed="rId2" cstate="print"/>
          <a:srcRect/>
          <a:stretch>
            <a:fillRect/>
          </a:stretch>
        </p:blipFill>
        <p:spPr bwMode="auto">
          <a:xfrm>
            <a:off x="0" y="-1"/>
            <a:ext cx="9144000" cy="6864517"/>
          </a:xfrm>
          <a:prstGeom prst="rect">
            <a:avLst/>
          </a:prstGeom>
          <a:noFill/>
        </p:spPr>
      </p:pic>
      <p:sp>
        <p:nvSpPr>
          <p:cNvPr id="3" name="Текст 2"/>
          <p:cNvSpPr txBox="1">
            <a:spLocks/>
          </p:cNvSpPr>
          <p:nvPr/>
        </p:nvSpPr>
        <p:spPr>
          <a:xfrm>
            <a:off x="428596" y="0"/>
            <a:ext cx="8072494" cy="1357298"/>
          </a:xfrm>
          <a:prstGeom prst="rect">
            <a:avLst/>
          </a:prstGeom>
        </p:spPr>
        <p:txBody>
          <a:bodyPr>
            <a:noAutofit/>
          </a:bodyPr>
          <a:lstStyle/>
          <a:p>
            <a:pPr marL="342900" indent="-342900">
              <a:spcBef>
                <a:spcPct val="20000"/>
              </a:spcBef>
            </a:pPr>
            <a:r>
              <a:rPr lang="ru-RU" sz="4000" b="1" dirty="0" smtClean="0">
                <a:solidFill>
                  <a:srgbClr val="C00000"/>
                </a:solidFill>
                <a:effectLst>
                  <a:outerShdw blurRad="38100" dist="38100" dir="2700000" algn="tl">
                    <a:srgbClr val="000000">
                      <a:alpha val="43137"/>
                    </a:srgbClr>
                  </a:outerShdw>
                </a:effectLst>
              </a:rPr>
              <a:t>     Как обычный человек может  	  	        помочь природе ?</a:t>
            </a:r>
            <a:endParaRPr kumimoji="0" lang="ru-RU" sz="4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8194" name="Picture 2" descr="C:\Users\Admin\Desktop\inner.jpg"/>
          <p:cNvPicPr>
            <a:picLocks noChangeAspect="1" noChangeArrowheads="1"/>
          </p:cNvPicPr>
          <p:nvPr/>
        </p:nvPicPr>
        <p:blipFill>
          <a:blip r:embed="rId3" cstate="print"/>
          <a:srcRect/>
          <a:stretch>
            <a:fillRect/>
          </a:stretch>
        </p:blipFill>
        <p:spPr bwMode="auto">
          <a:xfrm>
            <a:off x="428596" y="1550264"/>
            <a:ext cx="3643338" cy="2735992"/>
          </a:xfrm>
          <a:prstGeom prst="rect">
            <a:avLst/>
          </a:prstGeom>
          <a:noFill/>
        </p:spPr>
      </p:pic>
      <p:sp>
        <p:nvSpPr>
          <p:cNvPr id="6" name="Подзаголовок 2"/>
          <p:cNvSpPr txBox="1">
            <a:spLocks/>
          </p:cNvSpPr>
          <p:nvPr/>
        </p:nvSpPr>
        <p:spPr>
          <a:xfrm>
            <a:off x="4500530" y="1571612"/>
            <a:ext cx="4643470" cy="5286388"/>
          </a:xfrm>
          <a:prstGeom prst="rect">
            <a:avLst/>
          </a:prstGeom>
          <a:solidFill>
            <a:schemeClr val="bg1">
              <a:lumMod val="50000"/>
              <a:alpha val="66000"/>
            </a:schemeClr>
          </a:solidFill>
        </p:spPr>
        <p:txBody>
          <a:bodyPr/>
          <a:lstStyle/>
          <a:p>
            <a:pPr fontAlgn="base"/>
            <a:r>
              <a:rPr lang="ru-RU" b="1" dirty="0"/>
              <a:t>Помочь природе может </a:t>
            </a:r>
            <a:r>
              <a:rPr lang="ru-RU" b="1" dirty="0" smtClean="0"/>
              <a:t>каждый !</a:t>
            </a:r>
            <a:endParaRPr lang="ru-RU" b="1" dirty="0"/>
          </a:p>
          <a:p>
            <a:pPr fontAlgn="base"/>
            <a:r>
              <a:rPr lang="ru-RU" sz="1600" dirty="0"/>
              <a:t>Завтра может быть поздно, поэтому именно сегодня, сейчас каждый из нас должен задаться вопросом, как помочь природе. Результат зависит от вклада каждого. В начале, нужно научиться экономить электроэнергию и тепло. Отключайте ненужные электроприборы, не забывайте про свет, на зиму утеплите окна, это поможет снизить нагрузки на котельные, что приведет к снижению количества сжигаемого топлива. Большинство отходов имеют значительный срок разложения. Не вывозите мусор в лес и прочие места, облюбованные местными "любителями природы". Выбрасывайте мусор в специально отведенном для этого месте (официальные городские свалки, мусорные контейнеры). Не забывайте, что многие отходы могут быть повторно переработаны, (пластик, бумага, металл, стекло). При наличие контейнеров для различного рода отходов не поленитесь их разделять. Макулатуру и черный металл можно сдать в приемные пункты.</a:t>
            </a:r>
          </a:p>
        </p:txBody>
      </p:sp>
      <p:pic>
        <p:nvPicPr>
          <p:cNvPr id="8195" name="Picture 3" descr="C:\Users\Admin\Desktop\91e07_Rainbow_24.jpg"/>
          <p:cNvPicPr>
            <a:picLocks noChangeAspect="1" noChangeArrowheads="1"/>
          </p:cNvPicPr>
          <p:nvPr/>
        </p:nvPicPr>
        <p:blipFill>
          <a:blip r:embed="rId4" cstate="print"/>
          <a:srcRect/>
          <a:stretch>
            <a:fillRect/>
          </a:stretch>
        </p:blipFill>
        <p:spPr bwMode="auto">
          <a:xfrm>
            <a:off x="579453" y="4437547"/>
            <a:ext cx="3421043" cy="2277601"/>
          </a:xfrm>
          <a:prstGeom prst="rect">
            <a:avLst/>
          </a:prstGeom>
          <a:noFill/>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217</Words>
  <Application>Microsoft Office PowerPoint</Application>
  <PresentationFormat>Экран (4:3)</PresentationFormat>
  <Paragraphs>28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Из серии “Экологического воспитание на уроках физики и во вне урочное время” </vt:lpstr>
      <vt:lpstr>Слайд 2</vt:lpstr>
      <vt:lpstr>Какие проблемы создают для планеты наши потребительские предпочтения ?</vt:lpstr>
      <vt:lpstr>Слайд 4</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Какой след оставишь ты ?</dc:title>
  <dc:subject>Экология</dc:subject>
  <dc:creator>Денис Иванов</dc:creator>
  <cp:keywords>Природа</cp:keywords>
  <dc:description>Данная презентация раскажет о вреде углерода на окружающию среду</dc:description>
  <cp:lastModifiedBy>Admin</cp:lastModifiedBy>
  <cp:revision>18</cp:revision>
  <dcterms:created xsi:type="dcterms:W3CDTF">2014-12-25T23:48:44Z</dcterms:created>
  <dcterms:modified xsi:type="dcterms:W3CDTF">2014-12-26T13:35:53Z</dcterms:modified>
  <cp:category>Презентация</cp:category>
</cp:coreProperties>
</file>