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60" r:id="rId4"/>
    <p:sldId id="282" r:id="rId5"/>
    <p:sldId id="277" r:id="rId6"/>
    <p:sldId id="257" r:id="rId7"/>
    <p:sldId id="274" r:id="rId8"/>
    <p:sldId id="262" r:id="rId9"/>
    <p:sldId id="259" r:id="rId10"/>
    <p:sldId id="268" r:id="rId11"/>
    <p:sldId id="278" r:id="rId12"/>
    <p:sldId id="279" r:id="rId13"/>
    <p:sldId id="273" r:id="rId14"/>
    <p:sldId id="284" r:id="rId15"/>
    <p:sldId id="280" r:id="rId16"/>
    <p:sldId id="288" r:id="rId17"/>
    <p:sldId id="29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26" autoAdjust="0"/>
  </p:normalViewPr>
  <p:slideViewPr>
    <p:cSldViewPr>
      <p:cViewPr varScale="1">
        <p:scale>
          <a:sx n="65" d="100"/>
          <a:sy n="65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A55C5-3D57-4786-A877-E902E04118EE}" type="datetimeFigureOut">
              <a:rPr lang="ru-RU"/>
              <a:pPr>
                <a:defRPr/>
              </a:pPr>
              <a:t>05.07.2014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1F17C17-A86D-409D-B1B4-D78CAAC2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C4CC6-AF97-4FB9-A187-883639172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60AE5-F9FC-42C4-A8F3-114AF09EB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F926A-38E8-47F5-8B73-F402A6799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F00F3-E6B7-4243-B92E-48FB8591A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C25A-C5DB-48D7-B7AB-9F723E7BD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3B1E-7061-44F0-8A9B-ADAA34D82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D8E45-8B2A-41B7-901B-C6002EA1C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FA28-3036-4F21-9FE1-09FF43D7C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8DA70-F1B5-4BAD-B632-39CFF37CC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82417-B303-47C4-89F2-5D32D423C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1C5C5-13F9-4115-9DCB-0277346AD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1AADB9-88FD-4CA7-B259-C1F58B064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kafa-info.com.ua/news_thumbs/knfe1314f4bc5842ca3b57d7074b7251928_800.jpg" TargetMode="External"/><Relationship Id="rId13" Type="http://schemas.openxmlformats.org/officeDocument/2006/relationships/hyperlink" Target="http://img-fotki.yandex.ru/get/6205/53302082.e1/0_a0fab_64e08422_XL" TargetMode="External"/><Relationship Id="rId18" Type="http://schemas.openxmlformats.org/officeDocument/2006/relationships/hyperlink" Target="http://www.rusknife.com/uploads/monthly_03_2011/post-3-0-24943800-1299942664.jpg" TargetMode="External"/><Relationship Id="rId26" Type="http://schemas.openxmlformats.org/officeDocument/2006/relationships/hyperlink" Target="http://www.balsas.lt/Uploads/datawww/07/09/brazil_px600.jpg" TargetMode="External"/><Relationship Id="rId3" Type="http://schemas.openxmlformats.org/officeDocument/2006/relationships/hyperlink" Target="http://godsvinet.radium.se/wp-content/uploads/2010/06/quinoa.jpg" TargetMode="External"/><Relationship Id="rId21" Type="http://schemas.openxmlformats.org/officeDocument/2006/relationships/hyperlink" Target="http://upload.wikimedia.org/wikipedia/commons/9/96/Ananas-Langevin.JPG" TargetMode="External"/><Relationship Id="rId7" Type="http://schemas.openxmlformats.org/officeDocument/2006/relationships/hyperlink" Target="http://guajuvira123.files.wordpress.com/2010/01/bigmahogany.jpg" TargetMode="External"/><Relationship Id="rId12" Type="http://schemas.openxmlformats.org/officeDocument/2006/relationships/hyperlink" Target="http://www.sunplanet.ru/mygalery/picture/3845_org.jpg" TargetMode="External"/><Relationship Id="rId17" Type="http://schemas.openxmlformats.org/officeDocument/2006/relationships/hyperlink" Target="http://www.x-team.ru/upload/blog/11e/11ee5c5eb14e02e1ab1f2005169d30b7.jpg" TargetMode="External"/><Relationship Id="rId25" Type="http://schemas.openxmlformats.org/officeDocument/2006/relationships/hyperlink" Target="http://www.charango.cl/images/QUECHUAS.jpg" TargetMode="External"/><Relationship Id="rId2" Type="http://schemas.openxmlformats.org/officeDocument/2006/relationships/hyperlink" Target="http://upload.wikimedia.org/wikipedia/commons/f/f7/Gwalpaca.jpg" TargetMode="External"/><Relationship Id="rId16" Type="http://schemas.openxmlformats.org/officeDocument/2006/relationships/hyperlink" Target="http://www.kusipaco.com/quipu1.jpg" TargetMode="External"/><Relationship Id="rId20" Type="http://schemas.openxmlformats.org/officeDocument/2006/relationships/hyperlink" Target="http://upload.wikimedia.org/wikipedia/commons/5/5a/Matadecaca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11.ifotki.info/org/a4922ba96a1cec4fad1c9e446cebe134bc5f6c130024255.jpg" TargetMode="External"/><Relationship Id="rId11" Type="http://schemas.openxmlformats.org/officeDocument/2006/relationships/hyperlink" Target="http://rookery9.aviary.com.s3.amazonaws.com/8225000/8225001_5bf1_1024x2000.jpg" TargetMode="External"/><Relationship Id="rId24" Type="http://schemas.openxmlformats.org/officeDocument/2006/relationships/hyperlink" Target="http://topwalls.net/wallpapers/2012/03/Potato-flowers-600x800.jpg" TargetMode="External"/><Relationship Id="rId5" Type="http://schemas.openxmlformats.org/officeDocument/2006/relationships/hyperlink" Target="http://commons.hortipedia.com/images/f/f5/Schinopsis_lorentzii_tree_photo_file_282KB.jpg" TargetMode="External"/><Relationship Id="rId15" Type="http://schemas.openxmlformats.org/officeDocument/2006/relationships/hyperlink" Target="http://images.ganjawars.ru/img/items/banderes_poncho_b.jpg" TargetMode="External"/><Relationship Id="rId23" Type="http://schemas.openxmlformats.org/officeDocument/2006/relationships/hyperlink" Target="http://gamelika.com/imaginator/1/4e5fda7f1b5cf_5be053acc659.jpg" TargetMode="External"/><Relationship Id="rId10" Type="http://schemas.openxmlformats.org/officeDocument/2006/relationships/hyperlink" Target="http://www.ruskolan.info/files/foto/006/foto-176.jpg" TargetMode="External"/><Relationship Id="rId19" Type="http://schemas.openxmlformats.org/officeDocument/2006/relationships/hyperlink" Target="http://neznal.ru/wp-content/uploads/2011/01/arahis.jpg" TargetMode="External"/><Relationship Id="rId4" Type="http://schemas.openxmlformats.org/officeDocument/2006/relationships/hyperlink" Target="http://www.triumftour.ru/_files_/t_images/big_4936.jpg" TargetMode="External"/><Relationship Id="rId9" Type="http://schemas.openxmlformats.org/officeDocument/2006/relationships/hyperlink" Target="http://www.donbass.ua/multimedia/images/news/original/image_242561300851518963602233270822847103.jpg" TargetMode="External"/><Relationship Id="rId14" Type="http://schemas.openxmlformats.org/officeDocument/2006/relationships/hyperlink" Target="http://ekabu1.unistorageserve.ru/5135daa17efa6e6b7b30df67" TargetMode="External"/><Relationship Id="rId22" Type="http://schemas.openxmlformats.org/officeDocument/2006/relationships/hyperlink" Target="http://www.burrzo.cz/index_files/bylinky-pic/bob-obecny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5738" y="549275"/>
            <a:ext cx="4965700" cy="1470025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Население и страны Южной Америки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797152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Урок по географии 7 класс 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учитель географии МБОУ СОШ№1 г.Гатчина </a:t>
            </a:r>
          </a:p>
          <a:p>
            <a:pPr eaLnBrk="1" hangingPunct="1">
              <a:defRPr/>
            </a:pP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Мосина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Марина Федоровна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285784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latin typeface="Monotype Corsiva" pitchFamily="66" charset="0"/>
              </a:rPr>
              <a:t>Статуя Христа-Спасителя</a:t>
            </a:r>
          </a:p>
        </p:txBody>
      </p:sp>
      <p:pic>
        <p:nvPicPr>
          <p:cNvPr id="19460" name="Picture 4" descr="t57oldfk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000108"/>
            <a:ext cx="6055366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7" descr="E:\Новая папка\brazi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00913" y="0"/>
            <a:ext cx="1843087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latin typeface="Monotype Corsiva" pitchFamily="66" charset="0"/>
              </a:rPr>
              <a:t>Бразильский футбол</a:t>
            </a:r>
          </a:p>
        </p:txBody>
      </p:sp>
      <p:pic>
        <p:nvPicPr>
          <p:cNvPr id="20483" name="Picture 5" descr="E: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27584" y="1628800"/>
            <a:ext cx="62674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3968" y="3068960"/>
            <a:ext cx="1306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Пеле</a:t>
            </a:r>
            <a:endParaRPr lang="ru-RU" sz="3600" dirty="0"/>
          </a:p>
        </p:txBody>
      </p:sp>
      <p:pic>
        <p:nvPicPr>
          <p:cNvPr id="1026" name="Picture 2" descr="C:\Users\Сергей\Desktop\аттестация\brazil_px6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005064"/>
            <a:ext cx="4110609" cy="2688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latin typeface="Monotype Corsiva" pitchFamily="66" charset="0"/>
              </a:rPr>
              <a:t>Бразильский карнавал</a:t>
            </a:r>
          </a:p>
        </p:txBody>
      </p:sp>
      <p:pic>
        <p:nvPicPr>
          <p:cNvPr id="21507" name="Picture 4" descr="E:\cr_mega_429_RTR2A7W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85852" y="1428736"/>
            <a:ext cx="5786478" cy="4329143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1000100" y="6027003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С 12 февраля по 16 февраля- пять дней и ночей. </a:t>
            </a:r>
          </a:p>
          <a:p>
            <a:r>
              <a:rPr lang="ru-RU" sz="2400" b="1" dirty="0" smtClean="0">
                <a:latin typeface="Monotype Corsiva" pitchFamily="66" charset="0"/>
              </a:rPr>
              <a:t>Главное событие – парад школ самбы.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9" name="Picture 5" descr="E:\4160844_7182e3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52" y="1428737"/>
            <a:ext cx="5790095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E:\img_028f28a7a492fa4f9d4261a03b18efa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52" y="1428736"/>
            <a:ext cx="57604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E:\2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14414" y="1428736"/>
            <a:ext cx="609604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E:\e1ed0497d8a22c6c64a8a7502dfbefed.large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14415" y="1428736"/>
            <a:ext cx="6107949" cy="4572032"/>
          </a:xfrm>
          <a:prstGeom prst="rect">
            <a:avLst/>
          </a:prstGeom>
          <a:noFill/>
        </p:spPr>
      </p:pic>
      <p:pic>
        <p:nvPicPr>
          <p:cNvPr id="4099" name="Picture 3" descr="E:\9_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14414" y="1428736"/>
            <a:ext cx="6096000" cy="4500594"/>
          </a:xfrm>
          <a:prstGeom prst="rect">
            <a:avLst/>
          </a:prstGeom>
          <a:noFill/>
        </p:spPr>
      </p:pic>
      <p:pic>
        <p:nvPicPr>
          <p:cNvPr id="4101" name="Picture 5" descr="E:\p240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187624" y="1340768"/>
            <a:ext cx="6215106" cy="466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E:\post-54069-1238745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857232"/>
            <a:ext cx="5072063" cy="520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50" cy="1143000"/>
          </a:xfrm>
        </p:spPr>
        <p:txBody>
          <a:bodyPr/>
          <a:lstStyle/>
          <a:p>
            <a:r>
              <a:rPr lang="ru-RU" sz="5400" b="1" dirty="0" smtClean="0">
                <a:latin typeface="Monotype Corsiva" pitchFamily="66" charset="0"/>
              </a:rPr>
              <a:t>Аргентинские пастухи –</a:t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> гаучо</a:t>
            </a:r>
          </a:p>
        </p:txBody>
      </p:sp>
      <p:pic>
        <p:nvPicPr>
          <p:cNvPr id="24580" name="Picture 33" descr="E:\Новая папка\argentina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15150" y="57150"/>
            <a:ext cx="20145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1259563304_dcim22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2571744"/>
            <a:ext cx="4500594" cy="40862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71802" y="5929330"/>
            <a:ext cx="5786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Зебу –горбатый скот</a:t>
            </a: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043758" cy="1143000"/>
          </a:xfrm>
        </p:spPr>
        <p:txBody>
          <a:bodyPr/>
          <a:lstStyle/>
          <a:p>
            <a:r>
              <a:rPr lang="ru-RU" sz="8000" b="1" dirty="0" err="1" smtClean="0">
                <a:latin typeface="Monotype Corsiva" pitchFamily="66" charset="0"/>
              </a:rPr>
              <a:t>Кебрачо</a:t>
            </a:r>
            <a:endParaRPr lang="ru-RU" sz="8000" b="1" dirty="0" smtClean="0">
              <a:latin typeface="Monotype Corsiva" pitchFamily="66" charset="0"/>
            </a:endParaRPr>
          </a:p>
        </p:txBody>
      </p:sp>
      <p:pic>
        <p:nvPicPr>
          <p:cNvPr id="26627" name="Picture 2" descr="E:\schinopsis_lorentz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855404" y="0"/>
            <a:ext cx="3288596" cy="3857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5857892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3600" b="1" dirty="0" smtClean="0">
                <a:latin typeface="Monotype Corsiva" pitchFamily="66" charset="0"/>
              </a:rPr>
              <a:t>Дерево  «Сломай топор»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3074" name="Picture 2" descr="E:\f77f64dc57c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91155" y="3643308"/>
            <a:ext cx="2652845" cy="321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C4208E60-9904-4FAC-A3CC-126809E69B71_mw800_mh600_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808" y="3068960"/>
            <a:ext cx="3743325" cy="278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latin typeface="Monotype Corsiva" pitchFamily="66" charset="0"/>
              </a:rPr>
              <a:t>Пустыня Наска</a:t>
            </a:r>
          </a:p>
        </p:txBody>
      </p:sp>
      <p:pic>
        <p:nvPicPr>
          <p:cNvPr id="39938" name="Picture 2" descr="C:\Users\Марина Фёдоровна\Pictures\Desktop\Новая папка\06-nasca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85813" y="1214438"/>
            <a:ext cx="6858000" cy="5475287"/>
          </a:xfrm>
          <a:noFill/>
        </p:spPr>
      </p:pic>
      <p:pic>
        <p:nvPicPr>
          <p:cNvPr id="39939" name="Picture 3" descr="C:\Users\Марина Фёдоровна\Pictures\Desktop\Новая папка\bd3a30bfb5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813" y="1214438"/>
            <a:ext cx="68580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C:\Users\Марина Фёдоровна\Pictures\Desktop\Новая папка\image003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813" y="1214438"/>
            <a:ext cx="6858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C:\Users\Марина Фёдоровна\Pictures\Desktop\Новая папка\nazcaaeg5[1]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5813" y="1214438"/>
            <a:ext cx="69119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C:\Users\Марина Фёдоровна\Pictures\Desktop\Новая папка\1206392953_16[1]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7584" y="1240110"/>
            <a:ext cx="36480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C:\Users\Марина Фёдоровна\Pictures\Desktop\Новая папка\20[1]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27984" y="1240110"/>
            <a:ext cx="33543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5" descr="E:\Новая папка\peru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215188" y="0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3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3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3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3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3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1143000"/>
          </a:xfrm>
        </p:spPr>
        <p:txBody>
          <a:bodyPr/>
          <a:lstStyle/>
          <a:p>
            <a:r>
              <a:rPr lang="ru-RU" sz="6600" b="1" dirty="0" smtClean="0">
                <a:latin typeface="Monotype Corsiva" pitchFamily="66" charset="0"/>
              </a:rPr>
              <a:t>Лама</a:t>
            </a:r>
            <a:endParaRPr lang="ru-RU" sz="6600" b="1" dirty="0">
              <a:latin typeface="Monotype Corsiva" pitchFamily="66" charset="0"/>
            </a:endParaRPr>
          </a:p>
        </p:txBody>
      </p:sp>
      <p:pic>
        <p:nvPicPr>
          <p:cNvPr id="4" name="Picture 4" descr="quechu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571612"/>
            <a:ext cx="7858180" cy="507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44616"/>
          </a:xfrm>
        </p:spPr>
        <p:txBody>
          <a:bodyPr/>
          <a:lstStyle/>
          <a:p>
            <a:r>
              <a:rPr lang="en-US" sz="1050" dirty="0" smtClean="0">
                <a:hlinkClick r:id="rId2"/>
              </a:rPr>
              <a:t>http://upload.wikimedia.org/wikipedia/commons/f/f7/Gwalpaca.jpg</a:t>
            </a:r>
            <a:r>
              <a:rPr lang="ru-RU" sz="1050" dirty="0" smtClean="0"/>
              <a:t> девочка кечуа с ламой</a:t>
            </a:r>
          </a:p>
          <a:p>
            <a:r>
              <a:rPr lang="en-US" sz="1050" dirty="0" smtClean="0">
                <a:hlinkClick r:id="rId3"/>
              </a:rPr>
              <a:t>http://godsvinet.radium.se/wp-content/uploads/2010/06/quinoa.jpg</a:t>
            </a:r>
            <a:r>
              <a:rPr lang="ru-RU" sz="1050" dirty="0" smtClean="0"/>
              <a:t> фон презентации</a:t>
            </a:r>
          </a:p>
          <a:p>
            <a:r>
              <a:rPr lang="en-US" sz="1050" dirty="0" smtClean="0">
                <a:hlinkClick r:id="rId4"/>
              </a:rPr>
              <a:t>http://www.triumftour.ru/_files_/t_images/big_4936.jpg</a:t>
            </a:r>
            <a:r>
              <a:rPr lang="ru-RU" sz="1050" dirty="0" smtClean="0"/>
              <a:t> гаучо</a:t>
            </a:r>
          </a:p>
          <a:p>
            <a:r>
              <a:rPr lang="en-US" sz="1050" dirty="0" smtClean="0">
                <a:hlinkClick r:id="rId5"/>
              </a:rPr>
              <a:t>http://commons.hortipedia.com/images/f/f5/Schinopsis_lorentzii_tree_photo_file_282KB.jpg</a:t>
            </a:r>
            <a:r>
              <a:rPr lang="ru-RU" sz="1050" dirty="0" smtClean="0"/>
              <a:t> </a:t>
            </a:r>
            <a:r>
              <a:rPr lang="ru-RU" sz="1050" dirty="0" err="1" smtClean="0"/>
              <a:t>кебрачо</a:t>
            </a:r>
            <a:endParaRPr lang="ru-RU" sz="1050" dirty="0" smtClean="0"/>
          </a:p>
          <a:p>
            <a:r>
              <a:rPr lang="en-US" sz="1050" dirty="0" smtClean="0">
                <a:hlinkClick r:id="rId6"/>
              </a:rPr>
              <a:t>http://f11.ifotki.info/org/a4922ba96a1cec4fad1c9e446cebe134bc5f6c130024255.jpg</a:t>
            </a:r>
            <a:r>
              <a:rPr lang="ru-RU" sz="1050" dirty="0" smtClean="0"/>
              <a:t> женский портрет из </a:t>
            </a:r>
            <a:r>
              <a:rPr lang="ru-RU" sz="1050" dirty="0" err="1" smtClean="0"/>
              <a:t>кебрачо</a:t>
            </a:r>
            <a:endParaRPr lang="ru-RU" sz="1050" dirty="0" smtClean="0"/>
          </a:p>
          <a:p>
            <a:r>
              <a:rPr lang="en-US" sz="1050" dirty="0" smtClean="0">
                <a:hlinkClick r:id="rId7"/>
              </a:rPr>
              <a:t>http://guajuvira123.files.wordpress.com/2010/01/bigmahogany.jpg</a:t>
            </a:r>
            <a:r>
              <a:rPr lang="ru-RU" sz="1050" dirty="0" smtClean="0"/>
              <a:t> дерево махагони</a:t>
            </a:r>
          </a:p>
          <a:p>
            <a:r>
              <a:rPr lang="en-US" sz="1050" smtClean="0">
                <a:hlinkClick r:id="rId8"/>
              </a:rPr>
              <a:t>http</a:t>
            </a:r>
            <a:r>
              <a:rPr lang="en-US" sz="1050" dirty="0" smtClean="0">
                <a:hlinkClick r:id="rId8"/>
              </a:rPr>
              <a:t>://kafa-info.com.ua/news_thumbs/knfe1314f4bc5842ca3b57d7074b7251928_800.jpg</a:t>
            </a:r>
            <a:r>
              <a:rPr lang="ru-RU" sz="1050" dirty="0" smtClean="0"/>
              <a:t> статуя Христа Спасителя в </a:t>
            </a:r>
            <a:r>
              <a:rPr lang="ru-RU" sz="1050" dirty="0" err="1" smtClean="0"/>
              <a:t>Рио</a:t>
            </a:r>
            <a:endParaRPr lang="ru-RU" sz="1050" dirty="0" smtClean="0"/>
          </a:p>
          <a:p>
            <a:r>
              <a:rPr lang="en-US" sz="1050" dirty="0" smtClean="0">
                <a:hlinkClick r:id="rId9"/>
              </a:rPr>
              <a:t>http://www.donbass.ua/multimedia/images/news/original/image_242561300851518963602233270822847103.jpg</a:t>
            </a:r>
            <a:r>
              <a:rPr lang="ru-RU" sz="1050" dirty="0" smtClean="0"/>
              <a:t> Пеле</a:t>
            </a:r>
          </a:p>
          <a:p>
            <a:r>
              <a:rPr lang="en-US" sz="1050" dirty="0" smtClean="0">
                <a:hlinkClick r:id="rId10"/>
              </a:rPr>
              <a:t>http://www.ruskolan.info/files/foto/006/foto-176.jpg</a:t>
            </a:r>
            <a:r>
              <a:rPr lang="ru-RU" sz="1050" dirty="0" smtClean="0"/>
              <a:t> рисунки пустыни </a:t>
            </a:r>
            <a:r>
              <a:rPr lang="ru-RU" sz="1050" dirty="0" err="1" smtClean="0"/>
              <a:t>Наска</a:t>
            </a:r>
            <a:endParaRPr lang="ru-RU" sz="1050" dirty="0" smtClean="0"/>
          </a:p>
          <a:p>
            <a:r>
              <a:rPr lang="en-US" sz="1050" dirty="0" smtClean="0">
                <a:hlinkClick r:id="rId11"/>
              </a:rPr>
              <a:t>http://rookery9.aviary.com.s3.amazonaws.com/8225000/8225001_5bf1_1024x2000.jpg</a:t>
            </a:r>
            <a:r>
              <a:rPr lang="ru-RU" sz="1050" dirty="0" smtClean="0"/>
              <a:t> паук</a:t>
            </a:r>
          </a:p>
          <a:p>
            <a:r>
              <a:rPr lang="en-US" sz="1050" dirty="0" smtClean="0">
                <a:hlinkClick r:id="rId12"/>
              </a:rPr>
              <a:t>http://www.sunplanet.ru/mygalery/picture/3845_org.jpg</a:t>
            </a:r>
            <a:r>
              <a:rPr lang="ru-RU" sz="1050" dirty="0" smtClean="0"/>
              <a:t>  обезьяна</a:t>
            </a:r>
          </a:p>
          <a:p>
            <a:r>
              <a:rPr lang="en-US" sz="1050" dirty="0" smtClean="0">
                <a:hlinkClick r:id="rId13"/>
              </a:rPr>
              <a:t>http://img-fotki.yandex.ru/get/6205/53302082.e1/0_a0fab_64e08422_XL</a:t>
            </a:r>
            <a:r>
              <a:rPr lang="ru-RU" sz="1050" dirty="0" smtClean="0"/>
              <a:t> птица</a:t>
            </a:r>
          </a:p>
          <a:p>
            <a:r>
              <a:rPr lang="en-US" sz="1050" dirty="0" smtClean="0">
                <a:hlinkClick r:id="rId14"/>
              </a:rPr>
              <a:t>http://ekabu1.unistorageserve.ru/5135daa17efa6e6b7b30df67</a:t>
            </a:r>
            <a:r>
              <a:rPr lang="ru-RU" sz="1050" dirty="0" smtClean="0"/>
              <a:t> рисунки пустыни </a:t>
            </a:r>
            <a:r>
              <a:rPr lang="ru-RU" sz="1050" dirty="0" err="1" smtClean="0"/>
              <a:t>Наска</a:t>
            </a:r>
            <a:endParaRPr lang="ru-RU" sz="1050" dirty="0" smtClean="0"/>
          </a:p>
          <a:p>
            <a:r>
              <a:rPr lang="en-US" sz="1050" dirty="0" smtClean="0">
                <a:hlinkClick r:id="rId15"/>
              </a:rPr>
              <a:t>http://images.ganjawars.ru/img/items/banderes_poncho_b.jpg</a:t>
            </a:r>
            <a:r>
              <a:rPr lang="ru-RU" sz="1050" dirty="0" smtClean="0"/>
              <a:t> пончо</a:t>
            </a:r>
          </a:p>
          <a:p>
            <a:r>
              <a:rPr lang="en-US" sz="1050" dirty="0" smtClean="0">
                <a:hlinkClick r:id="rId16"/>
              </a:rPr>
              <a:t>http://www.kusipaco.com/quipu1.jpg</a:t>
            </a:r>
            <a:r>
              <a:rPr lang="ru-RU" sz="1050" dirty="0" smtClean="0"/>
              <a:t> узелковое письмо инков</a:t>
            </a:r>
          </a:p>
          <a:p>
            <a:r>
              <a:rPr lang="en-US" sz="1050" dirty="0" smtClean="0">
                <a:hlinkClick r:id="rId17"/>
              </a:rPr>
              <a:t>http://www.x-team.ru/upload/blog/11e/11ee5c5eb14e02e1ab1f2005169d30b7.jpg</a:t>
            </a:r>
            <a:r>
              <a:rPr lang="ru-RU" sz="1050" dirty="0" smtClean="0"/>
              <a:t> золото инков</a:t>
            </a:r>
          </a:p>
          <a:p>
            <a:r>
              <a:rPr lang="en-US" sz="1050" dirty="0" smtClean="0">
                <a:hlinkClick r:id="rId18"/>
              </a:rPr>
              <a:t>http://www.rusknife.com/uploads/monthly_03_2011/post-3-0-24943800-1299942664.jpg</a:t>
            </a:r>
            <a:r>
              <a:rPr lang="ru-RU" sz="1050" dirty="0" smtClean="0"/>
              <a:t> нож инков</a:t>
            </a:r>
          </a:p>
          <a:p>
            <a:r>
              <a:rPr lang="en-US" sz="1050" dirty="0" smtClean="0">
                <a:hlinkClick r:id="rId19"/>
              </a:rPr>
              <a:t>http://neznal.ru/wp-content/uploads/2011/01/arahis.jpg</a:t>
            </a:r>
            <a:r>
              <a:rPr lang="ru-RU" sz="1050" dirty="0" smtClean="0"/>
              <a:t> арахис</a:t>
            </a:r>
          </a:p>
          <a:p>
            <a:r>
              <a:rPr lang="en-US" sz="1050" dirty="0" smtClean="0">
                <a:hlinkClick r:id="rId20"/>
              </a:rPr>
              <a:t>http://upload.wikimedia.org/wikipedia/commons/5/5a/Matadecacao.jpg</a:t>
            </a:r>
            <a:r>
              <a:rPr lang="ru-RU" sz="1050" dirty="0" smtClean="0"/>
              <a:t> какао</a:t>
            </a:r>
          </a:p>
          <a:p>
            <a:r>
              <a:rPr lang="en-US" sz="1050" dirty="0" smtClean="0">
                <a:hlinkClick r:id="rId21"/>
              </a:rPr>
              <a:t>http://upload.wikimedia.org/wikipedia/commons/9/96/Ananas-Langevin.JPG</a:t>
            </a:r>
            <a:r>
              <a:rPr lang="ru-RU" sz="1050" dirty="0" smtClean="0"/>
              <a:t> ананас</a:t>
            </a:r>
          </a:p>
          <a:p>
            <a:r>
              <a:rPr lang="en-US" sz="1050" dirty="0" smtClean="0">
                <a:hlinkClick r:id="rId22"/>
              </a:rPr>
              <a:t>http://www.burrzo.cz/index_files/bylinky-pic/bob-obecny.jpg</a:t>
            </a:r>
            <a:r>
              <a:rPr lang="ru-RU" sz="1050" dirty="0" smtClean="0"/>
              <a:t> фасоль</a:t>
            </a:r>
          </a:p>
          <a:p>
            <a:r>
              <a:rPr lang="en-US" sz="1050" dirty="0" smtClean="0">
                <a:hlinkClick r:id="rId23"/>
              </a:rPr>
              <a:t>http://gamelika.com/imaginator/1/4e5fda7f1b5cf_5be053acc659.jpg</a:t>
            </a:r>
            <a:r>
              <a:rPr lang="ru-RU" sz="1050" dirty="0" smtClean="0"/>
              <a:t> папайя</a:t>
            </a:r>
          </a:p>
          <a:p>
            <a:r>
              <a:rPr lang="en-US" sz="1050" dirty="0" smtClean="0">
                <a:hlinkClick r:id="rId24"/>
              </a:rPr>
              <a:t>http://topwalls.net/wallpapers/2012/03/Potato-flowers-600x800.jpg</a:t>
            </a:r>
            <a:r>
              <a:rPr lang="ru-RU" sz="1050" dirty="0" smtClean="0"/>
              <a:t> картофель</a:t>
            </a:r>
          </a:p>
          <a:p>
            <a:r>
              <a:rPr lang="en-US" sz="1050" dirty="0" smtClean="0">
                <a:hlinkClick r:id="rId25"/>
              </a:rPr>
              <a:t>http://www.charango.cl/images/QUECHUAS.jpg</a:t>
            </a:r>
            <a:r>
              <a:rPr lang="ru-RU" sz="1050" dirty="0" smtClean="0"/>
              <a:t> лама</a:t>
            </a:r>
          </a:p>
          <a:p>
            <a:r>
              <a:rPr lang="en-US" sz="1050" dirty="0" smtClean="0">
                <a:hlinkClick r:id="rId26"/>
              </a:rPr>
              <a:t>http://www.balsas.lt/Uploads/datawww/07/09/brazil_px600.jpg</a:t>
            </a:r>
            <a:r>
              <a:rPr lang="ru-RU" sz="1050" dirty="0" smtClean="0"/>
              <a:t> эмблема чемпионата мира по футболу</a:t>
            </a:r>
          </a:p>
          <a:p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dirty="0" smtClean="0">
                <a:latin typeface="Monotype Corsiva" pitchFamily="66" charset="0"/>
              </a:rPr>
              <a:t>Империя инков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3306" y="1600200"/>
            <a:ext cx="5043494" cy="4525963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/>
              <a:t>    </a:t>
            </a:r>
            <a:r>
              <a:rPr lang="ru-RU" b="1" dirty="0" smtClean="0">
                <a:latin typeface="Monotype Corsiva" pitchFamily="66" charset="0"/>
              </a:rPr>
              <a:t>Столица империи - город </a:t>
            </a:r>
            <a:r>
              <a:rPr lang="ru-RU" b="1" dirty="0" err="1" smtClean="0">
                <a:latin typeface="Monotype Corsiva" pitchFamily="66" charset="0"/>
              </a:rPr>
              <a:t>Куско</a:t>
            </a:r>
            <a:r>
              <a:rPr lang="ru-RU" b="1" dirty="0" smtClean="0">
                <a:latin typeface="Monotype Corsiva" pitchFamily="66" charset="0"/>
              </a:rPr>
              <a:t>. До прихода европейцев инки не знали ни лошадей, ни кур, ни ружей, ни пороха. Но зато они подарили человечеству  кукурузу и картофель, умели делать операции трепанации черепа, знали астрономию, физику, геометрию.</a:t>
            </a:r>
            <a:endParaRPr lang="ru-RU" sz="2400" b="1" dirty="0" smtClean="0">
              <a:latin typeface="Monotype Corsiva" pitchFamily="66" charset="0"/>
            </a:endParaRPr>
          </a:p>
        </p:txBody>
      </p:sp>
      <p:pic>
        <p:nvPicPr>
          <p:cNvPr id="11268" name="Picture 4" descr="7f14f666375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428736"/>
            <a:ext cx="3143272" cy="49292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1222-smal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57166"/>
            <a:ext cx="8215370" cy="614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285729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Monotype Corsiva" pitchFamily="66" charset="0"/>
              </a:rPr>
              <a:t>Мачу-Пикчу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/>
          <a:lstStyle/>
          <a:p>
            <a:r>
              <a:rPr lang="ru-RU" sz="4000" b="1" dirty="0" smtClean="0">
                <a:latin typeface="Monotype Corsiva" pitchFamily="66" charset="0"/>
              </a:rPr>
              <a:t>Кипу – узелковое письмо</a:t>
            </a:r>
          </a:p>
        </p:txBody>
      </p:sp>
      <p:pic>
        <p:nvPicPr>
          <p:cNvPr id="7171" name="Picture 2" descr="E:\e6492aquipues619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536" y="1772816"/>
            <a:ext cx="4452774" cy="3337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 descr="http://www.rusknife.com/uploads/monthly_03_2011/post-3-0-24943800-1299942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4664"/>
            <a:ext cx="1954475" cy="2713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5" descr="11ee5c5eb14e02e1ab1f2005169d30b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22284" y="2852936"/>
            <a:ext cx="196365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220072" y="5805264"/>
            <a:ext cx="3693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Золотые украшения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E:\275px-Tomatoes-on-the-bus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2786063" cy="3643313"/>
          </a:xfrm>
          <a:noFill/>
        </p:spPr>
      </p:pic>
      <p:pic>
        <p:nvPicPr>
          <p:cNvPr id="15364" name="Picture 3" descr="E:\275px-Cacao-frut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00" y="3103563"/>
            <a:ext cx="285750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E:\фасоль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00" y="0"/>
            <a:ext cx="2857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E:\папайя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429000"/>
            <a:ext cx="27860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E:\арахис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86063" y="0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E:\260px-Potato_flowers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86063" y="2143125"/>
            <a:ext cx="3500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6" descr="E:\275px-Ananas-Langevin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786063" y="4500563"/>
            <a:ext cx="3500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2857500" y="2286000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картофель</a:t>
            </a:r>
          </a:p>
        </p:txBody>
      </p:sp>
      <p:sp>
        <p:nvSpPr>
          <p:cNvPr id="15371" name="Прямоугольник 11"/>
          <p:cNvSpPr>
            <a:spLocks noChangeArrowheads="1"/>
          </p:cNvSpPr>
          <p:nvPr/>
        </p:nvSpPr>
        <p:spPr bwMode="auto">
          <a:xfrm>
            <a:off x="6500813" y="2143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фасоль</a:t>
            </a:r>
          </a:p>
        </p:txBody>
      </p:sp>
      <p:sp>
        <p:nvSpPr>
          <p:cNvPr id="15372" name="Прямоугольник 12"/>
          <p:cNvSpPr>
            <a:spLocks noChangeArrowheads="1"/>
          </p:cNvSpPr>
          <p:nvPr/>
        </p:nvSpPr>
        <p:spPr bwMode="auto">
          <a:xfrm>
            <a:off x="142875" y="0"/>
            <a:ext cx="84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томат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072188"/>
            <a:ext cx="9969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папайя</a:t>
            </a:r>
          </a:p>
        </p:txBody>
      </p:sp>
      <p:sp>
        <p:nvSpPr>
          <p:cNvPr id="15374" name="Прямоугольник 14"/>
          <p:cNvSpPr>
            <a:spLocks noChangeArrowheads="1"/>
          </p:cNvSpPr>
          <p:nvPr/>
        </p:nvSpPr>
        <p:spPr bwMode="auto">
          <a:xfrm>
            <a:off x="6429375" y="3571875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какао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28938" y="4643438"/>
            <a:ext cx="9763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ананас</a:t>
            </a:r>
          </a:p>
        </p:txBody>
      </p:sp>
      <p:sp>
        <p:nvSpPr>
          <p:cNvPr id="15376" name="Прямоугольник 16"/>
          <p:cNvSpPr>
            <a:spLocks noChangeArrowheads="1"/>
          </p:cNvSpPr>
          <p:nvPr/>
        </p:nvSpPr>
        <p:spPr bwMode="auto">
          <a:xfrm>
            <a:off x="3214688" y="0"/>
            <a:ext cx="98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арахис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44" y="785794"/>
            <a:ext cx="5214938" cy="5715040"/>
          </a:xfrm>
        </p:spPr>
        <p:txBody>
          <a:bodyPr/>
          <a:lstStyle/>
          <a:p>
            <a:pPr eaLnBrk="1" hangingPunct="1">
              <a:buNone/>
            </a:pPr>
            <a:r>
              <a:rPr lang="ru-RU" sz="4000" b="1" dirty="0" smtClean="0">
                <a:latin typeface="Monotype Corsiva" pitchFamily="66" charset="0"/>
              </a:rPr>
              <a:t>   Франсиско </a:t>
            </a:r>
            <a:r>
              <a:rPr lang="ru-RU" sz="4000" b="1" dirty="0" err="1" smtClean="0">
                <a:latin typeface="Monotype Corsiva" pitchFamily="66" charset="0"/>
              </a:rPr>
              <a:t>Писарро</a:t>
            </a:r>
            <a:r>
              <a:rPr lang="ru-RU" sz="4000" b="1" dirty="0" smtClean="0">
                <a:latin typeface="Monotype Corsiva" pitchFamily="66" charset="0"/>
              </a:rPr>
              <a:t> – испанский конкистадор. Возглавил завоевательный поход против индейского государства инков и превратил Перу в испанскую колонию.</a:t>
            </a:r>
          </a:p>
        </p:txBody>
      </p:sp>
      <p:pic>
        <p:nvPicPr>
          <p:cNvPr id="3076" name="Picture 4" descr="pizarro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500042"/>
            <a:ext cx="3571900" cy="5855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latin typeface="Monotype Corsiva" pitchFamily="66" charset="0"/>
              </a:rPr>
              <a:t>Пончо –национальная одежда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b="1" dirty="0" smtClean="0">
                <a:latin typeface="Monotype Corsiva" pitchFamily="66" charset="0"/>
              </a:rPr>
              <a:t>Плащ-накидка из единого куска ткани с отверстие посередине для головы</a:t>
            </a:r>
            <a:endParaRPr lang="ru-RU" b="1" dirty="0" smtClean="0">
              <a:latin typeface="Monotype Corsiva" pitchFamily="66" charset="0"/>
            </a:endParaRPr>
          </a:p>
        </p:txBody>
      </p:sp>
      <p:pic>
        <p:nvPicPr>
          <p:cNvPr id="4100" name="Picture 2" descr="E:\banderes_poncho_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340768"/>
            <a:ext cx="460851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latin typeface="Monotype Corsiva" pitchFamily="66" charset="0"/>
              </a:rPr>
              <a:t>Народы Южной Америки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813" y="4500563"/>
            <a:ext cx="2143125" cy="1571625"/>
          </a:xfrm>
          <a:prstGeom prst="round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00125" y="500062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Monotype Corsiva" pitchFamily="66" charset="0"/>
              </a:rPr>
              <a:t>метисы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572000" y="2714625"/>
            <a:ext cx="2428875" cy="1857375"/>
          </a:xfrm>
          <a:prstGeom prst="straightConnector1">
            <a:avLst/>
          </a:prstGeom>
          <a:ln w="28575"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6072187" y="3643313"/>
            <a:ext cx="1858963" cy="1588"/>
          </a:xfrm>
          <a:prstGeom prst="straightConnector1">
            <a:avLst/>
          </a:prstGeom>
          <a:ln w="28575"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000250" y="2714625"/>
            <a:ext cx="2571750" cy="1714500"/>
          </a:xfrm>
          <a:prstGeom prst="straightConnector1">
            <a:avLst/>
          </a:prstGeom>
          <a:ln w="28575"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1141413" y="3571875"/>
            <a:ext cx="1716088" cy="1587"/>
          </a:xfrm>
          <a:prstGeom prst="straightConnector1">
            <a:avLst/>
          </a:prstGeom>
          <a:ln w="28575"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29" idx="0"/>
          </p:cNvCxnSpPr>
          <p:nvPr/>
        </p:nvCxnSpPr>
        <p:spPr>
          <a:xfrm>
            <a:off x="2000250" y="2714625"/>
            <a:ext cx="2357438" cy="1928813"/>
          </a:xfrm>
          <a:prstGeom prst="straightConnector1">
            <a:avLst/>
          </a:prstGeom>
          <a:ln w="28575"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29" idx="0"/>
          </p:cNvCxnSpPr>
          <p:nvPr/>
        </p:nvCxnSpPr>
        <p:spPr>
          <a:xfrm rot="10800000" flipV="1">
            <a:off x="4357688" y="2714625"/>
            <a:ext cx="2643187" cy="1928813"/>
          </a:xfrm>
          <a:prstGeom prst="straightConnector1">
            <a:avLst/>
          </a:prstGeom>
          <a:ln w="28575"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3286125" y="4643438"/>
            <a:ext cx="2143125" cy="1571625"/>
          </a:xfrm>
          <a:prstGeom prst="round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Скругленный прямоугольник 29"/>
          <p:cNvSpPr/>
          <p:nvPr/>
        </p:nvSpPr>
        <p:spPr>
          <a:xfrm>
            <a:off x="5786438" y="4643438"/>
            <a:ext cx="2143125" cy="1571625"/>
          </a:xfrm>
          <a:prstGeom prst="round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Скругленный прямоугольник 30"/>
          <p:cNvSpPr/>
          <p:nvPr/>
        </p:nvSpPr>
        <p:spPr>
          <a:xfrm>
            <a:off x="5929313" y="1071563"/>
            <a:ext cx="2143125" cy="1571625"/>
          </a:xfrm>
          <a:prstGeom prst="round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Скругленный прямоугольник 31"/>
          <p:cNvSpPr/>
          <p:nvPr/>
        </p:nvSpPr>
        <p:spPr>
          <a:xfrm>
            <a:off x="3429000" y="1071563"/>
            <a:ext cx="2143125" cy="1571625"/>
          </a:xfrm>
          <a:prstGeom prst="round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Скругленный прямоугольник 32"/>
          <p:cNvSpPr/>
          <p:nvPr/>
        </p:nvSpPr>
        <p:spPr>
          <a:xfrm>
            <a:off x="1000125" y="1071563"/>
            <a:ext cx="2143125" cy="1571625"/>
          </a:xfrm>
          <a:prstGeom prst="round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1285875" y="1500188"/>
            <a:ext cx="1660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Monotype Corsiva" pitchFamily="66" charset="0"/>
              </a:rPr>
              <a:t>индейцы</a:t>
            </a: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6072188" y="5072063"/>
            <a:ext cx="1614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Monotype Corsiva" pitchFamily="66" charset="0"/>
              </a:rPr>
              <a:t>мулаты</a:t>
            </a: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3714750" y="5072063"/>
            <a:ext cx="119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Monotype Corsiva" pitchFamily="66" charset="0"/>
              </a:rPr>
              <a:t>самбо</a:t>
            </a: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6429375" y="1500188"/>
            <a:ext cx="1200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Monotype Corsiva" pitchFamily="66" charset="0"/>
              </a:rPr>
              <a:t>негры</a:t>
            </a: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3500438" y="1500188"/>
            <a:ext cx="1978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Monotype Corsiva" pitchFamily="66" charset="0"/>
              </a:rPr>
              <a:t>европейцы</a:t>
            </a:r>
          </a:p>
        </p:txBody>
      </p:sp>
      <p:pic>
        <p:nvPicPr>
          <p:cNvPr id="44" name="Picture 4" descr="mixed-race_1514221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1802" y="2786058"/>
            <a:ext cx="2750343" cy="1721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ujeres_aymara_con_siku_y_caja_-_flickr-photos-micahmacallen-85524669_(CC-BY-SA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1238209"/>
            <a:ext cx="4214842" cy="5619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latin typeface="Monotype Corsiva" pitchFamily="66" charset="0"/>
              </a:rPr>
              <a:t>Крупнейшие индейские народы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8" y="5457828"/>
            <a:ext cx="3857652" cy="1400172"/>
          </a:xfrm>
        </p:spPr>
        <p:txBody>
          <a:bodyPr/>
          <a:lstStyle/>
          <a:p>
            <a:pPr eaLnBrk="1" hangingPunct="1">
              <a:buNone/>
            </a:pPr>
            <a:r>
              <a:rPr lang="ru-RU" sz="4400" b="1" dirty="0" err="1" smtClean="0">
                <a:solidFill>
                  <a:schemeClr val="bg1"/>
                </a:solidFill>
                <a:latin typeface="Monotype Corsiva" pitchFamily="66" charset="0"/>
              </a:rPr>
              <a:t>Аймара</a:t>
            </a:r>
            <a:endParaRPr lang="ru-RU" sz="4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( 2,5 млн.человек)</a:t>
            </a:r>
          </a:p>
        </p:txBody>
      </p:sp>
      <p:pic>
        <p:nvPicPr>
          <p:cNvPr id="10244" name="Picture 4" descr="126327378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253510"/>
            <a:ext cx="3857652" cy="560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4678" y="5929330"/>
            <a:ext cx="1686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endParaRPr lang="ru-RU" sz="3600" b="1" dirty="0" smtClean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57214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Кечуа</a:t>
            </a:r>
          </a:p>
          <a:p>
            <a:pPr eaLnBrk="1" hangingPunct="1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(15 </a:t>
            </a:r>
            <a:r>
              <a:rPr lang="ru-RU" sz="4400" b="1" dirty="0" err="1" smtClean="0">
                <a:solidFill>
                  <a:schemeClr val="bg1"/>
                </a:solidFill>
                <a:latin typeface="Monotype Corsiva" pitchFamily="66" charset="0"/>
              </a:rPr>
              <a:t>млн</a:t>
            </a: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 человек)</a:t>
            </a:r>
            <a:endParaRPr lang="ru-RU" b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314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Население и страны Южной Америки</vt:lpstr>
      <vt:lpstr>Империя инков</vt:lpstr>
      <vt:lpstr>Слайд 3</vt:lpstr>
      <vt:lpstr>Кипу – узелковое письмо</vt:lpstr>
      <vt:lpstr>Слайд 5</vt:lpstr>
      <vt:lpstr>Слайд 6</vt:lpstr>
      <vt:lpstr>Пончо –национальная одежда</vt:lpstr>
      <vt:lpstr>Народы Южной Америки</vt:lpstr>
      <vt:lpstr>Крупнейшие индейские народы</vt:lpstr>
      <vt:lpstr>Статуя Христа-Спасителя</vt:lpstr>
      <vt:lpstr>Бразильский футбол</vt:lpstr>
      <vt:lpstr>Бразильский карнавал</vt:lpstr>
      <vt:lpstr>Аргентинские пастухи –  гаучо</vt:lpstr>
      <vt:lpstr>Кебрачо</vt:lpstr>
      <vt:lpstr>Пустыня Наска</vt:lpstr>
      <vt:lpstr>Лама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Население и страны Южной Америки</dc:title>
  <dc:creator>Pasha</dc:creator>
  <cp:lastModifiedBy>Сергей</cp:lastModifiedBy>
  <cp:revision>64</cp:revision>
  <dcterms:created xsi:type="dcterms:W3CDTF">2011-04-06T13:00:34Z</dcterms:created>
  <dcterms:modified xsi:type="dcterms:W3CDTF">2014-07-05T15:20:30Z</dcterms:modified>
</cp:coreProperties>
</file>