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7" r:id="rId2"/>
    <p:sldId id="258" r:id="rId3"/>
    <p:sldId id="259" r:id="rId4"/>
    <p:sldId id="260" r:id="rId5"/>
    <p:sldId id="261" r:id="rId6"/>
    <p:sldId id="272" r:id="rId7"/>
    <p:sldId id="270" r:id="rId8"/>
    <p:sldId id="263" r:id="rId9"/>
    <p:sldId id="264" r:id="rId10"/>
    <p:sldId id="265" r:id="rId11"/>
    <p:sldId id="266" r:id="rId12"/>
    <p:sldId id="271" r:id="rId13"/>
    <p:sldId id="269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D3408-0AD9-4284-B880-887B472E85C8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92032-411C-4077-ADE1-BC0CBD926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AE611-4617-4BE3-B92E-D2AEE35BEF0B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4966B-9BBF-4C90-97AB-9D85258E2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F8656-6A4D-4474-9FED-A91636C27C8D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2AC3A-7C1A-49ED-81B8-7219D4776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E193-65E5-4AE5-8DE4-2288887D4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7696B-F255-445C-B3B8-C79D4445221C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4B72-63D7-4191-9EC0-1FCAC8E16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8713-665C-48D4-B507-A4F2F01D55D5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C1F11-7BE0-4FDE-B18A-D3F9F314B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A77F6-D934-4A94-B68F-EFA22097FAC4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1118-BDB6-46B1-9E07-D73DF47B6F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DE51B-6CF7-432C-92E3-C84D54463C86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508ED-5A53-47CF-9365-EFAEFE1F0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02EE5-B49C-45C4-9529-6423281BF8AE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4ED77-E5A1-40CF-8D3E-E995D3059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9B6AB-CBCF-42B4-8FD6-74701AD7EF20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96B5F-871A-495A-937D-0889F73B6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114EE-ACC6-4746-82EE-2E08BFEFE9C4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4D13E-9BB8-4057-B2B8-ECDD1DACF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B3474-F7DB-4D5A-9798-F604E9050A3D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C959-4197-4A0B-BFB5-C22713517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C9C4-8C72-484A-BB5D-9235F22DBC85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2B0E4-11E7-4162-B2B3-D2DF780A8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3FF8AC-026B-4A71-B113-6AB80CB355B2}" type="datetimeFigureOut">
              <a:rPr lang="ru-RU"/>
              <a:pPr>
                <a:defRPr/>
              </a:pPr>
              <a:t>12.03.2013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BE3679-36EB-499B-A902-897B2A662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0" r:id="rId4"/>
    <p:sldLayoutId id="2147483704" r:id="rId5"/>
    <p:sldLayoutId id="2147483699" r:id="rId6"/>
    <p:sldLayoutId id="2147483705" r:id="rId7"/>
    <p:sldLayoutId id="2147483706" r:id="rId8"/>
    <p:sldLayoutId id="2147483707" r:id="rId9"/>
    <p:sldLayoutId id="2147483698" r:id="rId10"/>
    <p:sldLayoutId id="2147483708" r:id="rId11"/>
    <p:sldLayoutId id="2147483709" r:id="rId12"/>
    <p:sldLayoutId id="214748369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ru.wikipedia.org/wiki/%D0%A4%D0%B0%D0%B9%D0%BB:Gluehlampe_01_KMJ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ru.wikipedia.org/wiki/%D0%A4%D0%B0%D0%B9%D0%BB:%D0%9C%D0%9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Electric_bulb_filament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ru.wikipedia.org/wiki/%D0%A4%D0%B0%D0%B9%D0%BB:Filament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2">
            <a:lum bright="6000" contrast="6000"/>
          </a:blip>
          <a:srcRect/>
          <a:stretch>
            <a:fillRect/>
          </a:stretch>
        </p:blipFill>
        <p:spPr>
          <a:xfrm>
            <a:off x="2928938" y="3357563"/>
            <a:ext cx="1958975" cy="1752600"/>
          </a:xfrm>
        </p:spPr>
      </p:pic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429000"/>
            <a:ext cx="13541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3500438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755650" y="2636838"/>
            <a:ext cx="6659563" cy="936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Электронагревательные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приборы.</a:t>
            </a:r>
          </a:p>
        </p:txBody>
      </p:sp>
      <p:sp>
        <p:nvSpPr>
          <p:cNvPr id="15365" name="Прямоугольник 8"/>
          <p:cNvSpPr>
            <a:spLocks noChangeArrowheads="1"/>
          </p:cNvSpPr>
          <p:nvPr/>
        </p:nvSpPr>
        <p:spPr bwMode="auto">
          <a:xfrm>
            <a:off x="714375" y="1000125"/>
            <a:ext cx="6143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00CC"/>
                </a:solidFill>
                <a:latin typeface="Franklin Gothic Book" pitchFamily="34" charset="0"/>
              </a:rPr>
              <a:t>Лампы накаливания</a:t>
            </a:r>
            <a:endParaRPr lang="ru-RU" sz="40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908050"/>
            <a:ext cx="7127875" cy="4619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00CC"/>
                </a:solidFill>
              </a:rPr>
              <a:t>История утюга. </a:t>
            </a:r>
            <a:br>
              <a:rPr lang="ru-RU" smtClean="0">
                <a:solidFill>
                  <a:srgbClr val="0000CC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Раньше на Руси гладили с помощью скалки и рубеля.18-й век появление угольного парового утюга. В 19 веке стал модным газовый утюг. Начало 20 века – облегченный утюг с электрическим нагревом.</a:t>
            </a:r>
          </a:p>
        </p:txBody>
      </p:sp>
      <p:pic>
        <p:nvPicPr>
          <p:cNvPr id="24578" name="Picture 7" descr="ut3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143125"/>
            <a:ext cx="1814512" cy="1771650"/>
          </a:xfrm>
        </p:spPr>
      </p:pic>
      <p:pic>
        <p:nvPicPr>
          <p:cNvPr id="24579" name="Picture 8" descr="u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143125"/>
            <a:ext cx="15954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9" descr="ut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4221163"/>
            <a:ext cx="2160587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 descr="ut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4429125"/>
            <a:ext cx="2160587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7129462" cy="14398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00CC"/>
                </a:solidFill>
              </a:rPr>
              <a:t>Как устроен электроутюг? </a:t>
            </a:r>
            <a:br>
              <a:rPr lang="ru-RU" smtClean="0">
                <a:solidFill>
                  <a:srgbClr val="0000CC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Утюги оснащены терморегулятором, пароувлажнителем и разбрызгивателем. Основная часть - нагревательный элемент </a:t>
            </a:r>
            <a:br>
              <a:rPr lang="ru-RU" sz="1800" smtClean="0">
                <a:solidFill>
                  <a:schemeClr val="tx1"/>
                </a:solidFill>
              </a:rPr>
            </a:br>
            <a:r>
              <a:rPr lang="ru-RU" sz="1800" smtClean="0">
                <a:solidFill>
                  <a:schemeClr val="tx1"/>
                </a:solidFill>
              </a:rPr>
              <a:t>сплав никеля, железа,хрома и марганца – «нихром». Это лента намотанная на пластинку из жаропрочного материала (слюды или керамики)</a:t>
            </a:r>
          </a:p>
        </p:txBody>
      </p:sp>
      <p:pic>
        <p:nvPicPr>
          <p:cNvPr id="25602" name="Picture 4" descr="ut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492375"/>
            <a:ext cx="4575175" cy="2305050"/>
          </a:xfrm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1763713" y="4814888"/>
            <a:ext cx="43211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Franklin Gothic Book" pitchFamily="34" charset="0"/>
              </a:rPr>
              <a:t>1 - трубчатый электронагреватель</a:t>
            </a:r>
            <a:br>
              <a:rPr lang="ru-RU">
                <a:latin typeface="Franklin Gothic Book" pitchFamily="34" charset="0"/>
              </a:rPr>
            </a:br>
            <a:r>
              <a:rPr lang="ru-RU">
                <a:latin typeface="Franklin Gothic Book" pitchFamily="34" charset="0"/>
              </a:rPr>
              <a:t>2 - терморегулятор</a:t>
            </a:r>
            <a:br>
              <a:rPr lang="ru-RU">
                <a:latin typeface="Franklin Gothic Book" pitchFamily="34" charset="0"/>
              </a:rPr>
            </a:br>
            <a:r>
              <a:rPr lang="ru-RU">
                <a:latin typeface="Franklin Gothic Book" pitchFamily="34" charset="0"/>
              </a:rPr>
              <a:t>3- резистор</a:t>
            </a:r>
            <a:br>
              <a:rPr lang="ru-RU">
                <a:latin typeface="Franklin Gothic Book" pitchFamily="34" charset="0"/>
              </a:rPr>
            </a:br>
            <a:r>
              <a:rPr lang="ru-RU">
                <a:latin typeface="Franklin Gothic Book" pitchFamily="34" charset="0"/>
              </a:rPr>
              <a:t>4 - сигнальная лампа</a:t>
            </a:r>
            <a:br>
              <a:rPr lang="ru-RU">
                <a:latin typeface="Franklin Gothic Book" pitchFamily="34" charset="0"/>
              </a:rPr>
            </a:br>
            <a:r>
              <a:rPr lang="ru-RU">
                <a:latin typeface="Franklin Gothic Book" pitchFamily="34" charset="0"/>
              </a:rPr>
              <a:t>5 - вилка</a:t>
            </a: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-3708400" y="1412875"/>
            <a:ext cx="1176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img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14313"/>
            <a:ext cx="35433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3857625" y="785813"/>
            <a:ext cx="52863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00CC"/>
                </a:solidFill>
                <a:latin typeface="Franklin Gothic Book" pitchFamily="34" charset="0"/>
              </a:rPr>
              <a:t>почему утюг «чернеет» всегда в одном и том же месте?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WordArt 12"/>
          <p:cNvSpPr>
            <a:spLocks noChangeArrowheads="1" noChangeShapeType="1" noTextEdit="1"/>
          </p:cNvSpPr>
          <p:nvPr/>
        </p:nvSpPr>
        <p:spPr bwMode="auto">
          <a:xfrm>
            <a:off x="2987675" y="188913"/>
            <a:ext cx="29527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Что общего?</a:t>
            </a:r>
          </a:p>
        </p:txBody>
      </p:sp>
      <p:pic>
        <p:nvPicPr>
          <p:cNvPr id="27650" name="Picture 13" descr="утюг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3284538"/>
            <a:ext cx="24923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4" descr="чай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1196975"/>
            <a:ext cx="21685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5" descr="плит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4813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7" descr="щипц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04813"/>
            <a:ext cx="1943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8" descr="кофеварк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860800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2852738"/>
            <a:ext cx="20764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 2" pitchFamily="18" charset="2"/>
              <a:buAutoNum type="arabicPeriod"/>
            </a:pPr>
            <a:r>
              <a:rPr lang="ru-RU" sz="4000" b="1" smtClean="0">
                <a:solidFill>
                  <a:srgbClr val="FF6600"/>
                </a:solidFill>
              </a:rPr>
              <a:t>Кто изобрел лампу накаливания?</a:t>
            </a:r>
          </a:p>
          <a:p>
            <a:pPr marL="609600" indent="-609600">
              <a:buFont typeface="Wingdings 2" pitchFamily="18" charset="2"/>
              <a:buNone/>
            </a:pPr>
            <a:endParaRPr lang="ru-RU" sz="4000" b="1" smtClean="0">
              <a:solidFill>
                <a:srgbClr val="FF6600"/>
              </a:solidFill>
            </a:endParaRPr>
          </a:p>
          <a:p>
            <a:pPr marL="609600" indent="-609600">
              <a:buFont typeface="Wingdings 2" pitchFamily="18" charset="2"/>
              <a:buNone/>
            </a:pPr>
            <a:r>
              <a:rPr lang="ru-RU" smtClean="0">
                <a:solidFill>
                  <a:srgbClr val="FF6600"/>
                </a:solidFill>
              </a:rPr>
              <a:t>     а) Томас Эдисон;</a:t>
            </a:r>
            <a:br>
              <a:rPr lang="ru-RU" smtClean="0">
                <a:solidFill>
                  <a:srgbClr val="FF6600"/>
                </a:solidFill>
              </a:rPr>
            </a:br>
            <a:r>
              <a:rPr lang="ru-RU" smtClean="0">
                <a:solidFill>
                  <a:srgbClr val="FF6600"/>
                </a:solidFill>
              </a:rPr>
              <a:t>б) А.Н. Лодыгин;</a:t>
            </a:r>
            <a:br>
              <a:rPr lang="ru-RU" smtClean="0">
                <a:solidFill>
                  <a:srgbClr val="FF6600"/>
                </a:solidFill>
              </a:rPr>
            </a:br>
            <a:r>
              <a:rPr lang="ru-RU" smtClean="0">
                <a:solidFill>
                  <a:srgbClr val="FF6600"/>
                </a:solidFill>
              </a:rPr>
              <a:t>в) Д. Джоуль;</a:t>
            </a:r>
            <a:br>
              <a:rPr lang="ru-RU" smtClean="0">
                <a:solidFill>
                  <a:srgbClr val="FF6600"/>
                </a:solidFill>
              </a:rPr>
            </a:br>
            <a:r>
              <a:rPr lang="ru-RU" smtClean="0">
                <a:solidFill>
                  <a:srgbClr val="FF6600"/>
                </a:solidFill>
              </a:rPr>
              <a:t>г) Э. Ленц.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cap="none" smtClean="0">
                <a:solidFill>
                  <a:srgbClr val="FF6600"/>
                </a:solidFill>
                <a:effectLst/>
              </a:rPr>
              <a:t>2. Кто заменил угольный стержень обугленной палочкой из бамбука?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smtClean="0">
                <a:solidFill>
                  <a:srgbClr val="FF6600"/>
                </a:solidFill>
              </a:rPr>
              <a:t>  </a:t>
            </a:r>
          </a:p>
          <a:p>
            <a:pPr>
              <a:buFont typeface="Wingdings 2" pitchFamily="18" charset="2"/>
              <a:buNone/>
            </a:pPr>
            <a:r>
              <a:rPr lang="ru-RU" sz="4000" smtClean="0">
                <a:solidFill>
                  <a:srgbClr val="FF6600"/>
                </a:solidFill>
              </a:rPr>
              <a:t>  а) П.Н. Яблочков;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б) Томас Эдисон;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в) А.Н. Лодыгин;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г) Э. Ленц.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FF6600"/>
                </a:solidFill>
                <a:effectLst/>
              </a:rPr>
              <a:t>3. Кто изобрел лампу с электрической дугой?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smtClean="0">
                <a:solidFill>
                  <a:srgbClr val="FF6600"/>
                </a:solidFill>
              </a:rPr>
              <a:t>  </a:t>
            </a:r>
          </a:p>
          <a:p>
            <a:pPr>
              <a:buFont typeface="Wingdings 2" pitchFamily="18" charset="2"/>
              <a:buNone/>
            </a:pPr>
            <a:r>
              <a:rPr lang="ru-RU" sz="4000" smtClean="0">
                <a:solidFill>
                  <a:srgbClr val="FF6600"/>
                </a:solidFill>
              </a:rPr>
              <a:t>  а) А.Н. Лодыгин;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б) П.Н. Яблочков;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в) Д. Джоуль;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г) Томас Эдисон.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smtClean="0">
                <a:solidFill>
                  <a:srgbClr val="FF6600"/>
                </a:solidFill>
                <a:effectLst/>
              </a:rPr>
              <a:t>4. Из какого металла изготовляют спирали ламп?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smtClean="0">
                <a:solidFill>
                  <a:srgbClr val="FF6600"/>
                </a:solidFill>
              </a:rPr>
              <a:t>   </a:t>
            </a:r>
          </a:p>
          <a:p>
            <a:pPr>
              <a:buFont typeface="Wingdings 2" pitchFamily="18" charset="2"/>
              <a:buNone/>
            </a:pPr>
            <a:r>
              <a:rPr lang="ru-RU" sz="4000" smtClean="0">
                <a:solidFill>
                  <a:srgbClr val="FF6600"/>
                </a:solidFill>
              </a:rPr>
              <a:t>   а) Нихром;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б) вольфрам;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в) константан;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г) медь.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cap="none" smtClean="0">
                <a:solidFill>
                  <a:srgbClr val="FF6600"/>
                </a:solidFill>
                <a:effectLst/>
              </a:rPr>
              <a:t>5. Чем заполняют баллоны современных ламп?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smtClean="0">
                <a:solidFill>
                  <a:srgbClr val="FF6600"/>
                </a:solidFill>
              </a:rPr>
              <a:t> </a:t>
            </a:r>
          </a:p>
          <a:p>
            <a:pPr>
              <a:buFont typeface="Wingdings 2" pitchFamily="18" charset="2"/>
              <a:buNone/>
            </a:pPr>
            <a:r>
              <a:rPr lang="ru-RU" sz="4000" smtClean="0">
                <a:solidFill>
                  <a:srgbClr val="FF6600"/>
                </a:solidFill>
              </a:rPr>
              <a:t>   а) Воздух;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б) инертный газ;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в) вакуум;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г) кислород.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000" cap="none" smtClean="0">
                <a:solidFill>
                  <a:srgbClr val="FF6600"/>
                </a:solidFill>
                <a:effectLst/>
              </a:rPr>
              <a:t>6. Какое действие тока используется в лампе накаливания?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endParaRPr lang="ru-RU" sz="4000" smtClean="0">
              <a:solidFill>
                <a:srgbClr val="FF66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4000" smtClean="0">
                <a:solidFill>
                  <a:srgbClr val="FF6600"/>
                </a:solidFill>
              </a:rPr>
              <a:t>  а) Химическое;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б) механическое;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в) тепловое;</a:t>
            </a:r>
            <a:br>
              <a:rPr lang="ru-RU" sz="4000" smtClean="0">
                <a:solidFill>
                  <a:srgbClr val="FF6600"/>
                </a:solidFill>
              </a:rPr>
            </a:br>
            <a:r>
              <a:rPr lang="ru-RU" sz="4000" smtClean="0">
                <a:solidFill>
                  <a:srgbClr val="FF6600"/>
                </a:solidFill>
              </a:rPr>
              <a:t>г) магнитное.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7200900" cy="18716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solidFill>
                  <a:srgbClr val="4E42E6"/>
                </a:solidFill>
              </a:rPr>
              <a:t/>
            </a:r>
            <a:br>
              <a:rPr lang="ru-RU" sz="2000" b="1" smtClean="0">
                <a:solidFill>
                  <a:srgbClr val="4E42E6"/>
                </a:solidFill>
              </a:rPr>
            </a:br>
            <a:r>
              <a:rPr lang="ru-RU" sz="2000" b="1" smtClean="0">
                <a:solidFill>
                  <a:srgbClr val="4E42E6"/>
                </a:solidFill>
              </a:rPr>
              <a:t>Электрическая энергия</a:t>
            </a:r>
            <a:r>
              <a:rPr lang="ru-RU" sz="2000" smtClean="0">
                <a:solidFill>
                  <a:srgbClr val="4E42E6"/>
                </a:solidFill>
              </a:rPr>
              <a:t> </a:t>
            </a:r>
            <a:br>
              <a:rPr lang="ru-RU" sz="2000" smtClean="0">
                <a:solidFill>
                  <a:srgbClr val="4E42E6"/>
                </a:solidFill>
              </a:rPr>
            </a:br>
            <a:r>
              <a:rPr lang="ru-RU" sz="2000" smtClean="0">
                <a:solidFill>
                  <a:srgbClr val="4E42E6"/>
                </a:solidFill>
              </a:rPr>
              <a:t>может быть легко преобразована в </a:t>
            </a:r>
            <a:r>
              <a:rPr lang="ru-RU" sz="2000" b="1" smtClean="0">
                <a:solidFill>
                  <a:srgbClr val="4E42E6"/>
                </a:solidFill>
              </a:rPr>
              <a:t>тепловую.</a:t>
            </a:r>
            <a:r>
              <a:rPr lang="ru-RU" sz="2000" smtClean="0">
                <a:solidFill>
                  <a:srgbClr val="4E42E6"/>
                </a:solidFill>
              </a:rPr>
              <a:t> Электрический ток </a:t>
            </a:r>
            <a:r>
              <a:rPr lang="ru-RU" sz="2000" b="1" smtClean="0">
                <a:solidFill>
                  <a:srgbClr val="4E42E6"/>
                </a:solidFill>
              </a:rPr>
              <a:t>нагревает</a:t>
            </a:r>
            <a:r>
              <a:rPr lang="ru-RU" sz="2000" smtClean="0">
                <a:solidFill>
                  <a:srgbClr val="4E42E6"/>
                </a:solidFill>
              </a:rPr>
              <a:t> проводник, через который проходит. На этом принципе работают все нагревательные приборы.</a:t>
            </a:r>
            <a:br>
              <a:rPr lang="ru-RU" sz="2000" smtClean="0">
                <a:solidFill>
                  <a:srgbClr val="4E42E6"/>
                </a:solidFill>
              </a:rPr>
            </a:br>
            <a:r>
              <a:rPr lang="ru-RU" sz="2000" smtClean="0">
                <a:solidFill>
                  <a:srgbClr val="4E42E6"/>
                </a:solidFill>
              </a:rPr>
              <a:t/>
            </a:r>
            <a:br>
              <a:rPr lang="ru-RU" sz="2000" smtClean="0">
                <a:solidFill>
                  <a:srgbClr val="4E42E6"/>
                </a:solidFill>
              </a:rPr>
            </a:br>
            <a:endParaRPr lang="ru-RU" sz="2000" smtClean="0">
              <a:solidFill>
                <a:srgbClr val="4E42E6"/>
              </a:solidFill>
            </a:endParaRPr>
          </a:p>
        </p:txBody>
      </p:sp>
      <p:pic>
        <p:nvPicPr>
          <p:cNvPr id="1638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349500"/>
            <a:ext cx="1454150" cy="1585913"/>
          </a:xfrm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349500"/>
            <a:ext cx="12287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2349500"/>
            <a:ext cx="10937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365625"/>
            <a:ext cx="18383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2420938"/>
            <a:ext cx="1512887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39975" y="4365625"/>
            <a:ext cx="18002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3" y="4365625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8" descr="tshain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56325" y="4365625"/>
            <a:ext cx="115570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27013"/>
            <a:ext cx="6192837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smtClean="0">
                <a:solidFill>
                  <a:srgbClr val="0000CC"/>
                </a:solidFill>
              </a:rPr>
              <a:t>Демонстрация опыта, показывающая тепловое действие тока в цепи.</a:t>
            </a:r>
            <a:r>
              <a:rPr lang="ru-RU" sz="1800" smtClean="0"/>
              <a:t>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63525" y="1598613"/>
            <a:ext cx="4092575" cy="4497387"/>
          </a:xfrm>
        </p:spPr>
        <p:txBody>
          <a:bodyPr/>
          <a:lstStyle/>
          <a:p>
            <a:pPr eaLnBrk="1" hangingPunct="1"/>
            <a:r>
              <a:rPr lang="ru-RU" sz="1800" smtClean="0"/>
              <a:t>Чтобы проводник нагрелся сильней, надо чтобы он имел большое удельное сопротивление.</a:t>
            </a:r>
          </a:p>
          <a:p>
            <a:pPr eaLnBrk="1" hangingPunct="1"/>
            <a:endParaRPr lang="ru-RU" sz="1800" smtClean="0"/>
          </a:p>
          <a:p>
            <a:pPr eaLnBrk="1" hangingPunct="1"/>
            <a:endParaRPr lang="ru-RU" sz="1800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666875"/>
            <a:ext cx="2951162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p-09g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581525"/>
            <a:ext cx="22320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3348038" y="4470400"/>
            <a:ext cx="41767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>
                <a:latin typeface="Franklin Gothic Book" pitchFamily="34" charset="0"/>
              </a:rPr>
              <a:t>Q</a:t>
            </a:r>
            <a:r>
              <a:rPr lang="ru-RU">
                <a:latin typeface="Franklin Gothic Book" pitchFamily="34" charset="0"/>
              </a:rPr>
              <a:t> – количество теплоты, Дж </a:t>
            </a:r>
            <a:br>
              <a:rPr lang="ru-RU">
                <a:latin typeface="Franklin Gothic Book" pitchFamily="34" charset="0"/>
              </a:rPr>
            </a:br>
            <a:r>
              <a:rPr lang="ru-RU" i="1">
                <a:latin typeface="Franklin Gothic Book" pitchFamily="34" charset="0"/>
              </a:rPr>
              <a:t>I</a:t>
            </a:r>
            <a:r>
              <a:rPr lang="ru-RU">
                <a:latin typeface="Franklin Gothic Book" pitchFamily="34" charset="0"/>
              </a:rPr>
              <a:t> – сила тока в проводнике, А </a:t>
            </a:r>
            <a:br>
              <a:rPr lang="ru-RU">
                <a:latin typeface="Franklin Gothic Book" pitchFamily="34" charset="0"/>
              </a:rPr>
            </a:br>
            <a:r>
              <a:rPr lang="ru-RU" i="1">
                <a:latin typeface="Franklin Gothic Book" pitchFamily="34" charset="0"/>
              </a:rPr>
              <a:t>R</a:t>
            </a:r>
            <a:r>
              <a:rPr lang="ru-RU">
                <a:latin typeface="Franklin Gothic Book" pitchFamily="34" charset="0"/>
              </a:rPr>
              <a:t> – сопротивление проводника, Ом </a:t>
            </a:r>
            <a:br>
              <a:rPr lang="ru-RU">
                <a:latin typeface="Franklin Gothic Book" pitchFamily="34" charset="0"/>
              </a:rPr>
            </a:br>
            <a:r>
              <a:rPr lang="ru-RU" i="1">
                <a:latin typeface="Franklin Gothic Book" pitchFamily="34" charset="0"/>
              </a:rPr>
              <a:t>t</a:t>
            </a:r>
            <a:r>
              <a:rPr lang="ru-RU">
                <a:latin typeface="Franklin Gothic Book" pitchFamily="34" charset="0"/>
              </a:rPr>
              <a:t> – время прохождения тока, с </a:t>
            </a:r>
          </a:p>
        </p:txBody>
      </p:sp>
      <p:pic>
        <p:nvPicPr>
          <p:cNvPr id="17414" name="Picture 10" descr="img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" y="3068638"/>
            <a:ext cx="15113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WordArt 4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7543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Устройство электрической лампочки</a:t>
            </a:r>
          </a:p>
        </p:txBody>
      </p:sp>
      <p:pic>
        <p:nvPicPr>
          <p:cNvPr id="20482" name="Picture 5" descr="220px-Gluehlampe_01_KMJ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916113"/>
            <a:ext cx="20955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Line 7"/>
          <p:cNvSpPr>
            <a:spLocks noChangeShapeType="1"/>
          </p:cNvSpPr>
          <p:nvPr/>
        </p:nvSpPr>
        <p:spPr bwMode="auto">
          <a:xfrm flipV="1">
            <a:off x="3132138" y="2276475"/>
            <a:ext cx="2160587" cy="2159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Line 8"/>
          <p:cNvSpPr>
            <a:spLocks noChangeShapeType="1"/>
          </p:cNvSpPr>
          <p:nvPr/>
        </p:nvSpPr>
        <p:spPr bwMode="auto">
          <a:xfrm>
            <a:off x="2555875" y="3068638"/>
            <a:ext cx="2592388" cy="28892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Line 10"/>
          <p:cNvSpPr>
            <a:spLocks noChangeShapeType="1"/>
          </p:cNvSpPr>
          <p:nvPr/>
        </p:nvSpPr>
        <p:spPr bwMode="auto">
          <a:xfrm>
            <a:off x="2411413" y="4724400"/>
            <a:ext cx="2808287" cy="2159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Line 11"/>
          <p:cNvSpPr>
            <a:spLocks noChangeShapeType="1"/>
          </p:cNvSpPr>
          <p:nvPr/>
        </p:nvSpPr>
        <p:spPr bwMode="auto">
          <a:xfrm>
            <a:off x="2268538" y="5373688"/>
            <a:ext cx="2590800" cy="6477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364163" y="1916113"/>
            <a:ext cx="25923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  <a:latin typeface="Franklin Gothic Book" pitchFamily="34" charset="0"/>
              </a:rPr>
              <a:t>баллон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219700" y="3068638"/>
            <a:ext cx="2447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  <a:latin typeface="Franklin Gothic Book" pitchFamily="34" charset="0"/>
              </a:rPr>
              <a:t>спираль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5435600" y="4652963"/>
            <a:ext cx="23764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  <a:latin typeface="Franklin Gothic Book" pitchFamily="34" charset="0"/>
              </a:rPr>
              <a:t>цоколь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859338" y="5876925"/>
            <a:ext cx="4284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FF00"/>
                </a:solidFill>
                <a:latin typeface="Franklin Gothic Book" pitchFamily="34" charset="0"/>
              </a:rPr>
              <a:t>Основание цоколя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33" grpId="0"/>
      <p:bldP spid="5134" grpId="0"/>
      <p:bldP spid="51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220px-%D0%9C%D0%9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285875"/>
            <a:ext cx="3463925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220px-Filament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000500"/>
            <a:ext cx="367188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220px-Electric_bulb_filament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1196975"/>
            <a:ext cx="3392488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WordArt 7"/>
          <p:cNvSpPr>
            <a:spLocks noChangeArrowheads="1" noChangeShapeType="1" noTextEdit="1"/>
          </p:cNvSpPr>
          <p:nvPr/>
        </p:nvSpPr>
        <p:spPr bwMode="auto">
          <a:xfrm>
            <a:off x="1547813" y="188913"/>
            <a:ext cx="56102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Нить электрической лампы</a:t>
            </a:r>
          </a:p>
        </p:txBody>
      </p:sp>
      <p:pic>
        <p:nvPicPr>
          <p:cNvPr id="7" name="Picture 4" descr="C:\Users\WWW\Desktop\10i-i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88" y="4000500"/>
            <a:ext cx="2571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WordArt 5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781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Устройство нагревательного элемента</a:t>
            </a:r>
          </a:p>
        </p:txBody>
      </p:sp>
      <p:pic>
        <p:nvPicPr>
          <p:cNvPr id="19458" name="Picture 7" descr="нагр чайн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143000"/>
            <a:ext cx="3636963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спира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071813"/>
            <a:ext cx="3243263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 descr="спираль плит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071563"/>
            <a:ext cx="2198687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2. Hot-/ Microcoil- спиральные нагревательные элементы для горячеканальных систе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4071938"/>
            <a:ext cx="26955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714375" y="1214438"/>
            <a:ext cx="81438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Любой электронагреватель состоит из пары проводников с низким сопротивлением (для подвода энергии), соединенных проводником с высоким сопротивлением (собственно нагревателем), а в остальных местах разделенных изолятором</a:t>
            </a:r>
            <a:r>
              <a:rPr lang="ru-RU" sz="400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219075" y="333375"/>
            <a:ext cx="7477125" cy="10366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00CC"/>
                </a:solidFill>
              </a:rPr>
              <a:t>Как устроен электрочайник?</a:t>
            </a:r>
          </a:p>
        </p:txBody>
      </p:sp>
      <p:sp>
        <p:nvSpPr>
          <p:cNvPr id="22530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Нагревательный элемент электрического чайника состоит из трёх частей: внутреннего проводника 1, играющего роль нагревателя, 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слоя изолятора 2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и внешнего металлического корпуса 3.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 Цифрой 4 обозначен проводник для подвода электроэнергии.</a:t>
            </a:r>
          </a:p>
        </p:txBody>
      </p:sp>
      <p:pic>
        <p:nvPicPr>
          <p:cNvPr id="225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76775" y="1685925"/>
            <a:ext cx="4286250" cy="4552950"/>
          </a:xfrm>
        </p:spPr>
      </p:pic>
      <p:pic>
        <p:nvPicPr>
          <p:cNvPr id="22532" name="Picture 8" descr="img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4724400"/>
            <a:ext cx="2087562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00CC"/>
                </a:solidFill>
              </a:rPr>
              <a:t>Современные электрочайники</a:t>
            </a:r>
          </a:p>
        </p:txBody>
      </p:sp>
      <p:sp>
        <p:nvSpPr>
          <p:cNvPr id="2355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Разрез электрочайника с нагревательным элементом в дне корпуса:</a:t>
            </a:r>
            <a:br>
              <a:rPr lang="ru-RU" sz="2000" smtClean="0"/>
            </a:br>
            <a:r>
              <a:rPr lang="ru-RU" sz="2000" smtClean="0"/>
              <a:t>1 — защитный фильтр;</a:t>
            </a:r>
            <a:br>
              <a:rPr lang="ru-RU" sz="2000" smtClean="0"/>
            </a:br>
            <a:r>
              <a:rPr lang="ru-RU" sz="2000" smtClean="0"/>
              <a:t>2 — шкала;</a:t>
            </a:r>
            <a:br>
              <a:rPr lang="ru-RU" sz="2000" smtClean="0"/>
            </a:br>
            <a:r>
              <a:rPr lang="ru-RU" sz="2000" smtClean="0"/>
              <a:t>3 — трубка подачи пара;</a:t>
            </a:r>
            <a:br>
              <a:rPr lang="ru-RU" sz="2000" smtClean="0"/>
            </a:br>
            <a:r>
              <a:rPr lang="ru-RU" sz="2000" smtClean="0"/>
              <a:t>4 — биметаллическая пластина;</a:t>
            </a:r>
            <a:br>
              <a:rPr lang="ru-RU" sz="2000" smtClean="0"/>
            </a:br>
            <a:r>
              <a:rPr lang="ru-RU" sz="2000" smtClean="0"/>
              <a:t>5 — контроллер;</a:t>
            </a:r>
            <a:br>
              <a:rPr lang="ru-RU" sz="2000" smtClean="0"/>
            </a:br>
            <a:r>
              <a:rPr lang="ru-RU" sz="2000" smtClean="0"/>
              <a:t>6 — выключатель;</a:t>
            </a:r>
            <a:br>
              <a:rPr lang="ru-RU" sz="2000" smtClean="0"/>
            </a:br>
            <a:r>
              <a:rPr lang="ru-RU" sz="2000" smtClean="0"/>
              <a:t>7 — кнопка блокировки открывающейся крышки;</a:t>
            </a:r>
            <a:br>
              <a:rPr lang="ru-RU" sz="2000" smtClean="0"/>
            </a:br>
            <a:r>
              <a:rPr lang="ru-RU" sz="2000" smtClean="0"/>
              <a:t>8 — нагревательный элемент;</a:t>
            </a:r>
            <a:br>
              <a:rPr lang="ru-RU" sz="2000" smtClean="0"/>
            </a:br>
            <a:r>
              <a:rPr lang="ru-RU" sz="2000" smtClean="0"/>
              <a:t>9 — подставка;</a:t>
            </a:r>
            <a:br>
              <a:rPr lang="ru-RU" sz="2000" smtClean="0"/>
            </a:br>
            <a:r>
              <a:rPr lang="ru-RU" sz="2000" smtClean="0"/>
              <a:t>10 — индикаторная лампа.</a:t>
            </a:r>
          </a:p>
        </p:txBody>
      </p:sp>
      <p:pic>
        <p:nvPicPr>
          <p:cNvPr id="23555" name="Picture 6" descr="tsh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708275"/>
            <a:ext cx="2182812" cy="3425825"/>
          </a:xfrm>
        </p:spPr>
      </p:pic>
      <p:pic>
        <p:nvPicPr>
          <p:cNvPr id="23556" name="Picture 7" descr="tsh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196975"/>
            <a:ext cx="12382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252</Words>
  <Application>Microsoft Office PowerPoint</Application>
  <PresentationFormat>Экран (4:3)</PresentationFormat>
  <Paragraphs>33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35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2. Кто заменил угольный стержень обугленной палочкой из бамбука?</vt:lpstr>
      <vt:lpstr>3. Кто изобрел лампу с электрической дугой?</vt:lpstr>
      <vt:lpstr>4. Из какого металла изготовляют спирали ламп?</vt:lpstr>
      <vt:lpstr>5. Чем заполняют баллоны современных ламп?</vt:lpstr>
      <vt:lpstr>6. Какое действие тока используется в лампе накаливания?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12</cp:lastModifiedBy>
  <cp:revision>6</cp:revision>
  <dcterms:created xsi:type="dcterms:W3CDTF">2013-03-10T08:10:37Z</dcterms:created>
  <dcterms:modified xsi:type="dcterms:W3CDTF">2013-03-12T19:04:07Z</dcterms:modified>
</cp:coreProperties>
</file>