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303" r:id="rId3"/>
    <p:sldId id="257" r:id="rId4"/>
    <p:sldId id="259" r:id="rId5"/>
    <p:sldId id="305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300" r:id="rId23"/>
    <p:sldId id="301" r:id="rId24"/>
    <p:sldId id="295" r:id="rId25"/>
    <p:sldId id="261" r:id="rId26"/>
    <p:sldId id="262" r:id="rId27"/>
    <p:sldId id="298" r:id="rId28"/>
    <p:sldId id="307" r:id="rId29"/>
    <p:sldId id="263" r:id="rId30"/>
    <p:sldId id="309" r:id="rId31"/>
    <p:sldId id="311" r:id="rId32"/>
    <p:sldId id="264" r:id="rId33"/>
    <p:sldId id="276" r:id="rId34"/>
    <p:sldId id="265" r:id="rId35"/>
    <p:sldId id="277" r:id="rId36"/>
    <p:sldId id="266" r:id="rId37"/>
    <p:sldId id="267" r:id="rId38"/>
    <p:sldId id="268" r:id="rId39"/>
    <p:sldId id="278" r:id="rId40"/>
    <p:sldId id="269" r:id="rId41"/>
    <p:sldId id="270" r:id="rId42"/>
    <p:sldId id="271" r:id="rId43"/>
    <p:sldId id="272" r:id="rId44"/>
    <p:sldId id="273" r:id="rId45"/>
    <p:sldId id="275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1446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4E344-C22C-48AA-9013-F50652F05075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0ECCD8-8201-48E9-8E90-D1B1623B7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37405630-FCC7-4085-9751-68D4F24C2B17}" type="slidenum">
              <a:rPr lang="ru-RU"/>
              <a:pPr/>
              <a:t>10</a:t>
            </a:fld>
            <a:endParaRPr lang="ru-RU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Вот корона, Архимед. Золотая или нет? Чистым золотом сверкает…  Но, ты знаешь, всё бывает! И добавить серебро можно к золоту хитро. А того и хуже - медь, если совесть не иметь. И задумался ученый: - Что известно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EE6900CF-7F01-42FA-906F-3A2D2B2AB28F}" type="slidenum">
              <a:rPr lang="ru-RU"/>
              <a:pPr/>
              <a:t>12</a:t>
            </a:fld>
            <a:endParaRPr lang="ru-RU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Вот корона, Архимед. Золотая или нет? Чистым золотом сверкает…  Но, ты знаешь, всё бывает! И добавить серебро можно к золоту хитро. А того и хуже - медь, если совесть не иметь. И задумался ученый: - Что известно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E76DBACA-C86C-4947-87AC-36A8499112FE}" type="slidenum">
              <a:rPr lang="ru-RU"/>
              <a:pPr/>
              <a:t>19</a:t>
            </a:fld>
            <a:endParaRPr lang="ru-RU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Архимед нашел способ измерить объем твердого тела сложной формы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96EC2-EC00-41E9-A170-F44A7D5A7457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C7005-D7DB-4E78-8421-A869333979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96EC2-EC00-41E9-A170-F44A7D5A7457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C7005-D7DB-4E78-8421-A869333979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96EC2-EC00-41E9-A170-F44A7D5A7457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C7005-D7DB-4E78-8421-A869333979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47C09-04DB-4F70-A7DC-2937E946EF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91FE7-C5B5-474B-9337-029D94EF66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96EC2-EC00-41E9-A170-F44A7D5A7457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C7005-D7DB-4E78-8421-A869333979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96EC2-EC00-41E9-A170-F44A7D5A7457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C7005-D7DB-4E78-8421-A869333979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96EC2-EC00-41E9-A170-F44A7D5A7457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C7005-D7DB-4E78-8421-A869333979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96EC2-EC00-41E9-A170-F44A7D5A7457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C7005-D7DB-4E78-8421-A869333979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96EC2-EC00-41E9-A170-F44A7D5A7457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C7005-D7DB-4E78-8421-A869333979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96EC2-EC00-41E9-A170-F44A7D5A7457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C7005-D7DB-4E78-8421-A869333979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96EC2-EC00-41E9-A170-F44A7D5A7457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C7005-D7DB-4E78-8421-A869333979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96EC2-EC00-41E9-A170-F44A7D5A7457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C7005-D7DB-4E78-8421-A869333979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96EC2-EC00-41E9-A170-F44A7D5A7457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C7005-D7DB-4E78-8421-A869333979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8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348880"/>
            <a:ext cx="75608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dirty="0" smtClean="0">
                <a:solidFill>
                  <a:schemeClr val="bg1"/>
                </a:solidFill>
                <a:latin typeface="+mj-lt"/>
              </a:rPr>
              <a:t>Выставка удивительных вещей</a:t>
            </a:r>
          </a:p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C00000"/>
                </a:solidFill>
                <a:latin typeface="+mj-lt"/>
              </a:rPr>
              <a:t>(Шуточная экспозиция на физическую тему)</a:t>
            </a:r>
            <a:endParaRPr lang="ru-RU" sz="2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483768" y="710346"/>
            <a:ext cx="66602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809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Муниципальное бюджетное образовательное учреждение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80975" algn="l"/>
              </a:tabLst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Перевозского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 муниципального района Нижегородской области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809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Дубская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 основная общеобразовательная школа»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cs typeface="Arial" pitchFamily="34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4211960" y="4389000"/>
            <a:ext cx="295232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809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Составила: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809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учитель математики и физики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809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     первой квалификационной                                                                                         категории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809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Ерёмина Наталья Юрьевна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cs typeface="Arial" pitchFamily="34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5791410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8097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с.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Дубское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, 2014год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971600" y="274638"/>
            <a:ext cx="77152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sz="2000" dirty="0" smtClean="0">
                <a:solidFill>
                  <a:srgbClr val="FFFF00"/>
                </a:solidFill>
              </a:rPr>
              <a:t>И позвал он Архимеда…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Началась у них беседа.</a:t>
            </a:r>
          </a:p>
        </p:txBody>
      </p:sp>
      <p:pic>
        <p:nvPicPr>
          <p:cNvPr id="16387" name="Picture 30" descr="other95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552" y="1556792"/>
            <a:ext cx="1911350" cy="4321175"/>
          </a:xfrm>
          <a:solidFill>
            <a:schemeClr val="accent1"/>
          </a:solidFill>
          <a:ln>
            <a:miter lim="800000"/>
            <a:headEnd/>
            <a:tailEnd/>
          </a:ln>
        </p:spPr>
      </p:pic>
      <p:pic>
        <p:nvPicPr>
          <p:cNvPr id="25634" name="Picture 34" descr="4487_origi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92080" y="2420888"/>
            <a:ext cx="1917700" cy="4032448"/>
          </a:xfrm>
          <a:noFill/>
          <a:ln>
            <a:miter lim="800000"/>
            <a:headEnd/>
            <a:tailEnd/>
          </a:ln>
        </p:spPr>
      </p:pic>
      <p:sp>
        <p:nvSpPr>
          <p:cNvPr id="25622" name="AutoShape 22"/>
          <p:cNvSpPr>
            <a:spLocks noChangeArrowheads="1"/>
          </p:cNvSpPr>
          <p:nvPr/>
        </p:nvSpPr>
        <p:spPr bwMode="auto">
          <a:xfrm>
            <a:off x="5795963" y="404664"/>
            <a:ext cx="3059112" cy="936104"/>
          </a:xfrm>
          <a:prstGeom prst="wedgeRoundRectCallout">
            <a:avLst>
              <a:gd name="adj1" fmla="val -27269"/>
              <a:gd name="adj2" fmla="val 149685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Вот корона, Архимед.</a:t>
            </a:r>
          </a:p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Золотая или нет?</a:t>
            </a:r>
          </a:p>
        </p:txBody>
      </p:sp>
      <p:sp>
        <p:nvSpPr>
          <p:cNvPr id="25623" name="AutoShape 23"/>
          <p:cNvSpPr>
            <a:spLocks noChangeArrowheads="1"/>
          </p:cNvSpPr>
          <p:nvPr/>
        </p:nvSpPr>
        <p:spPr bwMode="auto">
          <a:xfrm>
            <a:off x="2483769" y="1341438"/>
            <a:ext cx="2592288" cy="792162"/>
          </a:xfrm>
          <a:prstGeom prst="wedgeRoundRectCallout">
            <a:avLst>
              <a:gd name="adj1" fmla="val -84634"/>
              <a:gd name="adj2" fmla="val 41384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Чистым золотом сверкает…</a:t>
            </a:r>
          </a:p>
        </p:txBody>
      </p:sp>
      <p:sp>
        <p:nvSpPr>
          <p:cNvPr id="25624" name="AutoShape 24"/>
          <p:cNvSpPr>
            <a:spLocks noChangeArrowheads="1"/>
          </p:cNvSpPr>
          <p:nvPr/>
        </p:nvSpPr>
        <p:spPr bwMode="auto">
          <a:xfrm>
            <a:off x="7092280" y="3357563"/>
            <a:ext cx="1800200" cy="1008062"/>
          </a:xfrm>
          <a:prstGeom prst="wedgeRoundRectCallout">
            <a:avLst>
              <a:gd name="adj1" fmla="val -64532"/>
              <a:gd name="adj2" fmla="val -84171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Но, ты знаешь, всё бывает…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Picture 2" descr="http://www.home-edu.ru/user/f/00001491/Les_25N/Pict_25/corona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699792" y="4149080"/>
            <a:ext cx="2232248" cy="132898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5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256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5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" fill="hold"/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200" fill="hold"/>
                                        <p:tgtEl>
                                          <p:spTgt spid="256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200" fill="hold"/>
                                        <p:tgtEl>
                                          <p:spTgt spid="256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" fill="hold"/>
                                        <p:tgtEl>
                                          <p:spTgt spid="256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22" grpId="0" animBg="1"/>
      <p:bldP spid="25622" grpId="1" animBg="1"/>
      <p:bldP spid="25623" grpId="0" animBg="1"/>
      <p:bldP spid="25623" grpId="1" animBg="1"/>
      <p:bldP spid="256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7864" y="548680"/>
            <a:ext cx="51125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И однажды, в ванне моясь,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Погрузился он по пояс.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На пол вылилась вода – 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Догадался он  тогда,</a:t>
            </a:r>
            <a:br>
              <a:rPr lang="ru-RU" sz="2400" b="1" dirty="0" smtClean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Как найти ОБЪЕМ короны.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5" name="AutoShape 18"/>
          <p:cNvSpPr>
            <a:spLocks noChangeArrowheads="1"/>
          </p:cNvSpPr>
          <p:nvPr/>
        </p:nvSpPr>
        <p:spPr bwMode="auto">
          <a:xfrm>
            <a:off x="467544" y="2132856"/>
            <a:ext cx="3095625" cy="2232025"/>
          </a:xfrm>
          <a:prstGeom prst="cloudCallout">
            <a:avLst>
              <a:gd name="adj1" fmla="val 117231"/>
              <a:gd name="adj2" fmla="val -6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+mn-ea"/>
              </a:rPr>
              <a:t>Эврика !</a:t>
            </a:r>
          </a:p>
          <a:p>
            <a:pPr algn="ctr">
              <a:buFont typeface="Times New Roman" pitchFamily="16" charset="0"/>
              <a:buNone/>
              <a:defRPr/>
            </a:pPr>
            <a:endParaRPr lang="ru-RU" sz="4000" dirty="0" smtClean="0">
              <a:effectLst>
                <a:outerShdw blurRad="38100" dist="38100" dir="2700000" algn="tl">
                  <a:srgbClr val="FFFFFF"/>
                </a:outerShdw>
              </a:effectLst>
              <a:ea typeface="+mn-ea"/>
            </a:endParaRPr>
          </a:p>
          <a:p>
            <a:pPr algn="ctr">
              <a:buFont typeface="Times New Roman" pitchFamily="16" charset="0"/>
              <a:buNone/>
              <a:defRPr/>
            </a:pPr>
            <a:endParaRPr lang="ru-RU" sz="40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buFont typeface="Times New Roman" pitchFamily="16" charset="0"/>
              <a:buNone/>
              <a:defRPr/>
            </a:pPr>
            <a:endParaRPr lang="ru-RU" sz="4000" dirty="0">
              <a:effectLst>
                <a:outerShdw blurRad="38100" dist="38100" dir="2700000" algn="tl">
                  <a:srgbClr val="FFFFFF"/>
                </a:outerShdw>
              </a:effectLst>
              <a:ea typeface="+mn-ea"/>
            </a:endParaRP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4644008" y="3501008"/>
          <a:ext cx="3933453" cy="2714253"/>
        </p:xfrm>
        <a:graphic>
          <a:graphicData uri="http://schemas.openxmlformats.org/presentationml/2006/ole">
            <p:oleObj spid="_x0000_s1026" name="Точечный рисунок" r:id="rId3" imgW="4580952" imgH="3362794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buFont typeface="Times New Roman" pitchFamily="16" charset="0"/>
              <a:buNone/>
              <a:defRPr/>
            </a:pPr>
            <a:endParaRPr lang="ru-RU" sz="2800" dirty="0" smtClean="0">
              <a:ea typeface="+mj-ea"/>
            </a:endParaRPr>
          </a:p>
        </p:txBody>
      </p:sp>
      <p:pic>
        <p:nvPicPr>
          <p:cNvPr id="19459" name="Picture 12" descr="архимед в полный рост! 1 часть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1600" y="2204864"/>
            <a:ext cx="1981200" cy="4105275"/>
          </a:xfrm>
          <a:noFill/>
          <a:ln>
            <a:miter lim="800000"/>
            <a:headEnd/>
            <a:tailEnd/>
          </a:ln>
        </p:spPr>
      </p:pic>
      <p:pic>
        <p:nvPicPr>
          <p:cNvPr id="19460" name="Picture 14" descr="Копия 4487_original  ГИЕРОНННННН!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12160" y="2060848"/>
            <a:ext cx="2178000" cy="4248472"/>
          </a:xfrm>
          <a:noFill/>
          <a:ln>
            <a:miter lim="800000"/>
            <a:headEnd/>
            <a:tailEnd/>
          </a:ln>
        </p:spPr>
      </p:pic>
      <p:sp>
        <p:nvSpPr>
          <p:cNvPr id="93190" name="AutoShape 6"/>
          <p:cNvSpPr>
            <a:spLocks noChangeArrowheads="1"/>
          </p:cNvSpPr>
          <p:nvPr/>
        </p:nvSpPr>
        <p:spPr bwMode="auto">
          <a:xfrm>
            <a:off x="5795963" y="548680"/>
            <a:ext cx="3348037" cy="1224136"/>
          </a:xfrm>
          <a:prstGeom prst="wedgeRoundRectCallout">
            <a:avLst>
              <a:gd name="adj1" fmla="val -9269"/>
              <a:gd name="adj2" fmla="val 83065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Ты оденься Архимед!</a:t>
            </a:r>
          </a:p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Вот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сандалии,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хитон,</a:t>
            </a:r>
          </a:p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расскажешь всё потом!</a:t>
            </a:r>
          </a:p>
        </p:txBody>
      </p:sp>
      <p:sp>
        <p:nvSpPr>
          <p:cNvPr id="93191" name="AutoShape 7"/>
          <p:cNvSpPr>
            <a:spLocks noChangeArrowheads="1"/>
          </p:cNvSpPr>
          <p:nvPr/>
        </p:nvSpPr>
        <p:spPr bwMode="auto">
          <a:xfrm>
            <a:off x="2411413" y="692695"/>
            <a:ext cx="2520950" cy="1296145"/>
          </a:xfrm>
          <a:prstGeom prst="wedgeRoundRectCallout">
            <a:avLst>
              <a:gd name="adj1" fmla="val -38852"/>
              <a:gd name="adj2" fmla="val 81616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Я придумал </a:t>
            </a:r>
            <a:r>
              <a:rPr lang="ru-RU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Гиерон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!</a:t>
            </a:r>
          </a:p>
          <a:p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Эврика! Раскрыл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секрет!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" name="Picture 2" descr="http://www.home-edu.ru/user/f/00001491/Les_25N/Pict_25/corona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75856" y="4653136"/>
            <a:ext cx="2304256" cy="1472999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0" grpId="0" animBg="1"/>
      <p:bldP spid="9319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7" name="Rectangle 11"/>
          <p:cNvSpPr>
            <a:spLocks noGrp="1" noChangeArrowheads="1"/>
          </p:cNvSpPr>
          <p:nvPr>
            <p:ph type="title"/>
          </p:nvPr>
        </p:nvSpPr>
        <p:spPr>
          <a:xfrm>
            <a:off x="899592" y="620687"/>
            <a:ext cx="7869758" cy="1439887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ru-RU" sz="2700" b="1" dirty="0" smtClean="0">
                <a:solidFill>
                  <a:srgbClr val="FFFF00"/>
                </a:solidFill>
                <a:latin typeface="+mn-lt"/>
              </a:rPr>
              <a:t>Пусть весы сюда несут</a:t>
            </a:r>
            <a:br>
              <a:rPr lang="ru-RU" sz="2700" b="1" dirty="0" smtClean="0">
                <a:solidFill>
                  <a:srgbClr val="FFFF00"/>
                </a:solidFill>
                <a:latin typeface="+mn-lt"/>
              </a:rPr>
            </a:br>
            <a:r>
              <a:rPr lang="ru-RU" sz="2700" b="1" dirty="0" smtClean="0">
                <a:solidFill>
                  <a:srgbClr val="FFFF00"/>
                </a:solidFill>
                <a:latin typeface="+mn-lt"/>
              </a:rPr>
              <a:t>И с водой большой сосуд…</a:t>
            </a:r>
            <a:br>
              <a:rPr lang="ru-RU" sz="2700" b="1" dirty="0" smtClean="0">
                <a:solidFill>
                  <a:srgbClr val="FFFF00"/>
                </a:solidFill>
                <a:latin typeface="+mn-lt"/>
              </a:rPr>
            </a:br>
            <a:r>
              <a:rPr lang="ru-RU" sz="2700" b="1" dirty="0" smtClean="0">
                <a:solidFill>
                  <a:srgbClr val="FFFF00"/>
                </a:solidFill>
                <a:latin typeface="+mn-lt"/>
              </a:rPr>
              <a:t>Всё доставить </a:t>
            </a:r>
            <a:r>
              <a:rPr lang="ru-RU" sz="2700" b="1" dirty="0" err="1" smtClean="0">
                <a:solidFill>
                  <a:srgbClr val="FFFF00"/>
                </a:solidFill>
                <a:latin typeface="+mn-lt"/>
              </a:rPr>
              <a:t>Гиерону</a:t>
            </a:r>
            <a:r>
              <a:rPr lang="ru-RU" sz="2700" b="1" dirty="0" smtClean="0">
                <a:solidFill>
                  <a:srgbClr val="FFFF00"/>
                </a:solidFill>
                <a:latin typeface="+mn-lt"/>
              </a:rPr>
              <a:t>!...</a:t>
            </a:r>
            <a:r>
              <a:rPr lang="ru-RU" sz="2800" b="1" dirty="0" smtClean="0">
                <a:solidFill>
                  <a:srgbClr val="0000FF"/>
                </a:solidFill>
              </a:rPr>
              <a:t/>
            </a:r>
            <a:br>
              <a:rPr lang="ru-RU" sz="2800" b="1" dirty="0" smtClean="0">
                <a:solidFill>
                  <a:srgbClr val="0000FF"/>
                </a:solidFill>
              </a:rPr>
            </a:br>
            <a:endParaRPr lang="ru-RU" sz="2800" b="1" dirty="0" smtClean="0">
              <a:solidFill>
                <a:srgbClr val="0000FF"/>
              </a:solidFill>
            </a:endParaRPr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4067175" y="2708275"/>
            <a:ext cx="4321249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 весы кладем корону,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 теперь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такой же ровно ищем слиток золотой…</a:t>
            </a:r>
          </a:p>
          <a:p>
            <a:pPr>
              <a:spcBef>
                <a:spcPct val="50000"/>
              </a:spcBef>
            </a:pPr>
            <a:endParaRPr lang="ru-RU" sz="3200" dirty="0">
              <a:solidFill>
                <a:srgbClr val="0000FF"/>
              </a:solidFill>
            </a:endParaRPr>
          </a:p>
        </p:txBody>
      </p:sp>
      <p:pic>
        <p:nvPicPr>
          <p:cNvPr id="6" name="Picture 13" descr="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2780928"/>
            <a:ext cx="3464694" cy="2211387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2996953"/>
            <a:ext cx="3466728" cy="187220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7" grpId="0"/>
      <p:bldP spid="348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3635375" y="4797425"/>
            <a:ext cx="2089150" cy="1368425"/>
          </a:xfrm>
          <a:prstGeom prst="rect">
            <a:avLst/>
          </a:prstGeom>
          <a:solidFill>
            <a:srgbClr val="6699FF"/>
          </a:solidFill>
          <a:ln w="9525" algn="ctr">
            <a:solidFill>
              <a:srgbClr val="6AF8F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buFont typeface="Times New Roman" pitchFamily="16" charset="0"/>
              <a:buNone/>
              <a:defRPr/>
            </a:pPr>
            <a:endParaRPr lang="ru-RU">
              <a:solidFill>
                <a:srgbClr val="6699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n-ea"/>
            </a:endParaRPr>
          </a:p>
        </p:txBody>
      </p:sp>
      <p:sp>
        <p:nvSpPr>
          <p:cNvPr id="43022" name="AutoShape 14"/>
          <p:cNvSpPr>
            <a:spLocks noChangeArrowheads="1"/>
          </p:cNvSpPr>
          <p:nvPr/>
        </p:nvSpPr>
        <p:spPr bwMode="auto">
          <a:xfrm>
            <a:off x="1187624" y="260648"/>
            <a:ext cx="2087563" cy="647799"/>
          </a:xfrm>
          <a:prstGeom prst="wedgeRoundRectCallout">
            <a:avLst>
              <a:gd name="adj1" fmla="val -62852"/>
              <a:gd name="adj2" fmla="val 102083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Нет, постой!</a:t>
            </a:r>
          </a:p>
        </p:txBody>
      </p:sp>
      <p:sp>
        <p:nvSpPr>
          <p:cNvPr id="43023" name="AutoShape 15"/>
          <p:cNvSpPr>
            <a:spLocks noChangeArrowheads="1"/>
          </p:cNvSpPr>
          <p:nvPr/>
        </p:nvSpPr>
        <p:spPr bwMode="auto">
          <a:xfrm>
            <a:off x="6084168" y="476672"/>
            <a:ext cx="1851025" cy="792088"/>
          </a:xfrm>
          <a:prstGeom prst="wedgeRoundRectCallout">
            <a:avLst>
              <a:gd name="adj1" fmla="val 51542"/>
              <a:gd name="adj2" fmla="val 115532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Всё понятно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!</a:t>
            </a:r>
          </a:p>
        </p:txBody>
      </p:sp>
      <p:sp>
        <p:nvSpPr>
          <p:cNvPr id="43029" name="AutoShape 21"/>
          <p:cNvSpPr>
            <a:spLocks noChangeArrowheads="1"/>
          </p:cNvSpPr>
          <p:nvPr/>
        </p:nvSpPr>
        <p:spPr bwMode="auto">
          <a:xfrm>
            <a:off x="2483768" y="908720"/>
            <a:ext cx="3600450" cy="1008063"/>
          </a:xfrm>
          <a:prstGeom prst="wedgeRoundRectCallout">
            <a:avLst>
              <a:gd name="adj1" fmla="val -59347"/>
              <a:gd name="adj2" fmla="val 15986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Мы теперь корону нашу</a:t>
            </a:r>
          </a:p>
          <a:p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Опускаем в эту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чашу.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10" name="Rectangle 25"/>
          <p:cNvSpPr>
            <a:spLocks noChangeArrowheads="1"/>
          </p:cNvSpPr>
          <p:nvPr/>
        </p:nvSpPr>
        <p:spPr bwMode="auto">
          <a:xfrm>
            <a:off x="3635375" y="4076700"/>
            <a:ext cx="2089150" cy="720725"/>
          </a:xfrm>
          <a:prstGeom prst="rect">
            <a:avLst/>
          </a:prstGeom>
          <a:noFill/>
          <a:ln w="9525" algn="ctr">
            <a:solidFill>
              <a:srgbClr val="6AF8F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3635375" y="4508500"/>
            <a:ext cx="2089150" cy="288925"/>
          </a:xfrm>
          <a:prstGeom prst="rect">
            <a:avLst/>
          </a:prstGeom>
          <a:solidFill>
            <a:srgbClr val="6699FF"/>
          </a:solidFill>
          <a:ln w="9525" algn="ctr">
            <a:solidFill>
              <a:srgbClr val="66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35" name="AutoShape 27"/>
          <p:cNvSpPr>
            <a:spLocks noChangeArrowheads="1"/>
          </p:cNvSpPr>
          <p:nvPr/>
        </p:nvSpPr>
        <p:spPr bwMode="auto">
          <a:xfrm>
            <a:off x="2627313" y="2420938"/>
            <a:ext cx="3600450" cy="865187"/>
          </a:xfrm>
          <a:prstGeom prst="wedgeRoundRectCallout">
            <a:avLst>
              <a:gd name="adj1" fmla="val -77292"/>
              <a:gd name="adj2" fmla="val -113120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Гиерон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! Смотри сюда –</a:t>
            </a:r>
          </a:p>
          <a:p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чаше поднялась вода!</a:t>
            </a:r>
          </a:p>
        </p:txBody>
      </p:sp>
      <p:pic>
        <p:nvPicPr>
          <p:cNvPr id="21513" name="Picture 37" descr="other9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1340768"/>
            <a:ext cx="1736725" cy="4464050"/>
          </a:xfrm>
          <a:noFill/>
          <a:ln>
            <a:miter lim="800000"/>
            <a:headEnd/>
            <a:tailEnd/>
          </a:ln>
        </p:spPr>
      </p:pic>
      <p:sp>
        <p:nvSpPr>
          <p:cNvPr id="21514" name="Rectangle 38"/>
          <p:cNvSpPr>
            <a:spLocks noGrp="1" noChangeArrowheads="1"/>
          </p:cNvSpPr>
          <p:nvPr>
            <p:ph sz="quarter" idx="2"/>
          </p:nvPr>
        </p:nvSpPr>
        <p:spPr bwMode="auto">
          <a:xfrm>
            <a:off x="5868144" y="1600200"/>
            <a:ext cx="2818656" cy="21859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Times New Roman" pitchFamily="18" charset="0"/>
              <a:buNone/>
            </a:pPr>
            <a:endParaRPr lang="ru-RU" sz="2400" dirty="0" smtClean="0"/>
          </a:p>
        </p:txBody>
      </p:sp>
      <p:pic>
        <p:nvPicPr>
          <p:cNvPr id="21515" name="Picture 41" descr="4487_origin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60232" y="2204864"/>
            <a:ext cx="1990725" cy="3673227"/>
          </a:xfrm>
          <a:noFill/>
          <a:ln>
            <a:miter lim="800000"/>
            <a:headEnd/>
            <a:tailEnd/>
          </a:ln>
        </p:spPr>
      </p:pic>
      <p:pic>
        <p:nvPicPr>
          <p:cNvPr id="43047" name="Picture 39" descr="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95513" y="5084763"/>
            <a:ext cx="9366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62 -0.06574 C 0.02587 -0.15301 0.07153 -0.24027 0.11198 -0.26805 C 0.15243 -0.29583 0.20556 -0.27986 0.22361 -0.2324 C 0.24167 -0.18495 0.22118 -0.02685 0.22031 0.01644 " pathEditMode="relative" ptsTypes="aaaA">
                                      <p:cBhvr>
                                        <p:cTn id="20" dur="2000" fill="hold"/>
                                        <p:tgtEl>
                                          <p:spTgt spid="430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3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3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3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43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2" grpId="0" animBg="1"/>
      <p:bldP spid="43022" grpId="1" animBg="1"/>
      <p:bldP spid="43023" grpId="0" animBg="1"/>
      <p:bldP spid="43029" grpId="0" animBg="1"/>
      <p:bldP spid="43029" grpId="1" animBg="1"/>
      <p:bldP spid="43034" grpId="0" animBg="1"/>
      <p:bldP spid="430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3"/>
          <p:cNvSpPr>
            <a:spLocks noChangeArrowheads="1"/>
          </p:cNvSpPr>
          <p:nvPr/>
        </p:nvSpPr>
        <p:spPr bwMode="auto">
          <a:xfrm>
            <a:off x="3635375" y="4868863"/>
            <a:ext cx="2089150" cy="1584325"/>
          </a:xfrm>
          <a:prstGeom prst="rect">
            <a:avLst/>
          </a:prstGeom>
          <a:solidFill>
            <a:srgbClr val="6699FF"/>
          </a:solidFill>
          <a:ln w="9525" algn="ctr">
            <a:solidFill>
              <a:srgbClr val="66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9161" name="AutoShape 9"/>
          <p:cNvSpPr>
            <a:spLocks noChangeArrowheads="1"/>
          </p:cNvSpPr>
          <p:nvPr/>
        </p:nvSpPr>
        <p:spPr bwMode="auto">
          <a:xfrm>
            <a:off x="1691680" y="476672"/>
            <a:ext cx="3673475" cy="719137"/>
          </a:xfrm>
          <a:prstGeom prst="wedgeRoundRectCallout">
            <a:avLst>
              <a:gd name="adj1" fmla="val -62921"/>
              <a:gd name="adj2" fmla="val 45806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Ставлю черточку по 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краю.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32" name="Rectangle 13"/>
          <p:cNvSpPr>
            <a:spLocks noChangeArrowheads="1"/>
          </p:cNvSpPr>
          <p:nvPr/>
        </p:nvSpPr>
        <p:spPr bwMode="auto">
          <a:xfrm>
            <a:off x="3635375" y="4437063"/>
            <a:ext cx="2089150" cy="2016125"/>
          </a:xfrm>
          <a:prstGeom prst="rect">
            <a:avLst/>
          </a:prstGeom>
          <a:noFill/>
          <a:ln w="9525" algn="ctr">
            <a:solidFill>
              <a:srgbClr val="6AF8F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3635375" y="4797425"/>
            <a:ext cx="2089150" cy="73025"/>
          </a:xfrm>
          <a:prstGeom prst="rect">
            <a:avLst/>
          </a:prstGeom>
          <a:solidFill>
            <a:srgbClr val="800000"/>
          </a:solidFill>
          <a:ln w="9525" algn="ctr">
            <a:solidFill>
              <a:srgbClr val="6AF8F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2534" name="Picture 27" descr="архимед в полный рост! 1 часть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1052513"/>
            <a:ext cx="1871663" cy="4608512"/>
          </a:xfrm>
          <a:noFill/>
          <a:ln>
            <a:miter lim="800000"/>
            <a:headEnd/>
            <a:tailEnd/>
          </a:ln>
        </p:spPr>
      </p:pic>
      <p:sp>
        <p:nvSpPr>
          <p:cNvPr id="22535" name="Rectangle 28"/>
          <p:cNvSpPr>
            <a:spLocks noGrp="1" noChangeArrowheads="1"/>
          </p:cNvSpPr>
          <p:nvPr>
            <p:ph sz="quarter" idx="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Times New Roman" pitchFamily="18" charset="0"/>
              <a:buNone/>
            </a:pPr>
            <a:endParaRPr lang="ru-RU" sz="2400" smtClean="0"/>
          </a:p>
        </p:txBody>
      </p:sp>
      <p:pic>
        <p:nvPicPr>
          <p:cNvPr id="22536" name="Picture 31" descr="4487_origin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27763" y="981075"/>
            <a:ext cx="2373312" cy="4895850"/>
          </a:xfrm>
          <a:noFill/>
          <a:ln>
            <a:miter lim="800000"/>
            <a:headEnd/>
            <a:tailEnd/>
          </a:ln>
        </p:spPr>
      </p:pic>
      <p:pic>
        <p:nvPicPr>
          <p:cNvPr id="49181" name="Picture 29" descr="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11638" y="5516563"/>
            <a:ext cx="9366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9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9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1" grpId="0" animBg="1"/>
      <p:bldP spid="4916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2"/>
          <p:cNvSpPr>
            <a:spLocks noChangeArrowheads="1"/>
          </p:cNvSpPr>
          <p:nvPr/>
        </p:nvSpPr>
        <p:spPr bwMode="auto">
          <a:xfrm>
            <a:off x="3924300" y="4797425"/>
            <a:ext cx="1511300" cy="936625"/>
          </a:xfrm>
          <a:prstGeom prst="rect">
            <a:avLst/>
          </a:prstGeom>
          <a:solidFill>
            <a:srgbClr val="6699FF"/>
          </a:solidFill>
          <a:ln w="9525" algn="ctr">
            <a:solidFill>
              <a:srgbClr val="66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134" name="AutoShape 6"/>
          <p:cNvSpPr>
            <a:spLocks noChangeArrowheads="1"/>
          </p:cNvSpPr>
          <p:nvPr/>
        </p:nvSpPr>
        <p:spPr bwMode="auto">
          <a:xfrm>
            <a:off x="1331913" y="333375"/>
            <a:ext cx="1439862" cy="465138"/>
          </a:xfrm>
          <a:prstGeom prst="wedgeRoundRectCallout">
            <a:avLst>
              <a:gd name="adj1" fmla="val -31255"/>
              <a:gd name="adj2" fmla="val 183787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Вынимаю</a:t>
            </a:r>
            <a:r>
              <a:rPr lang="ru-RU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48135" name="AutoShape 7"/>
          <p:cNvSpPr>
            <a:spLocks noChangeArrowheads="1"/>
          </p:cNvSpPr>
          <p:nvPr/>
        </p:nvSpPr>
        <p:spPr bwMode="auto">
          <a:xfrm>
            <a:off x="5795963" y="836613"/>
            <a:ext cx="1562100" cy="393700"/>
          </a:xfrm>
          <a:prstGeom prst="wedgeRoundRectCallout">
            <a:avLst>
              <a:gd name="adj1" fmla="val 65551"/>
              <a:gd name="adj2" fmla="val 138708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 корону?</a:t>
            </a:r>
          </a:p>
        </p:txBody>
      </p:sp>
      <p:sp>
        <p:nvSpPr>
          <p:cNvPr id="48137" name="AutoShape 9"/>
          <p:cNvSpPr>
            <a:spLocks noChangeArrowheads="1"/>
          </p:cNvSpPr>
          <p:nvPr/>
        </p:nvSpPr>
        <p:spPr bwMode="auto">
          <a:xfrm>
            <a:off x="1979613" y="1125538"/>
            <a:ext cx="3240087" cy="574675"/>
          </a:xfrm>
          <a:prstGeom prst="wedgeRoundRectCallout">
            <a:avLst>
              <a:gd name="adj1" fmla="val -68176"/>
              <a:gd name="adj2" fmla="val 73755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воду золото 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опустим.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5867400" y="4365625"/>
            <a:ext cx="576263" cy="288925"/>
          </a:xfrm>
          <a:prstGeom prst="rect">
            <a:avLst/>
          </a:prstGeom>
          <a:solidFill>
            <a:srgbClr val="FFCC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8141" name="AutoShape 13"/>
          <p:cNvSpPr>
            <a:spLocks noChangeArrowheads="1"/>
          </p:cNvSpPr>
          <p:nvPr/>
        </p:nvSpPr>
        <p:spPr bwMode="auto">
          <a:xfrm>
            <a:off x="3635375" y="1844675"/>
            <a:ext cx="2641600" cy="720725"/>
          </a:xfrm>
          <a:prstGeom prst="wedgeRoundRectCallout">
            <a:avLst>
              <a:gd name="adj1" fmla="val 87440"/>
              <a:gd name="adj2" fmla="val -10574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воду золото? Допустим…</a:t>
            </a:r>
          </a:p>
        </p:txBody>
      </p:sp>
      <p:pic>
        <p:nvPicPr>
          <p:cNvPr id="48142" name="Picture 14" descr="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84438" y="5013325"/>
            <a:ext cx="9366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45" name="Rectangle 17"/>
          <p:cNvSpPr>
            <a:spLocks noChangeArrowheads="1"/>
          </p:cNvSpPr>
          <p:nvPr/>
        </p:nvSpPr>
        <p:spPr bwMode="auto">
          <a:xfrm>
            <a:off x="4211638" y="5373688"/>
            <a:ext cx="649287" cy="287337"/>
          </a:xfrm>
          <a:prstGeom prst="rect">
            <a:avLst/>
          </a:prstGeom>
          <a:solidFill>
            <a:srgbClr val="FFCC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8147" name="Rectangle 19"/>
          <p:cNvSpPr>
            <a:spLocks noChangeArrowheads="1"/>
          </p:cNvSpPr>
          <p:nvPr/>
        </p:nvSpPr>
        <p:spPr bwMode="auto">
          <a:xfrm>
            <a:off x="3924300" y="4508500"/>
            <a:ext cx="1511300" cy="360363"/>
          </a:xfrm>
          <a:prstGeom prst="rect">
            <a:avLst/>
          </a:prstGeom>
          <a:solidFill>
            <a:srgbClr val="6AF8F1"/>
          </a:solidFill>
          <a:ln w="9525" algn="ctr">
            <a:solidFill>
              <a:srgbClr val="6AF8F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63" name="Rectangle 21"/>
          <p:cNvSpPr>
            <a:spLocks noChangeArrowheads="1"/>
          </p:cNvSpPr>
          <p:nvPr/>
        </p:nvSpPr>
        <p:spPr bwMode="auto">
          <a:xfrm>
            <a:off x="3924300" y="4005263"/>
            <a:ext cx="1511300" cy="1728787"/>
          </a:xfrm>
          <a:prstGeom prst="rect">
            <a:avLst/>
          </a:prstGeom>
          <a:noFill/>
          <a:ln w="9525" algn="ctr">
            <a:solidFill>
              <a:srgbClr val="6AF8F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151" name="Rectangle 23"/>
          <p:cNvSpPr>
            <a:spLocks noChangeArrowheads="1"/>
          </p:cNvSpPr>
          <p:nvPr/>
        </p:nvSpPr>
        <p:spPr bwMode="auto">
          <a:xfrm>
            <a:off x="3924300" y="4365625"/>
            <a:ext cx="1511300" cy="504825"/>
          </a:xfrm>
          <a:prstGeom prst="rect">
            <a:avLst/>
          </a:prstGeom>
          <a:solidFill>
            <a:srgbClr val="6699FF"/>
          </a:solidFill>
          <a:ln w="9525" algn="ctr">
            <a:solidFill>
              <a:srgbClr val="66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3565" name="Picture 27" descr="other9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1844675"/>
            <a:ext cx="1911350" cy="4321175"/>
          </a:xfrm>
          <a:noFill/>
          <a:ln>
            <a:miter lim="800000"/>
            <a:headEnd/>
            <a:tailEnd/>
          </a:ln>
        </p:spPr>
      </p:pic>
      <p:pic>
        <p:nvPicPr>
          <p:cNvPr id="48132" name="Picture 4" descr="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40200" y="4797425"/>
            <a:ext cx="936625" cy="863600"/>
          </a:xfrm>
          <a:noFill/>
          <a:ln>
            <a:miter lim="800000"/>
            <a:headEnd/>
            <a:tailEnd/>
          </a:ln>
        </p:spPr>
      </p:pic>
      <p:pic>
        <p:nvPicPr>
          <p:cNvPr id="23567" name="Picture 29" descr="4487_origin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294563" y="2060575"/>
            <a:ext cx="1849437" cy="3816350"/>
          </a:xfrm>
          <a:noFill/>
          <a:ln>
            <a:miter lim="800000"/>
            <a:headEnd/>
            <a:tailEnd/>
          </a:ln>
        </p:spPr>
      </p:pic>
      <p:sp>
        <p:nvSpPr>
          <p:cNvPr id="23568" name="Rectangle 24"/>
          <p:cNvSpPr>
            <a:spLocks noChangeArrowheads="1"/>
          </p:cNvSpPr>
          <p:nvPr/>
        </p:nvSpPr>
        <p:spPr bwMode="auto">
          <a:xfrm>
            <a:off x="3924300" y="4292600"/>
            <a:ext cx="1511300" cy="71438"/>
          </a:xfrm>
          <a:prstGeom prst="rect">
            <a:avLst/>
          </a:prstGeom>
          <a:solidFill>
            <a:srgbClr val="80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8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48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8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8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8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8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8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8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4" grpId="0" animBg="1"/>
      <p:bldP spid="48134" grpId="1" animBg="1"/>
      <p:bldP spid="48135" grpId="0" animBg="1"/>
      <p:bldP spid="48135" grpId="1" animBg="1"/>
      <p:bldP spid="48137" grpId="0" animBg="1"/>
      <p:bldP spid="48137" grpId="1" animBg="1"/>
      <p:bldP spid="48138" grpId="0" animBg="1"/>
      <p:bldP spid="48141" grpId="0" animBg="1"/>
      <p:bldP spid="48145" grpId="0" animBg="1"/>
      <p:bldP spid="48147" grpId="0" animBg="1"/>
      <p:bldP spid="4815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9"/>
          <p:cNvSpPr>
            <a:spLocks noChangeArrowheads="1"/>
          </p:cNvSpPr>
          <p:nvPr/>
        </p:nvSpPr>
        <p:spPr bwMode="auto">
          <a:xfrm>
            <a:off x="3635375" y="5229225"/>
            <a:ext cx="1728788" cy="1152525"/>
          </a:xfrm>
          <a:prstGeom prst="rect">
            <a:avLst/>
          </a:prstGeom>
          <a:solidFill>
            <a:srgbClr val="6699FF"/>
          </a:solidFill>
          <a:ln w="9525" algn="ctr">
            <a:solidFill>
              <a:srgbClr val="66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79" name="Rectangle 1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buFont typeface="Times New Roman" pitchFamily="16" charset="0"/>
              <a:buNone/>
              <a:defRPr/>
            </a:pPr>
            <a:endParaRPr lang="ru-RU" smtClean="0">
              <a:ea typeface="+mj-ea"/>
            </a:endParaRPr>
          </a:p>
        </p:txBody>
      </p:sp>
      <p:pic>
        <p:nvPicPr>
          <p:cNvPr id="24581" name="Picture 28" descr="other9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1412776"/>
            <a:ext cx="2051050" cy="4824412"/>
          </a:xfrm>
          <a:noFill/>
          <a:ln>
            <a:miter lim="800000"/>
            <a:headEnd/>
            <a:tailEnd/>
          </a:ln>
        </p:spPr>
      </p:pic>
      <p:pic>
        <p:nvPicPr>
          <p:cNvPr id="24582" name="Picture 30" descr="4487_origi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27763" y="1700213"/>
            <a:ext cx="2270125" cy="4681537"/>
          </a:xfrm>
          <a:noFill/>
          <a:ln>
            <a:miter lim="800000"/>
            <a:headEnd/>
            <a:tailEnd/>
          </a:ln>
        </p:spPr>
      </p:pic>
      <p:sp>
        <p:nvSpPr>
          <p:cNvPr id="24583" name="Rectangle 10"/>
          <p:cNvSpPr>
            <a:spLocks noChangeArrowheads="1"/>
          </p:cNvSpPr>
          <p:nvPr/>
        </p:nvSpPr>
        <p:spPr bwMode="auto">
          <a:xfrm>
            <a:off x="4067175" y="6021388"/>
            <a:ext cx="576263" cy="288925"/>
          </a:xfrm>
          <a:prstGeom prst="rect">
            <a:avLst/>
          </a:prstGeom>
          <a:solidFill>
            <a:srgbClr val="FFCC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4584" name="Rectangle 21"/>
          <p:cNvSpPr>
            <a:spLocks noChangeArrowheads="1"/>
          </p:cNvSpPr>
          <p:nvPr/>
        </p:nvSpPr>
        <p:spPr bwMode="auto">
          <a:xfrm>
            <a:off x="3635375" y="4581525"/>
            <a:ext cx="1728788" cy="647700"/>
          </a:xfrm>
          <a:prstGeom prst="rect">
            <a:avLst/>
          </a:prstGeom>
          <a:noFill/>
          <a:ln w="9525" algn="ctr">
            <a:solidFill>
              <a:srgbClr val="6AF8F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200" name="AutoShape 24"/>
          <p:cNvSpPr>
            <a:spLocks noChangeArrowheads="1"/>
          </p:cNvSpPr>
          <p:nvPr/>
        </p:nvSpPr>
        <p:spPr bwMode="auto">
          <a:xfrm>
            <a:off x="2339975" y="548680"/>
            <a:ext cx="3384550" cy="864096"/>
          </a:xfrm>
          <a:prstGeom prst="wedgeRoundRectCallout">
            <a:avLst>
              <a:gd name="adj1" fmla="val -68384"/>
              <a:gd name="adj2" fmla="val 75366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b="1" dirty="0">
                <a:solidFill>
                  <a:srgbClr val="FFFF00"/>
                </a:solidFill>
              </a:rPr>
              <a:t>Поднялась опять вода,</a:t>
            </a:r>
          </a:p>
          <a:p>
            <a:r>
              <a:rPr lang="ru-RU" b="1" dirty="0">
                <a:solidFill>
                  <a:srgbClr val="FFFF00"/>
                </a:solidFill>
              </a:rPr>
              <a:t>Метку </a:t>
            </a:r>
            <a:r>
              <a:rPr lang="ru-RU" b="1" dirty="0" smtClean="0">
                <a:solidFill>
                  <a:srgbClr val="FFFF00"/>
                </a:solidFill>
              </a:rPr>
              <a:t> снова ставлю </a:t>
            </a:r>
            <a:r>
              <a:rPr lang="ru-RU" b="1" dirty="0">
                <a:solidFill>
                  <a:srgbClr val="FFFF00"/>
                </a:solidFill>
              </a:rPr>
              <a:t>я.</a:t>
            </a:r>
          </a:p>
        </p:txBody>
      </p:sp>
      <p:sp>
        <p:nvSpPr>
          <p:cNvPr id="50201" name="AutoShape 25"/>
          <p:cNvSpPr>
            <a:spLocks noChangeArrowheads="1"/>
          </p:cNvSpPr>
          <p:nvPr/>
        </p:nvSpPr>
        <p:spPr bwMode="auto">
          <a:xfrm>
            <a:off x="7596336" y="404813"/>
            <a:ext cx="1008112" cy="465137"/>
          </a:xfrm>
          <a:prstGeom prst="wedgeRoundRectCallout">
            <a:avLst>
              <a:gd name="adj1" fmla="val -38398"/>
              <a:gd name="adj2" fmla="val 203583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Куда?</a:t>
            </a:r>
          </a:p>
        </p:txBody>
      </p:sp>
      <p:sp>
        <p:nvSpPr>
          <p:cNvPr id="24587" name="Rectangle 26"/>
          <p:cNvSpPr>
            <a:spLocks noChangeArrowheads="1"/>
          </p:cNvSpPr>
          <p:nvPr/>
        </p:nvSpPr>
        <p:spPr bwMode="auto">
          <a:xfrm>
            <a:off x="3635375" y="5013325"/>
            <a:ext cx="1728788" cy="71438"/>
          </a:xfrm>
          <a:prstGeom prst="rect">
            <a:avLst/>
          </a:prstGeom>
          <a:solidFill>
            <a:srgbClr val="80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0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0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00" grpId="0" animBg="1"/>
      <p:bldP spid="50200" grpId="1" animBg="1"/>
      <p:bldP spid="5020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3635375" y="5229225"/>
            <a:ext cx="1728788" cy="1152525"/>
          </a:xfrm>
          <a:prstGeom prst="rect">
            <a:avLst/>
          </a:prstGeom>
          <a:solidFill>
            <a:srgbClr val="6699FF"/>
          </a:solidFill>
          <a:ln w="9525" algn="ctr">
            <a:solidFill>
              <a:srgbClr val="66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buFont typeface="Times New Roman" pitchFamily="16" charset="0"/>
              <a:buNone/>
              <a:defRPr/>
            </a:pPr>
            <a:endParaRPr lang="ru-RU" smtClean="0">
              <a:ea typeface="+mj-ea"/>
            </a:endParaRPr>
          </a:p>
        </p:txBody>
      </p:sp>
      <p:pic>
        <p:nvPicPr>
          <p:cNvPr id="25605" name="Picture 18" descr="архимед в полный рост! 1 часть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1844824"/>
            <a:ext cx="1839913" cy="4176464"/>
          </a:xfrm>
          <a:noFill/>
          <a:ln>
            <a:miter lim="800000"/>
            <a:headEnd/>
            <a:tailEnd/>
          </a:ln>
        </p:spPr>
      </p:pic>
      <p:pic>
        <p:nvPicPr>
          <p:cNvPr id="25606" name="Picture 20" descr="4487_origi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44209" y="1628775"/>
            <a:ext cx="2232248" cy="4537075"/>
          </a:xfrm>
          <a:noFill/>
          <a:ln>
            <a:miter lim="800000"/>
            <a:headEnd/>
            <a:tailEnd/>
          </a:ln>
        </p:spPr>
      </p:pic>
      <p:sp>
        <p:nvSpPr>
          <p:cNvPr id="51208" name="AutoShape 8"/>
          <p:cNvSpPr>
            <a:spLocks noChangeArrowheads="1"/>
          </p:cNvSpPr>
          <p:nvPr/>
        </p:nvSpPr>
        <p:spPr bwMode="auto">
          <a:xfrm>
            <a:off x="5580063" y="620713"/>
            <a:ext cx="1778000" cy="792162"/>
          </a:xfrm>
          <a:prstGeom prst="wedgeRoundRectCallout">
            <a:avLst>
              <a:gd name="adj1" fmla="val 63662"/>
              <a:gd name="adj2" fmla="val 71042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Ничего не понимаю…</a:t>
            </a:r>
          </a:p>
        </p:txBody>
      </p:sp>
      <p:sp>
        <p:nvSpPr>
          <p:cNvPr id="25608" name="Rectangle 10"/>
          <p:cNvSpPr>
            <a:spLocks noChangeArrowheads="1"/>
          </p:cNvSpPr>
          <p:nvPr/>
        </p:nvSpPr>
        <p:spPr bwMode="auto">
          <a:xfrm>
            <a:off x="4067175" y="6021388"/>
            <a:ext cx="576263" cy="288925"/>
          </a:xfrm>
          <a:prstGeom prst="rect">
            <a:avLst/>
          </a:prstGeom>
          <a:solidFill>
            <a:srgbClr val="FFCC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1211" name="AutoShape 11"/>
          <p:cNvSpPr>
            <a:spLocks noChangeArrowheads="1"/>
          </p:cNvSpPr>
          <p:nvPr/>
        </p:nvSpPr>
        <p:spPr bwMode="auto">
          <a:xfrm>
            <a:off x="2700338" y="2565400"/>
            <a:ext cx="3649662" cy="1296988"/>
          </a:xfrm>
          <a:prstGeom prst="wedgeRoundRectCallout">
            <a:avLst>
              <a:gd name="adj1" fmla="val 68745"/>
              <a:gd name="adj2" fmla="val -89292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Лишь две черточки я вижу</a:t>
            </a:r>
          </a:p>
          <a:p>
            <a:r>
              <a:rPr lang="ru-RU" b="1" dirty="0">
                <a:solidFill>
                  <a:srgbClr val="FF0000"/>
                </a:solidFill>
              </a:rPr>
              <a:t>Эта – выше, эта – ниже.</a:t>
            </a:r>
          </a:p>
          <a:p>
            <a:r>
              <a:rPr lang="ru-RU" b="1" dirty="0">
                <a:solidFill>
                  <a:srgbClr val="FF0000"/>
                </a:solidFill>
              </a:rPr>
              <a:t>Но какой же вывод главный?</a:t>
            </a:r>
          </a:p>
        </p:txBody>
      </p:sp>
      <p:sp>
        <p:nvSpPr>
          <p:cNvPr id="25610" name="Rectangle 12"/>
          <p:cNvSpPr>
            <a:spLocks noChangeArrowheads="1"/>
          </p:cNvSpPr>
          <p:nvPr/>
        </p:nvSpPr>
        <p:spPr bwMode="auto">
          <a:xfrm>
            <a:off x="3635375" y="4581525"/>
            <a:ext cx="1728788" cy="647700"/>
          </a:xfrm>
          <a:prstGeom prst="rect">
            <a:avLst/>
          </a:prstGeom>
          <a:noFill/>
          <a:ln w="9525" algn="ctr">
            <a:solidFill>
              <a:srgbClr val="6AF8F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13" name="Rectangle 13"/>
          <p:cNvSpPr>
            <a:spLocks noChangeArrowheads="1"/>
          </p:cNvSpPr>
          <p:nvPr/>
        </p:nvSpPr>
        <p:spPr bwMode="auto">
          <a:xfrm>
            <a:off x="3635375" y="5229225"/>
            <a:ext cx="1728788" cy="71438"/>
          </a:xfrm>
          <a:prstGeom prst="rect">
            <a:avLst/>
          </a:prstGeom>
          <a:solidFill>
            <a:srgbClr val="80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14" name="AutoShape 14"/>
          <p:cNvSpPr>
            <a:spLocks noChangeArrowheads="1"/>
          </p:cNvSpPr>
          <p:nvPr/>
        </p:nvSpPr>
        <p:spPr bwMode="auto">
          <a:xfrm>
            <a:off x="1331913" y="836613"/>
            <a:ext cx="3384550" cy="430212"/>
          </a:xfrm>
          <a:prstGeom prst="wedgeRoundRectCallout">
            <a:avLst>
              <a:gd name="adj1" fmla="val -49389"/>
              <a:gd name="adj2" fmla="val 146681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b="1" dirty="0">
                <a:solidFill>
                  <a:srgbClr val="FFFF00"/>
                </a:solidFill>
              </a:rPr>
              <a:t>Ну, конечно же по краю.</a:t>
            </a:r>
          </a:p>
        </p:txBody>
      </p:sp>
      <p:sp>
        <p:nvSpPr>
          <p:cNvPr id="25613" name="Rectangle 16"/>
          <p:cNvSpPr>
            <a:spLocks noChangeArrowheads="1"/>
          </p:cNvSpPr>
          <p:nvPr/>
        </p:nvSpPr>
        <p:spPr bwMode="auto">
          <a:xfrm>
            <a:off x="3635375" y="5013325"/>
            <a:ext cx="1728788" cy="71438"/>
          </a:xfrm>
          <a:prstGeom prst="rect">
            <a:avLst/>
          </a:prstGeom>
          <a:solidFill>
            <a:srgbClr val="80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8" grpId="0" animBg="1"/>
      <p:bldP spid="51208" grpId="1" animBg="1"/>
      <p:bldP spid="51211" grpId="0" animBg="1"/>
      <p:bldP spid="51213" grpId="0" animBg="1"/>
      <p:bldP spid="51214" grpId="0" animBg="1"/>
      <p:bldP spid="5121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buFont typeface="Times New Roman" pitchFamily="16" charset="0"/>
              <a:buNone/>
              <a:defRPr/>
            </a:pPr>
            <a:endParaRPr lang="ru-RU" smtClean="0">
              <a:ea typeface="+mj-ea"/>
            </a:endParaRPr>
          </a:p>
        </p:txBody>
      </p:sp>
      <p:pic>
        <p:nvPicPr>
          <p:cNvPr id="26628" name="Picture 23" descr="архимед в полный рост! 1 часть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556792"/>
            <a:ext cx="1908175" cy="4319587"/>
          </a:xfrm>
          <a:noFill/>
          <a:ln>
            <a:miter lim="800000"/>
            <a:headEnd/>
            <a:tailEnd/>
          </a:ln>
        </p:spPr>
      </p:pic>
      <p:pic>
        <p:nvPicPr>
          <p:cNvPr id="26629" name="Picture 25" descr="4487_original  ГИЕРОНННННН!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16688" y="1196975"/>
            <a:ext cx="2333625" cy="4679950"/>
          </a:xfrm>
          <a:noFill/>
          <a:ln>
            <a:miter lim="800000"/>
            <a:headEnd/>
            <a:tailEnd/>
          </a:ln>
        </p:spPr>
      </p:pic>
      <p:sp>
        <p:nvSpPr>
          <p:cNvPr id="52236" name="AutoShape 12"/>
          <p:cNvSpPr>
            <a:spLocks noChangeArrowheads="1"/>
          </p:cNvSpPr>
          <p:nvPr/>
        </p:nvSpPr>
        <p:spPr bwMode="auto">
          <a:xfrm>
            <a:off x="2483768" y="2780928"/>
            <a:ext cx="2879725" cy="863600"/>
          </a:xfrm>
          <a:prstGeom prst="wedgeRoundRectCallout">
            <a:avLst>
              <a:gd name="adj1" fmla="val -74477"/>
              <a:gd name="adj2" fmla="val -71875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Равный вес</a:t>
            </a:r>
          </a:p>
          <a:p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объём - неравный!</a:t>
            </a:r>
          </a:p>
        </p:txBody>
      </p:sp>
      <p:sp>
        <p:nvSpPr>
          <p:cNvPr id="52240" name="Text Box 16"/>
          <p:cNvSpPr txBox="1">
            <a:spLocks noChangeArrowheads="1"/>
          </p:cNvSpPr>
          <p:nvPr/>
        </p:nvSpPr>
        <p:spPr bwMode="auto">
          <a:xfrm>
            <a:off x="2123728" y="3933825"/>
            <a:ext cx="4608511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 этом прервалась беседа…</a:t>
            </a:r>
          </a:p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Немало воды утекло с той поры,</a:t>
            </a:r>
          </a:p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Но помнят Закон Архимеда!!!</a:t>
            </a:r>
          </a:p>
        </p:txBody>
      </p:sp>
      <p:sp>
        <p:nvSpPr>
          <p:cNvPr id="52241" name="AutoShape 17"/>
          <p:cNvSpPr>
            <a:spLocks noChangeArrowheads="1"/>
          </p:cNvSpPr>
          <p:nvPr/>
        </p:nvSpPr>
        <p:spPr bwMode="auto">
          <a:xfrm>
            <a:off x="827584" y="332656"/>
            <a:ext cx="5400675" cy="1800225"/>
          </a:xfrm>
          <a:prstGeom prst="wedgeEllipseCallout">
            <a:avLst>
              <a:gd name="adj1" fmla="val 56995"/>
              <a:gd name="adj2" fmla="val 2433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buFont typeface="Times New Roman" pitchFamily="16" charset="0"/>
              <a:buNone/>
              <a:defRPr/>
            </a:pPr>
            <a:endParaRPr lang="ru-RU">
              <a:effectLst>
                <a:outerShdw blurRad="38100" dist="38100" dir="2700000" algn="tl">
                  <a:srgbClr val="FFFFFF"/>
                </a:outerShdw>
              </a:effectLst>
              <a:ea typeface="+mn-ea"/>
            </a:endParaRPr>
          </a:p>
        </p:txBody>
      </p:sp>
      <p:sp>
        <p:nvSpPr>
          <p:cNvPr id="52242" name="Text Box 18"/>
          <p:cNvSpPr txBox="1">
            <a:spLocks noChangeArrowheads="1"/>
          </p:cNvSpPr>
          <p:nvPr/>
        </p:nvSpPr>
        <p:spPr bwMode="auto">
          <a:xfrm>
            <a:off x="3708400" y="836613"/>
            <a:ext cx="33115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Times New Roman" pitchFamily="16" charset="0"/>
              <a:buNone/>
              <a:defRPr/>
            </a:pPr>
            <a:endParaRPr lang="ru-RU">
              <a:effectLst>
                <a:outerShdw blurRad="38100" dist="38100" dir="2700000" algn="tl">
                  <a:srgbClr val="C0C0C0"/>
                </a:outerShdw>
              </a:effectLst>
              <a:ea typeface="+mn-ea"/>
            </a:endParaRPr>
          </a:p>
        </p:txBody>
      </p:sp>
      <p:sp>
        <p:nvSpPr>
          <p:cNvPr id="52244" name="Text Box 20"/>
          <p:cNvSpPr txBox="1">
            <a:spLocks noChangeArrowheads="1"/>
          </p:cNvSpPr>
          <p:nvPr/>
        </p:nvSpPr>
        <p:spPr bwMode="auto">
          <a:xfrm>
            <a:off x="1258888" y="548680"/>
            <a:ext cx="5040312" cy="16158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Постой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! Говоришь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объем не равный?</a:t>
            </a:r>
          </a:p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Мастер мой – мошенник явный!</a:t>
            </a:r>
          </a:p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 фальшивую корону</a:t>
            </a:r>
          </a:p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Он ответит по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закону!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</a:pPr>
            <a:endParaRPr lang="ru-RU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2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2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22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22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0" fill="hold"/>
                                        <p:tgtEl>
                                          <p:spTgt spid="52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0" fill="hold"/>
                                        <p:tgtEl>
                                          <p:spTgt spid="52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0" fill="hold"/>
                                        <p:tgtEl>
                                          <p:spTgt spid="52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5000" fill="hold"/>
                                        <p:tgtEl>
                                          <p:spTgt spid="52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0" fill="hold"/>
                                        <p:tgtEl>
                                          <p:spTgt spid="522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0" fill="hold"/>
                                        <p:tgtEl>
                                          <p:spTgt spid="522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0" fill="hold"/>
                                        <p:tgtEl>
                                          <p:spTgt spid="522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6" dur="5000" fill="hold"/>
                                        <p:tgtEl>
                                          <p:spTgt spid="522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0" fill="hold"/>
                                        <p:tgtEl>
                                          <p:spTgt spid="522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0" fill="hold"/>
                                        <p:tgtEl>
                                          <p:spTgt spid="522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0" fill="hold"/>
                                        <p:tgtEl>
                                          <p:spTgt spid="522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1" dur="5000" fill="hold"/>
                                        <p:tgtEl>
                                          <p:spTgt spid="522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6" grpId="0" animBg="1"/>
      <p:bldP spid="52236" grpId="1" animBg="1"/>
      <p:bldP spid="52240" grpId="0" build="allAtOnce"/>
      <p:bldP spid="52241" grpId="0" animBg="1"/>
      <p:bldP spid="522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93610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Задачи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412776"/>
            <a:ext cx="6400800" cy="4752528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rgbClr val="FFFF00"/>
                </a:solidFill>
              </a:rPr>
              <a:t>  1. Повторить основные физические законы.                                                      </a:t>
            </a:r>
          </a:p>
          <a:p>
            <a:pPr algn="l"/>
            <a:r>
              <a:rPr lang="ru-RU" sz="2400" dirty="0" smtClean="0">
                <a:solidFill>
                  <a:srgbClr val="FFFF00"/>
                </a:solidFill>
              </a:rPr>
              <a:t>  2.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FFFF00"/>
                </a:solidFill>
              </a:rPr>
              <a:t>Вспомнить биографию учёных и  их</a:t>
            </a:r>
          </a:p>
          <a:p>
            <a:pPr algn="l"/>
            <a:r>
              <a:rPr lang="ru-RU" sz="2400" dirty="0" smtClean="0">
                <a:solidFill>
                  <a:srgbClr val="FFFF00"/>
                </a:solidFill>
              </a:rPr>
              <a:t>      выдающиеся открытия. </a:t>
            </a:r>
          </a:p>
          <a:p>
            <a:pPr algn="l"/>
            <a:r>
              <a:rPr lang="ru-RU" sz="2400" dirty="0" smtClean="0">
                <a:solidFill>
                  <a:srgbClr val="FFFF00"/>
                </a:solidFill>
              </a:rPr>
              <a:t>  3. Систематизировать  и углублять  знания  </a:t>
            </a:r>
          </a:p>
          <a:p>
            <a:pPr algn="l"/>
            <a:r>
              <a:rPr lang="ru-RU" sz="2400" dirty="0" smtClean="0">
                <a:solidFill>
                  <a:srgbClr val="FFFF00"/>
                </a:solidFill>
              </a:rPr>
              <a:t>      учащихся по физике.</a:t>
            </a:r>
          </a:p>
          <a:p>
            <a:pPr algn="l"/>
            <a:r>
              <a:rPr lang="ru-RU" sz="2400" dirty="0" smtClean="0">
                <a:solidFill>
                  <a:srgbClr val="FFFF00"/>
                </a:solidFill>
              </a:rPr>
              <a:t>  4. Показать связь физики с такими науками,</a:t>
            </a:r>
          </a:p>
          <a:p>
            <a:pPr algn="l"/>
            <a:r>
              <a:rPr lang="ru-RU" sz="2400" dirty="0" smtClean="0">
                <a:solidFill>
                  <a:srgbClr val="FFFF00"/>
                </a:solidFill>
              </a:rPr>
              <a:t>      как математика, химия, биология, </a:t>
            </a:r>
          </a:p>
          <a:p>
            <a:pPr algn="l"/>
            <a:r>
              <a:rPr lang="ru-RU" sz="2400" dirty="0" smtClean="0">
                <a:solidFill>
                  <a:srgbClr val="FFFF00"/>
                </a:solidFill>
              </a:rPr>
              <a:t>      астрономия, география. </a:t>
            </a:r>
          </a:p>
          <a:p>
            <a:pPr algn="l"/>
            <a:r>
              <a:rPr lang="ru-RU" sz="2400" dirty="0" smtClean="0">
                <a:solidFill>
                  <a:srgbClr val="FFFF00"/>
                </a:solidFill>
              </a:rPr>
              <a:t>  5. Развивать  творческие  способности </a:t>
            </a:r>
          </a:p>
          <a:p>
            <a:pPr algn="l"/>
            <a:r>
              <a:rPr lang="ru-RU" sz="2400" dirty="0" smtClean="0">
                <a:solidFill>
                  <a:srgbClr val="FFFF00"/>
                </a:solidFill>
              </a:rPr>
              <a:t>      учащихся.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620688"/>
            <a:ext cx="6984776" cy="1956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ts val="27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i="1" dirty="0" smtClean="0">
                <a:solidFill>
                  <a:schemeClr val="bg1"/>
                </a:solidFill>
              </a:rPr>
              <a:t>Закон Архимеда :</a:t>
            </a:r>
          </a:p>
          <a:p>
            <a:pPr>
              <a:spcBef>
                <a:spcPts val="11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dirty="0" smtClean="0">
                <a:solidFill>
                  <a:srgbClr val="FFFF00"/>
                </a:solidFill>
              </a:rPr>
              <a:t>сила, действующая на погруженное в жидкость (или газ) тело, равна весу жидкости (или газа), вытесненной телом.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2996952"/>
            <a:ext cx="4627240" cy="32403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8104" y="2996952"/>
            <a:ext cx="3024336" cy="32403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http://images.myshared.ru/592785/slide_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332655"/>
            <a:ext cx="7632848" cy="59766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Сказка об учёном Архимеде, который стоил целой армии Наука и жизнь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1628800"/>
            <a:ext cx="8064896" cy="468052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1008111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Остров </a:t>
            </a:r>
            <a:r>
              <a:rPr lang="ru-RU" sz="3200" dirty="0" err="1" smtClean="0">
                <a:solidFill>
                  <a:schemeClr val="bg1"/>
                </a:solidFill>
              </a:rPr>
              <a:t>Ортигия</a:t>
            </a:r>
            <a:r>
              <a:rPr lang="ru-RU" sz="3200" dirty="0" smtClean="0">
                <a:solidFill>
                  <a:schemeClr val="bg1"/>
                </a:solidFill>
              </a:rPr>
              <a:t>, исторический центр Сиракуз, родного города Архимеда.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4077072"/>
            <a:ext cx="6400800" cy="156172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42" name="Picture 2" descr="Выпуск 201 - Компьютерра-Онлайн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476672"/>
            <a:ext cx="8208912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quot;Лазерный прицел&quot; Архимеда &quot; ОКО ПЛАНЕТЫ информационно-аналитический портал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1268760"/>
            <a:ext cx="8136904" cy="496855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07705" y="692696"/>
            <a:ext cx="51845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Слава великому Архимеду! 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5856" y="620688"/>
            <a:ext cx="52565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+mj-lt"/>
              </a:rPr>
              <a:t>Исаак Ньютон</a:t>
            </a:r>
          </a:p>
          <a:p>
            <a:pPr algn="ctr"/>
            <a:r>
              <a:rPr lang="ru-RU" sz="4000" dirty="0" smtClean="0">
                <a:solidFill>
                  <a:schemeClr val="bg1"/>
                </a:solidFill>
                <a:latin typeface="+mj-lt"/>
              </a:rPr>
              <a:t> (1643-1727)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2000" dirty="0" smtClean="0">
                <a:solidFill>
                  <a:srgbClr val="FFFF00"/>
                </a:solidFill>
              </a:rPr>
              <a:t>— английский математик, механик, астроном и физик, создатель классической механики, член (с 1672) и президент (с 1703) Лондонского королевского общества. Один из основоположников современной физики, сформулировал основные законы механики и был фактическим создателем единой физической программы описания всех физических явлений на базе механики, открыл закон всемирного тяготения, объяснил движение планет вокруг Солнца и Луны вокруг Земли, а также приливы в океанах, заложил основы механики сплошных сред, акустики и физической оптики. 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3" name="Рисунок 2" descr="Исаак Ньютон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476672"/>
            <a:ext cx="273630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1960" y="620688"/>
            <a:ext cx="44644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Небольшой двухэтажный домик находился в уютной долине, где бьют чистые ключи. Небольшой спуск из дома вел к речке. Из окон открывался живописный вид сада, где Ньютон любил сидеть. Может быть, именно в этом саду упало знаменитое яблоко, "подсказавшее" Ньютону закон всемирного тяготения.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3717032"/>
            <a:ext cx="3528392" cy="2880320"/>
          </a:xfrm>
          <a:prstGeom prst="rect">
            <a:avLst/>
          </a:prstGeom>
          <a:noFill/>
          <a:ln w="28575">
            <a:solidFill>
              <a:srgbClr val="666633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427984" y="5072410"/>
            <a:ext cx="38164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По легенде, эта яблоня выращена из семечка яблока, упавшего на голову Исаака</a:t>
            </a:r>
            <a:r>
              <a:rPr lang="ru-RU" sz="2000" b="1" dirty="0" smtClean="0">
                <a:solidFill>
                  <a:srgbClr val="FFFF00"/>
                </a:solidFill>
              </a:rPr>
              <a:t>.</a:t>
            </a:r>
            <a:endParaRPr lang="ru-RU" sz="2000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Исаак Ньютон - Биографи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476672"/>
            <a:ext cx="3456384" cy="3096344"/>
          </a:xfrm>
          <a:prstGeom prst="rect">
            <a:avLst/>
          </a:prstGeom>
          <a:noFill/>
        </p:spPr>
      </p:pic>
      <p:pic>
        <p:nvPicPr>
          <p:cNvPr id="1027" name="Picture 3" descr="C:\Users\BOSS\Desktop\DSC_015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4048" y="3429000"/>
            <a:ext cx="2376264" cy="172819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s3-eu-west-1.amazonaws.com/lookandlearn-preview/B/B000/B00094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692696"/>
            <a:ext cx="4248472" cy="5544616"/>
          </a:xfrm>
          <a:prstGeom prst="rect">
            <a:avLst/>
          </a:prstGeom>
          <a:noFill/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5076056" y="736466"/>
            <a:ext cx="3528392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cs typeface="Arial" pitchFamily="34" charset="0"/>
              </a:rPr>
              <a:t>Сила взаимного притяжения двух тел прямо пропорциональна произведению масс этих тел и обратно пропорциональна квадрату расстояния между ними: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rgbClr val="333333"/>
              </a:solidFill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cs typeface="Arial" pitchFamily="34" charset="0"/>
              </a:rPr>
              <a:t>F = 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cs typeface="Arial" pitchFamily="34" charset="0"/>
              </a:rPr>
              <a:t>  </a:t>
            </a:r>
          </a:p>
        </p:txBody>
      </p:sp>
      <p:pic>
        <p:nvPicPr>
          <p:cNvPr id="26630" name="Picture 6" descr="http://festival.1september.ru/articles/594669/img1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84168" y="4365104"/>
            <a:ext cx="1944216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mtdata.ru/u25/photoA4B3/20890235129-0/origina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980728"/>
            <a:ext cx="3672408" cy="2448272"/>
          </a:xfrm>
          <a:prstGeom prst="rect">
            <a:avLst/>
          </a:prstGeom>
          <a:noFill/>
        </p:spPr>
      </p:pic>
      <p:pic>
        <p:nvPicPr>
          <p:cNvPr id="25606" name="Picture 6" descr="http://s8.uploads.ru/XZ5Hq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984" y="980728"/>
            <a:ext cx="4091608" cy="2420888"/>
          </a:xfrm>
          <a:prstGeom prst="rect">
            <a:avLst/>
          </a:prstGeom>
          <a:noFill/>
        </p:spPr>
      </p:pic>
      <p:pic>
        <p:nvPicPr>
          <p:cNvPr id="25608" name="Picture 8" descr="https://encrypted-tbn0.gstatic.com/images?q=tbn:ANd9GcRVJFL6Tg_ySzNcAqzYDCsDZdrHAg9347Ba2inXWn0YNqm3Is0B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560" y="3573016"/>
            <a:ext cx="3672408" cy="2664296"/>
          </a:xfrm>
          <a:prstGeom prst="rect">
            <a:avLst/>
          </a:prstGeom>
          <a:noFill/>
        </p:spPr>
      </p:pic>
      <p:pic>
        <p:nvPicPr>
          <p:cNvPr id="25610" name="Picture 10" descr="http://4.bp.blogspot.com/-JoWtZwcg8f8/TmZ-HWoejbI/AAAAAAAABRI/i0oQZ9W4f14/s320/P903089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27984" y="3573016"/>
            <a:ext cx="4104456" cy="2664296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Янтарь- «электрон» (солнечный камень)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tematik 5-6-7-8: Ocak 201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548680"/>
            <a:ext cx="324036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851920" y="836712"/>
            <a:ext cx="468052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+mj-lt"/>
              </a:rPr>
              <a:t>Фалес Милетский      </a:t>
            </a: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(640/624—548/545 до н.э.)</a:t>
            </a:r>
            <a:r>
              <a:rPr lang="ru-RU" sz="2800" dirty="0" smtClean="0">
                <a:solidFill>
                  <a:schemeClr val="bg1"/>
                </a:solidFill>
              </a:rPr>
              <a:t> </a:t>
            </a:r>
          </a:p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—первый ионийский древнегреческий философ и математик из </a:t>
            </a:r>
            <a:r>
              <a:rPr lang="ru-RU" sz="2400" dirty="0" err="1" smtClean="0">
                <a:solidFill>
                  <a:srgbClr val="FFFF00"/>
                </a:solidFill>
              </a:rPr>
              <a:t>Милета</a:t>
            </a:r>
            <a:r>
              <a:rPr lang="ru-RU" sz="2400" dirty="0" smtClean="0">
                <a:solidFill>
                  <a:srgbClr val="FFFF00"/>
                </a:solidFill>
              </a:rPr>
              <a:t> (Малая Азия). Умел предсказывать солнечные затмения; измерил высоту египетских пирамид по их тени, открыл явление статического электричества и магнетизма. 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620689"/>
            <a:ext cx="48965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0000FF"/>
              </a:buClr>
            </a:pPr>
            <a:r>
              <a:rPr lang="ru-RU" sz="3600" b="1" i="1" dirty="0" smtClean="0">
                <a:solidFill>
                  <a:schemeClr val="bg1"/>
                </a:solidFill>
              </a:rPr>
              <a:t>Содержание</a:t>
            </a:r>
          </a:p>
          <a:p>
            <a:pPr>
              <a:spcBef>
                <a:spcPct val="50000"/>
              </a:spcBef>
              <a:buClr>
                <a:srgbClr val="0000FF"/>
              </a:buClr>
              <a:buFont typeface="Wingdings" pitchFamily="2" charset="2"/>
              <a:buBlip>
                <a:blip r:embed="rId2"/>
              </a:buBlip>
            </a:pPr>
            <a:r>
              <a:rPr lang="ru-RU" b="1" i="1" dirty="0" smtClean="0">
                <a:solidFill>
                  <a:srgbClr val="FFFF00"/>
                </a:solidFill>
              </a:rPr>
              <a:t>Экспонаты от Архимеда</a:t>
            </a:r>
          </a:p>
          <a:p>
            <a:pPr>
              <a:spcBef>
                <a:spcPct val="50000"/>
              </a:spcBef>
              <a:buClr>
                <a:srgbClr val="0000FF"/>
              </a:buClr>
              <a:buFont typeface="Wingdings" pitchFamily="2" charset="2"/>
              <a:buBlip>
                <a:blip r:embed="rId2"/>
              </a:buBlip>
            </a:pPr>
            <a:r>
              <a:rPr lang="ru-RU" b="1" i="1" dirty="0" smtClean="0">
                <a:solidFill>
                  <a:srgbClr val="FFFF00"/>
                </a:solidFill>
              </a:rPr>
              <a:t>Ньютон и яблоко</a:t>
            </a:r>
          </a:p>
          <a:p>
            <a:pPr>
              <a:spcBef>
                <a:spcPct val="50000"/>
              </a:spcBef>
              <a:buClr>
                <a:srgbClr val="0000FF"/>
              </a:buClr>
              <a:buFont typeface="Wingdings" pitchFamily="2" charset="2"/>
              <a:buBlip>
                <a:blip r:embed="rId2"/>
              </a:buBlip>
            </a:pPr>
            <a:r>
              <a:rPr lang="ru-RU" b="1" i="1" dirty="0" smtClean="0">
                <a:solidFill>
                  <a:srgbClr val="FFFF00"/>
                </a:solidFill>
              </a:rPr>
              <a:t>Янтарь и электричество</a:t>
            </a:r>
          </a:p>
          <a:p>
            <a:pPr>
              <a:spcBef>
                <a:spcPct val="50000"/>
              </a:spcBef>
              <a:buClr>
                <a:srgbClr val="0000FF"/>
              </a:buClr>
              <a:buFont typeface="Wingdings" pitchFamily="2" charset="2"/>
              <a:buBlip>
                <a:blip r:embed="rId2"/>
              </a:buBlip>
            </a:pPr>
            <a:r>
              <a:rPr lang="ru-RU" b="1" i="1" dirty="0" smtClean="0">
                <a:solidFill>
                  <a:srgbClr val="FFFF00"/>
                </a:solidFill>
              </a:rPr>
              <a:t>Открытие планеты Нептун</a:t>
            </a:r>
          </a:p>
          <a:p>
            <a:pPr>
              <a:spcBef>
                <a:spcPct val="50000"/>
              </a:spcBef>
              <a:buClr>
                <a:srgbClr val="0000FF"/>
              </a:buClr>
              <a:buFont typeface="Wingdings" pitchFamily="2" charset="2"/>
              <a:buBlip>
                <a:blip r:embed="rId2"/>
              </a:buBlip>
            </a:pPr>
            <a:r>
              <a:rPr lang="ru-RU" b="1" i="1" dirty="0" smtClean="0">
                <a:solidFill>
                  <a:srgbClr val="FFFF00"/>
                </a:solidFill>
              </a:rPr>
              <a:t>Земля – большой магнит</a:t>
            </a:r>
          </a:p>
          <a:p>
            <a:pPr>
              <a:spcBef>
                <a:spcPct val="50000"/>
              </a:spcBef>
              <a:buClr>
                <a:srgbClr val="0000FF"/>
              </a:buClr>
              <a:buFont typeface="Wingdings" pitchFamily="2" charset="2"/>
              <a:buBlip>
                <a:blip r:embed="rId2"/>
              </a:buBlip>
            </a:pPr>
            <a:r>
              <a:rPr lang="ru-RU" b="1" i="1" dirty="0" smtClean="0">
                <a:solidFill>
                  <a:srgbClr val="FFFF00"/>
                </a:solidFill>
              </a:rPr>
              <a:t>Х – лучи Рентгена</a:t>
            </a:r>
          </a:p>
          <a:p>
            <a:pPr>
              <a:spcBef>
                <a:spcPct val="50000"/>
              </a:spcBef>
              <a:buClr>
                <a:srgbClr val="0000FF"/>
              </a:buClr>
              <a:buFont typeface="Wingdings" pitchFamily="2" charset="2"/>
              <a:buBlip>
                <a:blip r:embed="rId2"/>
              </a:buBlip>
            </a:pPr>
            <a:r>
              <a:rPr lang="ru-RU" b="1" i="1" dirty="0" smtClean="0">
                <a:solidFill>
                  <a:srgbClr val="FFFF00"/>
                </a:solidFill>
              </a:rPr>
              <a:t>Легенда о висячих мостах</a:t>
            </a:r>
          </a:p>
          <a:p>
            <a:pPr>
              <a:spcBef>
                <a:spcPct val="50000"/>
              </a:spcBef>
              <a:buClr>
                <a:srgbClr val="0000FF"/>
              </a:buClr>
              <a:buBlip>
                <a:blip r:embed="rId2"/>
              </a:buBlip>
            </a:pPr>
            <a:r>
              <a:rPr lang="ru-RU" b="1" i="1" dirty="0" smtClean="0">
                <a:solidFill>
                  <a:srgbClr val="FFFF00"/>
                </a:solidFill>
              </a:rPr>
              <a:t>Подарок великому Эйнштейну</a:t>
            </a:r>
          </a:p>
          <a:p>
            <a:pPr>
              <a:spcBef>
                <a:spcPct val="50000"/>
              </a:spcBef>
              <a:buClr>
                <a:srgbClr val="0000FF"/>
              </a:buClr>
              <a:buBlip>
                <a:blip r:embed="rId2"/>
              </a:buBlip>
            </a:pPr>
            <a:r>
              <a:rPr lang="ru-RU" dirty="0" smtClean="0">
                <a:solidFill>
                  <a:srgbClr val="FFFF00"/>
                </a:solidFill>
              </a:rPr>
              <a:t>«</a:t>
            </a:r>
            <a:r>
              <a:rPr lang="ru-RU" b="1" i="1" dirty="0" smtClean="0">
                <a:solidFill>
                  <a:srgbClr val="FFFF00"/>
                </a:solidFill>
              </a:rPr>
              <a:t>Животное электричество»</a:t>
            </a:r>
          </a:p>
          <a:p>
            <a:pPr>
              <a:spcBef>
                <a:spcPct val="50000"/>
              </a:spcBef>
              <a:buClr>
                <a:srgbClr val="0000FF"/>
              </a:buClr>
              <a:buBlip>
                <a:blip r:embed="rId2"/>
              </a:buBlip>
            </a:pPr>
            <a:r>
              <a:rPr lang="ru-RU" i="1" dirty="0" smtClean="0">
                <a:solidFill>
                  <a:srgbClr val="FFFF00"/>
                </a:solidFill>
              </a:rPr>
              <a:t> </a:t>
            </a:r>
            <a:r>
              <a:rPr lang="ru-RU" b="1" i="1" dirty="0" smtClean="0">
                <a:solidFill>
                  <a:srgbClr val="FFFF00"/>
                </a:solidFill>
              </a:rPr>
              <a:t>Точка зрения</a:t>
            </a:r>
          </a:p>
          <a:p>
            <a:pPr>
              <a:spcBef>
                <a:spcPct val="50000"/>
              </a:spcBef>
              <a:buClr>
                <a:srgbClr val="0000FF"/>
              </a:buClr>
              <a:buBlip>
                <a:blip r:embed="rId2"/>
              </a:buBlip>
            </a:pPr>
            <a:r>
              <a:rPr lang="ru-RU" b="1" i="1" dirty="0" smtClean="0">
                <a:solidFill>
                  <a:srgbClr val="FFFF00"/>
                </a:solidFill>
              </a:rPr>
              <a:t>Карп Вальтера Нернста </a:t>
            </a:r>
          </a:p>
          <a:p>
            <a:pPr>
              <a:spcBef>
                <a:spcPct val="50000"/>
              </a:spcBef>
              <a:buClr>
                <a:srgbClr val="0000FF"/>
              </a:buClr>
              <a:buFont typeface="Wingdings" pitchFamily="2" charset="2"/>
              <a:buBlip>
                <a:blip r:embed="rId2"/>
              </a:buBlip>
            </a:pPr>
            <a:r>
              <a:rPr lang="ru-RU" b="1" i="1" dirty="0" smtClean="0">
                <a:solidFill>
                  <a:srgbClr val="FFFF00"/>
                </a:solidFill>
              </a:rPr>
              <a:t>Знаменитый попугай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mages.myshared.ru/360225/slide_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476672"/>
            <a:ext cx="8052048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s8.uploads.ru/nrQZ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3356992"/>
            <a:ext cx="4392488" cy="2952328"/>
          </a:xfrm>
          <a:prstGeom prst="rect">
            <a:avLst/>
          </a:prstGeom>
          <a:noFill/>
        </p:spPr>
      </p:pic>
      <p:pic>
        <p:nvPicPr>
          <p:cNvPr id="3" name="Picture 4" descr="http://vnore.net/uploads/posts/2010-07/1278408586_710096071f0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20072" y="3356992"/>
            <a:ext cx="3456384" cy="2952328"/>
          </a:xfrm>
          <a:prstGeom prst="rect">
            <a:avLst/>
          </a:prstGeom>
          <a:noFill/>
        </p:spPr>
      </p:pic>
      <p:pic>
        <p:nvPicPr>
          <p:cNvPr id="4" name="Picture 2" descr="http://www.stihi.ru/pics/2014/04/15/949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560" y="620688"/>
            <a:ext cx="4392488" cy="2664296"/>
          </a:xfrm>
          <a:prstGeom prst="rect">
            <a:avLst/>
          </a:prstGeom>
          <a:noFill/>
        </p:spPr>
      </p:pic>
      <p:pic>
        <p:nvPicPr>
          <p:cNvPr id="62468" name="Picture 4" descr="http://otvetin.ru/uploads/posts/2009-10/1256477291_yantar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20072" y="620688"/>
            <a:ext cx="3384376" cy="2664296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1080119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дамс Джон Кух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548680"/>
            <a:ext cx="223224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771800" y="620688"/>
            <a:ext cx="5760640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Джон </a:t>
            </a:r>
            <a:r>
              <a:rPr lang="ru-RU" sz="2400" dirty="0" err="1" smtClean="0">
                <a:solidFill>
                  <a:schemeClr val="bg1"/>
                </a:solidFill>
              </a:rPr>
              <a:t>Кауч</a:t>
            </a:r>
            <a:r>
              <a:rPr lang="ru-RU" sz="2400" dirty="0" smtClean="0">
                <a:solidFill>
                  <a:schemeClr val="bg1"/>
                </a:solidFill>
              </a:rPr>
              <a:t> Адамс  (1819 —1892)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- </a:t>
            </a:r>
            <a:r>
              <a:rPr lang="ru-RU" dirty="0" smtClean="0">
                <a:solidFill>
                  <a:srgbClr val="FFFF00"/>
                </a:solidFill>
              </a:rPr>
              <a:t>английский астроном и математик. После изучения неправильностей в движении планеты Уран он в сентябре 1845 года представил директору Кембриджской обсерватории точную информацию о нахождении новой, еще неизвестной планеты. Но честь открытия Нептуна досталась немецкому астроному Иоганну Галле, который в сентябре следующего года первым обнаружил ее по координатам, вычисленным независимо от Адамса французским астрономом </a:t>
            </a:r>
            <a:r>
              <a:rPr lang="ru-RU" dirty="0" err="1" smtClean="0">
                <a:solidFill>
                  <a:srgbClr val="FFFF00"/>
                </a:solidFill>
              </a:rPr>
              <a:t>Леверье</a:t>
            </a:r>
            <a:r>
              <a:rPr lang="ru-RU" dirty="0" smtClean="0">
                <a:solidFill>
                  <a:srgbClr val="FFFF00"/>
                </a:solidFill>
              </a:rPr>
              <a:t>. 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+mj-lt"/>
              </a:rPr>
              <a:t>  </a:t>
            </a:r>
            <a:r>
              <a:rPr lang="ru-RU" sz="2400" dirty="0" err="1" smtClean="0">
                <a:solidFill>
                  <a:schemeClr val="bg1"/>
                </a:solidFill>
                <a:latin typeface="+mj-lt"/>
              </a:rPr>
              <a:t>Урбен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 Жан </a:t>
            </a:r>
            <a:r>
              <a:rPr lang="ru-RU" sz="2400" dirty="0" err="1" smtClean="0">
                <a:solidFill>
                  <a:schemeClr val="bg1"/>
                </a:solidFill>
                <a:latin typeface="+mj-lt"/>
              </a:rPr>
              <a:t>Жозеф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+mj-lt"/>
              </a:rPr>
              <a:t>Леверье</a:t>
            </a:r>
            <a:endParaRPr lang="ru-RU" sz="2400" dirty="0" smtClean="0">
              <a:solidFill>
                <a:schemeClr val="bg1"/>
              </a:solidFill>
              <a:latin typeface="+mj-lt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+mj-lt"/>
              </a:rPr>
              <a:t>                (1811 - 1877)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-французский математик, занимавшийся небесной механикой. Его наиболее известным достижением является предсказание существования планеты Нептун, сделанное с помощью математического анализа астрономических наблюдений.</a:t>
            </a:r>
          </a:p>
          <a:p>
            <a:endParaRPr lang="ru-RU" dirty="0"/>
          </a:p>
        </p:txBody>
      </p:sp>
      <p:pic>
        <p:nvPicPr>
          <p:cNvPr id="4" name="Рисунок 3" descr="Фотография Урбен Жан Жозеф Леверье (Photo of Urbain Jean Joseph Le Verrier)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3501008"/>
            <a:ext cx="230425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spacereal.ru/wp-content/uploads/2012/06/sootnosheniye_Neptuna_i_zemly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476672"/>
            <a:ext cx="3842792" cy="386104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44008" y="692696"/>
            <a:ext cx="3960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+mj-lt"/>
              </a:rPr>
              <a:t>Нептун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4048" y="1196752"/>
            <a:ext cx="374441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sz="2000" dirty="0" smtClean="0">
                <a:solidFill>
                  <a:srgbClr val="FFFF00"/>
                </a:solidFill>
              </a:rPr>
              <a:t>— восьмая и самая дальняя планета Солнечной системы. Нептун также является четвёртой по диаметру и третьей по массе планетой (названа в честь римского морского бога).Масса Нептуна в 17,2 раза, а диаметр экватора в 3,9 раза больше земных. Вокруг Нептуна обнаружены кольца. Они разомкнуты, т. е. состоят из отдельных арок, не связанных между собой.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Планета открыта 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«на кончике пера».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38914" name="Picture 2" descr="Огромная коллекция фотографий девушек, еды, природы, аниме, …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4437112"/>
            <a:ext cx="3813448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ильберт У.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836712"/>
            <a:ext cx="252028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707904" y="476672"/>
            <a:ext cx="496855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3600" b="1" dirty="0" smtClean="0">
                <a:solidFill>
                  <a:schemeClr val="bg1"/>
                </a:solidFill>
                <a:latin typeface="+mj-lt"/>
              </a:rPr>
              <a:t>Гильберт Уильям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+mj-lt"/>
              </a:rPr>
              <a:t> (1544 - 1603)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 </a:t>
            </a:r>
            <a:r>
              <a:rPr lang="ru-RU" sz="2000" dirty="0" smtClean="0">
                <a:solidFill>
                  <a:srgbClr val="FFFF00"/>
                </a:solidFill>
              </a:rPr>
              <a:t>—английский физик. Учился в Кембридже и </a:t>
            </a:r>
            <a:r>
              <a:rPr lang="ru-RU" sz="2000" dirty="0" err="1" smtClean="0">
                <a:solidFill>
                  <a:srgbClr val="FFFF00"/>
                </a:solidFill>
              </a:rPr>
              <a:t>Оксфорде,в</a:t>
            </a:r>
            <a:r>
              <a:rPr lang="ru-RU" sz="2000" dirty="0" smtClean="0">
                <a:solidFill>
                  <a:srgbClr val="FFFF00"/>
                </a:solidFill>
              </a:rPr>
              <a:t> 1600  году издал сочинение «О магните, магнитных телах и большом магните — Земле...», в котором описал свои исследования (более 600 опытов) магнитных и электрических явлений и построил первые теории электричества и магнетизма. Изучая магнитные свойства намагниченного шара с помощью магнитной стрелки, пришел к выводу, что они соответствуют магнитным свойствам Земли, т.е., что последняя является большим магнитом. Исходя из этого, объяснил наклонение магнитной стрелки.</a:t>
            </a:r>
            <a:endParaRPr lang="ru-RU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548680"/>
            <a:ext cx="280831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6" name="Picture 4" descr="uchmarket.ru - наглядные пособия: Комплект полосовых и дугообразных магнитов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3429000"/>
            <a:ext cx="2880320" cy="28803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779912" y="476673"/>
            <a:ext cx="47525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Гильберт Уильям 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smtClean="0">
                <a:solidFill>
                  <a:srgbClr val="FFFF00"/>
                </a:solidFill>
              </a:rPr>
              <a:t>установил, что магнит всегда имеет два полюса — северный и южный, и распиливая магнит, никогда нельзя получить магнит только с одним полюсом; что одноименные полюсы отталкиваются, а разноименные- притягиваются; что железные предметы под влиянием магнита приобретают магнитные свойства (магнитная индукция); обнаружил явление усиления природного магнетизма с помощью железной арматуры.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знай мир! Вильгельм-Конрад-Рентген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548680"/>
            <a:ext cx="367240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4139952" y="480297"/>
            <a:ext cx="3888432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Вильгельм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Конрад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Рентген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 (1845-1923)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—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крупнейший немецкий физик-экспериментатор,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FFFF00"/>
                </a:solidFill>
                <a:ea typeface="Times New Roman" pitchFamily="18" charset="0"/>
                <a:cs typeface="Arial" pitchFamily="34" charset="0"/>
              </a:rPr>
              <a:t>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ткрыл рентгеновские лучи, исследовал их свойства. Член Берлинской академии наук, первый лауреат 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Нобелевской премии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 по физике.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cs typeface="Arial" pitchFamily="34" charset="0"/>
            </a:endParaRPr>
          </a:p>
        </p:txBody>
      </p:sp>
      <p:pic>
        <p:nvPicPr>
          <p:cNvPr id="10242" name="Picture 2" descr="Рентгенография грудной клетки - Увеличение груди без операции - миф или реальность?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984" y="3916074"/>
            <a:ext cx="3744416" cy="2321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764704"/>
            <a:ext cx="705678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Американский инженер </a:t>
            </a:r>
            <a:r>
              <a:rPr lang="ru-RU" sz="3600" dirty="0" err="1" smtClean="0">
                <a:solidFill>
                  <a:schemeClr val="bg1"/>
                </a:solidFill>
                <a:latin typeface="+mj-lt"/>
              </a:rPr>
              <a:t>Самюэль</a:t>
            </a:r>
            <a:r>
              <a:rPr lang="ru-RU" sz="3600" dirty="0" smtClean="0">
                <a:solidFill>
                  <a:schemeClr val="bg1"/>
                </a:solidFill>
                <a:latin typeface="+mj-lt"/>
              </a:rPr>
              <a:t> Броун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smtClean="0">
                <a:solidFill>
                  <a:srgbClr val="FFFF00"/>
                </a:solidFill>
              </a:rPr>
              <a:t>работавший над проектом моста через реку Твид, вышел в сад и увидел паутину, натянутую между деревьями. Это зрелище привело его к мысли о возможности строительства висячих мостов. В природе такую паутину искусно плетут пауки.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 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9220" name="Picture 4" descr="Откровения. Форум Моей Семьи - Музей кукол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3688" y="2852936"/>
            <a:ext cx="5760640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tures Of Albert Einstein As A Child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476672"/>
            <a:ext cx="324036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86000" y="3161235"/>
            <a:ext cx="4572000" cy="31944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  <a:spcBef>
                <a:spcPct val="5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923928" y="450658"/>
            <a:ext cx="4536504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itchFamily="34" charset="0"/>
              </a:rPr>
              <a:t>     Эйнштейн Альберт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itchFamily="34" charset="0"/>
              </a:rPr>
              <a:t>           (1879-1955 )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  <a:p>
            <a:pPr fontAlgn="base"/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Batang" pitchFamily="18" charset="-127"/>
                <a:cs typeface="Arial" pitchFamily="34" charset="0"/>
              </a:rPr>
              <a:t>-выдающийся физик-теоретик, один из создателей современной физики, разработал специальную и общую теории относительности</a:t>
            </a:r>
            <a:r>
              <a:rPr lang="ru-RU" sz="2000" dirty="0" smtClean="0">
                <a:solidFill>
                  <a:srgbClr val="FFFF00"/>
                </a:solidFill>
              </a:rPr>
              <a:t>, которая произвела революцию в современной астрофизике;</a:t>
            </a:r>
          </a:p>
          <a:p>
            <a:pPr fontAlgn="base"/>
            <a:r>
              <a:rPr lang="ru-RU" sz="2000" dirty="0" smtClean="0">
                <a:solidFill>
                  <a:srgbClr val="FFFF00"/>
                </a:solidFill>
              </a:rPr>
              <a:t>получил престижную Нобелевскую Премию в 1921 году за работы, касающиеся «фотоэлектрического эффекта»;</a:t>
            </a:r>
          </a:p>
          <a:p>
            <a:pPr fontAlgn="base"/>
            <a:r>
              <a:rPr lang="ru-RU" sz="2000" dirty="0" smtClean="0">
                <a:solidFill>
                  <a:srgbClr val="FFFF00"/>
                </a:solidFill>
              </a:rPr>
              <a:t>получил Медаль </a:t>
            </a:r>
            <a:r>
              <a:rPr lang="ru-RU" sz="2000" dirty="0" err="1" smtClean="0">
                <a:solidFill>
                  <a:srgbClr val="FFFF00"/>
                </a:solidFill>
              </a:rPr>
              <a:t>Копли</a:t>
            </a:r>
            <a:r>
              <a:rPr lang="ru-RU" sz="2000" dirty="0" smtClean="0">
                <a:solidFill>
                  <a:srgbClr val="FFFF00"/>
                </a:solidFill>
              </a:rPr>
              <a:t> Королевского Общества в 1925 году, и Золотую Медаль Королевского Астрономического Общества в 1926 году.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Batang" pitchFamily="18" charset="-127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П 2 подарки, сувениры, игрушки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692696"/>
            <a:ext cx="3168352" cy="33843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707904" y="620689"/>
            <a:ext cx="45365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Магнитное приспособление для определения сторон света в дневное время суток впервые упоминается в китайской книге 1044 года. Усовершенствованный компас был обстоятельно описан Шэнь Ко в сочинении, датируемом 1088 годом.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2924944"/>
            <a:ext cx="46085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Приблизительно в XIV веке итальянский ювелир и изобретатель </a:t>
            </a:r>
            <a:r>
              <a:rPr lang="ru-RU" sz="2000" dirty="0" err="1" smtClean="0">
                <a:solidFill>
                  <a:srgbClr val="FFFF00"/>
                </a:solidFill>
              </a:rPr>
              <a:t>Флавио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Джойя</a:t>
            </a:r>
            <a:r>
              <a:rPr lang="ru-RU" sz="2000" dirty="0" smtClean="0">
                <a:solidFill>
                  <a:srgbClr val="FFFF00"/>
                </a:solidFill>
              </a:rPr>
              <a:t> придумал, как усовершенствовать компас. Он разделил его на 16 румбов по 4 для каждой из сторон света. Новый прибор позволял легче ориентироваться в пространстве. 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5157192"/>
            <a:ext cx="720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 Уже к XVIII веку компас становится довольно сложным прибором, указывающим не только направление, но и время.</a:t>
            </a:r>
            <a:endParaRPr lang="ru-RU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260649"/>
            <a:ext cx="2304256" cy="2736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419872" y="692696"/>
            <a:ext cx="46805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+mj-lt"/>
              </a:rPr>
              <a:t>       Архимед</a:t>
            </a:r>
            <a:r>
              <a:rPr lang="ru-RU" dirty="0" smtClean="0">
                <a:latin typeface="+mj-lt"/>
              </a:rPr>
              <a:t> 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- величайший учёный античного мира, древнегреческий математик, физик и инженер  (287—212 годы до н.э.) 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2924944"/>
            <a:ext cx="77048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Часть наших экспонатов тесно связана с именем этого замечательного ученого. У нас их три: </a:t>
            </a:r>
            <a:r>
              <a:rPr lang="ru-RU" sz="2400" b="1" dirty="0" smtClean="0">
                <a:solidFill>
                  <a:srgbClr val="C00000"/>
                </a:solidFill>
              </a:rPr>
              <a:t>знаменитая ванна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FFFF00"/>
                </a:solidFill>
              </a:rPr>
              <a:t>Архимеда, в которой он открыл свой замечательный закон, проверяя состав вещества, из которого была сделана </a:t>
            </a:r>
            <a:r>
              <a:rPr lang="ru-RU" sz="2400" b="1" dirty="0" smtClean="0">
                <a:solidFill>
                  <a:srgbClr val="C00000"/>
                </a:solidFill>
              </a:rPr>
              <a:t>корона </a:t>
            </a:r>
            <a:r>
              <a:rPr lang="ru-RU" sz="2400" b="1" dirty="0" err="1" smtClean="0">
                <a:solidFill>
                  <a:srgbClr val="C00000"/>
                </a:solidFill>
              </a:rPr>
              <a:t>Гиерона</a:t>
            </a:r>
            <a:r>
              <a:rPr lang="ru-RU" sz="2400" dirty="0" smtClean="0">
                <a:solidFill>
                  <a:srgbClr val="C00000"/>
                </a:solidFill>
              </a:rPr>
              <a:t>, </a:t>
            </a:r>
            <a:r>
              <a:rPr lang="ru-RU" sz="2400" dirty="0" smtClean="0">
                <a:solidFill>
                  <a:srgbClr val="FFFF00"/>
                </a:solidFill>
              </a:rPr>
              <a:t>части которой также находятся перед вами; </a:t>
            </a:r>
            <a:r>
              <a:rPr lang="ru-RU" sz="2400" b="1" dirty="0" smtClean="0">
                <a:solidFill>
                  <a:srgbClr val="C00000"/>
                </a:solidFill>
              </a:rPr>
              <a:t>осколок зеркала</a:t>
            </a:r>
            <a:r>
              <a:rPr lang="ru-RU" sz="2400" dirty="0" smtClean="0">
                <a:solidFill>
                  <a:srgbClr val="C00000"/>
                </a:solidFill>
              </a:rPr>
              <a:t>, </a:t>
            </a:r>
            <a:r>
              <a:rPr lang="ru-RU" sz="2400" dirty="0" smtClean="0">
                <a:solidFill>
                  <a:srgbClr val="FFFF00"/>
                </a:solidFill>
              </a:rPr>
              <a:t>с помощью которого великий ученый сжег вражеский флот на подступах к Сиракузам.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уиджи Гальвани биография, фото, истории - итальянский врач, анатом, физиолог и физик, один из основателей электрофизиологии и учения об электричестве, основоположник экспериментальной электрофизиологии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548680"/>
            <a:ext cx="295232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779912" y="692696"/>
            <a:ext cx="4032448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err="1" smtClean="0">
                <a:solidFill>
                  <a:schemeClr val="bg1"/>
                </a:solidFill>
                <a:latin typeface="+mj-lt"/>
              </a:rPr>
              <a:t>Луиджи</a:t>
            </a:r>
            <a:r>
              <a:rPr lang="ru-RU" sz="3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+mj-lt"/>
              </a:rPr>
              <a:t>Гальвани</a:t>
            </a:r>
            <a:r>
              <a:rPr lang="ru-RU" sz="3600" dirty="0" smtClean="0">
                <a:solidFill>
                  <a:schemeClr val="bg1"/>
                </a:solidFill>
                <a:latin typeface="+mj-lt"/>
                <a:ea typeface="Times New Roman" pitchFamily="18" charset="0"/>
                <a:cs typeface="Arial" pitchFamily="34" charset="0"/>
              </a:rPr>
              <a:t>      (1737 – 1798)</a:t>
            </a:r>
            <a:endParaRPr lang="ru-RU" sz="3600" b="1" dirty="0" smtClean="0">
              <a:solidFill>
                <a:schemeClr val="bg1"/>
              </a:solidFill>
              <a:latin typeface="+mj-lt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FFFF00"/>
                </a:solidFill>
                <a:ea typeface="Times New Roman" pitchFamily="18" charset="0"/>
                <a:cs typeface="Arial" pitchFamily="34" charset="0"/>
              </a:rPr>
              <a:t>-итальянский врач,</a:t>
            </a:r>
            <a:r>
              <a:rPr lang="ru-RU" sz="2000" dirty="0" smtClean="0">
                <a:solidFill>
                  <a:srgbClr val="FFFF00"/>
                </a:solidFill>
              </a:rPr>
              <a:t> профессор анатомии,</a:t>
            </a:r>
            <a:r>
              <a:rPr lang="ru-RU" sz="2000" dirty="0" smtClean="0">
                <a:solidFill>
                  <a:srgbClr val="FFFF00"/>
                </a:solidFill>
                <a:ea typeface="Times New Roman" pitchFamily="18" charset="0"/>
                <a:cs typeface="Arial" pitchFamily="34" charset="0"/>
              </a:rPr>
              <a:t> физиолог и физик, один из       основателей электрофизиологии и учения об электричестве, основоположник экспериментальной электрофизиологии.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7170" name="Picture 2" descr="Schleich техасский лонгхорн, бык. серия ''''домашние животны…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1920" y="4077072"/>
            <a:ext cx="3312368" cy="2165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ильберт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620688"/>
            <a:ext cx="316835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851920" y="692696"/>
            <a:ext cx="46085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chemeClr val="bg1"/>
                </a:solidFill>
                <a:latin typeface="+mj-lt"/>
                <a:ea typeface="Times New Roman" pitchFamily="18" charset="0"/>
                <a:cs typeface="Arial" pitchFamily="34" charset="0"/>
              </a:rPr>
              <a:t>      Гильберт Давид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chemeClr val="bg1"/>
                </a:solidFill>
                <a:latin typeface="+mj-lt"/>
                <a:ea typeface="Times New Roman" pitchFamily="18" charset="0"/>
                <a:cs typeface="Arial" pitchFamily="34" charset="0"/>
              </a:rPr>
              <a:t>         (1862 – 1943)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FFFF00"/>
                </a:solidFill>
                <a:ea typeface="Times New Roman" pitchFamily="18" charset="0"/>
                <a:cs typeface="Arial" pitchFamily="34" charset="0"/>
              </a:rPr>
              <a:t>— выдающийся немецкий ученый-математик, иностранный почетный член Академии наук СССР (1934); внёс значительный вклад в развитие многих математических разделов: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FFFF00"/>
                </a:solidFill>
                <a:ea typeface="Times New Roman" pitchFamily="18" charset="0"/>
                <a:cs typeface="Arial" pitchFamily="34" charset="0"/>
              </a:rPr>
              <a:t>теории инвариантов, теории алгебраических чисел, оснований математики, математической логики, вариационного исчисления.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11960" y="4721662"/>
            <a:ext cx="30963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«Это моя точка зрения». </a:t>
            </a:r>
            <a:endParaRPr lang="ru-RU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графия Герман Вальтер Нернст (Photo of German Walter Nernst)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548680"/>
            <a:ext cx="244827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131840" y="692696"/>
            <a:ext cx="504056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+mj-lt"/>
              </a:rPr>
              <a:t>Вальтер Герман Нернст (1864-1941) 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— немецкий химик, лауреат Нобелевской    премии по химии . 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«Нужно разводить животных, которые находятся в термодинамическом равновесии с окружающей средой. Почему на свои деньги я должен отапливать вселенную?» 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5122" name="Picture 2" descr="Места обитани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9992" y="4149080"/>
            <a:ext cx="3600400" cy="2016224"/>
          </a:xfrm>
          <a:prstGeom prst="rect">
            <a:avLst/>
          </a:prstGeom>
          <a:noFill/>
        </p:spPr>
      </p:pic>
      <p:pic>
        <p:nvPicPr>
          <p:cNvPr id="5124" name="Picture 4" descr="http://tochka-foto.ru/pages/tovari/prikoli/xitriy_karas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31640" y="4149080"/>
            <a:ext cx="2808312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е соответствовать занимаемой должности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476672"/>
            <a:ext cx="259228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203848" y="692696"/>
            <a:ext cx="51125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+mj-lt"/>
              </a:rPr>
              <a:t>       </a:t>
            </a:r>
            <a:r>
              <a:rPr lang="ru-RU" sz="3600" b="1" dirty="0" err="1" smtClean="0">
                <a:solidFill>
                  <a:schemeClr val="bg1"/>
                </a:solidFill>
                <a:latin typeface="+mj-lt"/>
              </a:rPr>
              <a:t>Пауль</a:t>
            </a:r>
            <a:r>
              <a:rPr lang="ru-RU" sz="3600" b="1" dirty="0" smtClean="0">
                <a:solidFill>
                  <a:schemeClr val="bg1"/>
                </a:solidFill>
                <a:latin typeface="+mj-lt"/>
              </a:rPr>
              <a:t> Эренфест</a:t>
            </a:r>
          </a:p>
          <a:p>
            <a:r>
              <a:rPr lang="ru-RU" sz="3600" dirty="0" smtClean="0">
                <a:solidFill>
                  <a:schemeClr val="bg1"/>
                </a:solidFill>
                <a:latin typeface="+mj-lt"/>
              </a:rPr>
              <a:t>          (1880-1933)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sz="2000" dirty="0" smtClean="0">
                <a:solidFill>
                  <a:schemeClr val="bg1"/>
                </a:solidFill>
              </a:rPr>
              <a:t> -</a:t>
            </a:r>
            <a:r>
              <a:rPr lang="ru-RU" sz="2000" dirty="0" smtClean="0">
                <a:solidFill>
                  <a:srgbClr val="FFFF00"/>
                </a:solidFill>
              </a:rPr>
              <a:t>австрийский и нидерландский физик-теоретик, член Нидерландской королевской академии наук, член корреспондент Академии наук СССР (1924), иностранный член Датской академии наук (1933).  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4098" name="Picture 2" descr="Folkmanis Попугай красный 63см 2362 - купить в Москве в интернет магазине. Folkmanis Попугай красный 63см 2362 на Викимарте!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8104" y="3501008"/>
            <a:ext cx="2376264" cy="27363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03848" y="3982998"/>
            <a:ext cx="23042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«Но, господа, ведь  это не физика». </a:t>
            </a:r>
            <a:endParaRPr lang="ru-RU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1960" y="620689"/>
            <a:ext cx="432048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solidFill>
                  <a:schemeClr val="bg1"/>
                </a:solidFill>
              </a:rPr>
              <a:t>Сократ</a:t>
            </a:r>
            <a:r>
              <a:rPr lang="ru-RU" sz="3600" dirty="0" smtClean="0">
                <a:solidFill>
                  <a:schemeClr val="bg1"/>
                </a:solidFill>
              </a:rPr>
              <a:t>  </a:t>
            </a:r>
          </a:p>
          <a:p>
            <a:pPr algn="ctr">
              <a:spcBef>
                <a:spcPct val="50000"/>
              </a:spcBef>
            </a:pPr>
            <a:r>
              <a:rPr lang="ru-RU" sz="2800" dirty="0" smtClean="0">
                <a:solidFill>
                  <a:schemeClr val="bg1"/>
                </a:solidFill>
              </a:rPr>
              <a:t>(469-399 г.г. до н.э.) -</a:t>
            </a:r>
            <a:r>
              <a:rPr lang="ru-RU" sz="2000" dirty="0" smtClean="0">
                <a:solidFill>
                  <a:srgbClr val="FFFF00"/>
                </a:solidFill>
              </a:rPr>
              <a:t>древнегреческий философ из Афин, один из </a:t>
            </a:r>
            <a:r>
              <a:rPr lang="ru-RU" sz="2000" dirty="0" err="1" smtClean="0">
                <a:solidFill>
                  <a:srgbClr val="FFFF00"/>
                </a:solidFill>
              </a:rPr>
              <a:t>родоночальников</a:t>
            </a:r>
            <a:r>
              <a:rPr lang="ru-RU" sz="2000" dirty="0" smtClean="0">
                <a:solidFill>
                  <a:srgbClr val="FFFF00"/>
                </a:solidFill>
              </a:rPr>
              <a:t> диалектики. Древние греки считали Сократа самым мудрым на свете, а он полагал, что умеет хорошо делать только одно – задавать вопросы. С их помощью собеседники сами приходят к истине -  считал великий философ. 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3074" name="Picture 2" descr="Сократ (ТВ) &quot; Энциклопедия кино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620688"/>
            <a:ext cx="3800475" cy="547260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3968" y="4581128"/>
            <a:ext cx="43924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Цель </a:t>
            </a:r>
            <a:r>
              <a:rPr lang="ru-RU" sz="2000" dirty="0" err="1" smtClean="0">
                <a:solidFill>
                  <a:srgbClr val="FFFF00"/>
                </a:solidFill>
              </a:rPr>
              <a:t>филоофии</a:t>
            </a:r>
            <a:r>
              <a:rPr lang="ru-RU" sz="2000" dirty="0" smtClean="0">
                <a:solidFill>
                  <a:srgbClr val="FFFF00"/>
                </a:solidFill>
              </a:rPr>
              <a:t> Сократа — самопознание как путь к постижению блага. </a:t>
            </a:r>
          </a:p>
          <a:p>
            <a:endParaRPr lang="ru-RU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31640" y="739742"/>
            <a:ext cx="655272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0675" algn="l"/>
              </a:tabLst>
            </a:pPr>
            <a:r>
              <a:rPr lang="ru-RU" sz="36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Ресурсы интернета: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15906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http://www.nkj.ru;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5906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http://img1.liveinternet.ru/images/foto/b/3/253/2332 253/f_16768614.gif;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06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-http://kosmos-gid.ru/;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06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-https://ru.wikipedia.org/wiki/;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06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-http://www.grandars.ru/;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cs typeface="Arial" pitchFamily="34" charset="0"/>
            </a:endParaRPr>
          </a:p>
          <a:p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+mn-ea"/>
                <a:cs typeface="Arial" pitchFamily="34" charset="0"/>
              </a:rPr>
              <a:t> -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http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://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www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yandex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ru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ea typeface="Times New Roman" pitchFamily="18" charset="0"/>
                <a:cs typeface="Arial" pitchFamily="34" charset="0"/>
              </a:rPr>
              <a:t>/картинки;</a:t>
            </a:r>
          </a:p>
          <a:p>
            <a:r>
              <a:rPr lang="ru-RU" sz="2400" dirty="0" smtClean="0">
                <a:solidFill>
                  <a:srgbClr val="FFFF00"/>
                </a:solidFill>
                <a:cs typeface="Arial" pitchFamily="34" charset="0"/>
              </a:rPr>
              <a:t>-</a:t>
            </a:r>
            <a:r>
              <a:rPr lang="ru-RU" sz="2400" dirty="0" smtClean="0">
                <a:solidFill>
                  <a:srgbClr val="FFFF00"/>
                </a:solidFill>
              </a:rPr>
              <a:t>http://pandia.org/;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FFFF00"/>
                </a:solidFill>
              </a:rPr>
              <a:t>http://</a:t>
            </a:r>
            <a:r>
              <a:rPr lang="ru-RU" sz="2400" smtClean="0">
                <a:solidFill>
                  <a:srgbClr val="FFFF00"/>
                </a:solidFill>
              </a:rPr>
              <a:t>project.1september.ru/;</a:t>
            </a:r>
            <a:endParaRPr lang="ru-RU" sz="2400" dirty="0" smtClean="0">
              <a:solidFill>
                <a:srgbClr val="FFFF00"/>
              </a:solidFill>
            </a:endParaRPr>
          </a:p>
          <a:p>
            <a:r>
              <a:rPr lang="ru-RU" sz="2400" dirty="0" smtClean="0">
                <a:solidFill>
                  <a:srgbClr val="FFFF00"/>
                </a:solidFill>
              </a:rPr>
              <a:t>-https://phys.tsu.ru/ru/museum/physlir/fizikishut/.</a:t>
            </a:r>
          </a:p>
          <a:p>
            <a:endParaRPr lang="ru-RU" sz="2400" dirty="0" smtClean="0">
              <a:solidFill>
                <a:srgbClr val="FFFF00"/>
              </a:solidFill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0675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OSS\Desktop\DSC_018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620688"/>
            <a:ext cx="4104456" cy="3024336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79712" y="3717032"/>
            <a:ext cx="4824536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60032" y="620688"/>
            <a:ext cx="381642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2477" y="908720"/>
            <a:ext cx="75190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dirty="0" smtClean="0">
                <a:solidFill>
                  <a:schemeClr val="bg1"/>
                </a:solidFill>
                <a:latin typeface="+mj-lt"/>
              </a:rPr>
              <a:t>Архимед и </a:t>
            </a:r>
            <a:r>
              <a:rPr lang="ru-RU" sz="4400" dirty="0" err="1" smtClean="0">
                <a:solidFill>
                  <a:schemeClr val="bg1"/>
                </a:solidFill>
                <a:latin typeface="+mj-lt"/>
              </a:rPr>
              <a:t>Гиерон</a:t>
            </a:r>
            <a:r>
              <a:rPr lang="ru-RU" sz="4400" dirty="0" smtClean="0">
                <a:solidFill>
                  <a:schemeClr val="bg1"/>
                </a:solidFill>
                <a:latin typeface="+mj-lt"/>
              </a:rPr>
              <a:t>. 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Picture 2" descr="http://www.home-edu.ru/user/f/00001491/Les_25N/Pict_25/coron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640" y="2420888"/>
            <a:ext cx="5832648" cy="36332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764704"/>
            <a:ext cx="67687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Жил в Сиракузах мудрец Архимед,</a:t>
            </a:r>
            <a:b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Был другом царя 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Гиерона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b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Какой для царя самый важный предмет?</a:t>
            </a:r>
            <a:b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Вы все догадались -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56176" y="3244334"/>
            <a:ext cx="2520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КОРОНА !!!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Picture 2" descr="http://www.home-edu.ru/user/f/00001491/Les_25N/Pict_25/coron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3036121"/>
            <a:ext cx="4680520" cy="3057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Копия 4487_original  ГИЕРОНННННН!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80112" y="1268760"/>
            <a:ext cx="2884488" cy="467995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115616" y="908721"/>
            <a:ext cx="39604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Захотелось </a:t>
            </a:r>
            <a:r>
              <a:rPr lang="ru-RU" sz="2800" b="1" dirty="0" err="1" smtClean="0">
                <a:solidFill>
                  <a:srgbClr val="FFFF00"/>
                </a:solidFill>
              </a:rPr>
              <a:t>Гиерону</a:t>
            </a:r>
            <a:r>
              <a:rPr lang="ru-RU" sz="2800" b="1" dirty="0" smtClean="0">
                <a:solidFill>
                  <a:srgbClr val="FFFF00"/>
                </a:solidFill>
              </a:rPr>
              <a:t/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2800" b="1" dirty="0" smtClean="0">
                <a:solidFill>
                  <a:srgbClr val="FFFF00"/>
                </a:solidFill>
              </a:rPr>
              <a:t>Сделать новую корону.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5122" name="Picture 2" descr="http://www.home-edu.ru/user/f/00001491/Les_25N/Pict_25/coron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3036121"/>
            <a:ext cx="4608512" cy="29131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692697"/>
            <a:ext cx="53823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Через месяц </a:t>
            </a:r>
            <a:r>
              <a:rPr lang="ru-RU" sz="2800" b="1" dirty="0" err="1" smtClean="0">
                <a:solidFill>
                  <a:srgbClr val="FFFF00"/>
                </a:solidFill>
              </a:rPr>
              <a:t>Гиерону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2800" b="1" dirty="0" smtClean="0">
                <a:solidFill>
                  <a:srgbClr val="FFFF00"/>
                </a:solidFill>
              </a:rPr>
              <a:t>Ювелир принес корону.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3" name="Picture 13" descr="Копия 4487_original  ГИЕРОНННННН!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80112" y="1124744"/>
            <a:ext cx="2884488" cy="467995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4" name="Picture 2" descr="http://www.home-edu.ru/user/f/00001491/Les_25N/Pict_25/coron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2996952"/>
            <a:ext cx="4104456" cy="2841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3|0.3|0.3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1276</Words>
  <Application>Microsoft Office PowerPoint</Application>
  <PresentationFormat>Экран (4:3)</PresentationFormat>
  <Paragraphs>157</Paragraphs>
  <Slides>45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7" baseType="lpstr">
      <vt:lpstr>Тема Office</vt:lpstr>
      <vt:lpstr>Точечный рисунок</vt:lpstr>
      <vt:lpstr>Слайд 1</vt:lpstr>
      <vt:lpstr>Задачи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И позвал он Архимеда… Началась у них беседа.</vt:lpstr>
      <vt:lpstr>Слайд 11</vt:lpstr>
      <vt:lpstr>Слайд 12</vt:lpstr>
      <vt:lpstr>Пусть весы сюда несут И с водой большой сосуд… Всё доставить Гиерону!... 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Остров Ортигия, исторический центр Сиракуз, родного города Архимеда.</vt:lpstr>
      <vt:lpstr>Слайд 23</vt:lpstr>
      <vt:lpstr>Слайд 24</vt:lpstr>
      <vt:lpstr>Слайд 25</vt:lpstr>
      <vt:lpstr>Слайд 26</vt:lpstr>
      <vt:lpstr>Слайд 27</vt:lpstr>
      <vt:lpstr>Янтарь- «электрон» (солнечный камень)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Саша</dc:creator>
  <cp:lastModifiedBy>BOSS</cp:lastModifiedBy>
  <cp:revision>77</cp:revision>
  <dcterms:created xsi:type="dcterms:W3CDTF">2012-10-16T15:30:38Z</dcterms:created>
  <dcterms:modified xsi:type="dcterms:W3CDTF">2014-12-23T16:14:25Z</dcterms:modified>
</cp:coreProperties>
</file>