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0" r:id="rId3"/>
    <p:sldId id="265" r:id="rId4"/>
    <p:sldId id="260" r:id="rId5"/>
    <p:sldId id="266" r:id="rId6"/>
    <p:sldId id="263" r:id="rId7"/>
    <p:sldId id="267" r:id="rId8"/>
    <p:sldId id="261" r:id="rId9"/>
    <p:sldId id="268" r:id="rId10"/>
    <p:sldId id="262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89A4B-03FF-4900-A4F3-F0F7C9A8451E}" type="datetimeFigureOut">
              <a:rPr lang="ru-RU" smtClean="0"/>
              <a:t>25.07.2012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F3A13E-D063-47CD-A7EC-58B6580285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37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7411" y="1556792"/>
            <a:ext cx="806919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Интерференция волн</a:t>
            </a:r>
            <a:endParaRPr lang="ru-RU" sz="6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3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14688153" y="975188"/>
            <a:ext cx="18362040" cy="2633122"/>
            <a:chOff x="-1332915" y="966191"/>
            <a:chExt cx="11377782" cy="1907668"/>
          </a:xfrm>
        </p:grpSpPr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0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-809625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-1332915" y="966191"/>
              <a:ext cx="5688891" cy="1676959"/>
              <a:chOff x="290725" y="1131570"/>
              <a:chExt cx="5688891" cy="1676959"/>
            </a:xfrm>
          </p:grpSpPr>
          <p:sp>
            <p:nvSpPr>
              <p:cNvPr id="8" name="Полилиния 7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олилиния 69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3" name="Группа 72"/>
            <p:cNvGrpSpPr/>
            <p:nvPr/>
          </p:nvGrpSpPr>
          <p:grpSpPr>
            <a:xfrm>
              <a:off x="4355976" y="1196900"/>
              <a:ext cx="5688891" cy="1676959"/>
              <a:chOff x="290725" y="1131570"/>
              <a:chExt cx="5688891" cy="1676959"/>
            </a:xfrm>
          </p:grpSpPr>
          <p:sp>
            <p:nvSpPr>
              <p:cNvPr id="76" name="Полилиния 75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Полилиния 76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00" name="Группа 99"/>
          <p:cNvGrpSpPr/>
          <p:nvPr/>
        </p:nvGrpSpPr>
        <p:grpSpPr>
          <a:xfrm>
            <a:off x="-11989840" y="3408556"/>
            <a:ext cx="18362040" cy="2633122"/>
            <a:chOff x="-1332915" y="966191"/>
            <a:chExt cx="11377782" cy="1907668"/>
          </a:xfrm>
        </p:grpSpPr>
        <p:sp>
          <p:nvSpPr>
            <p:cNvPr id="101" name="Rectangle 46"/>
            <p:cNvSpPr>
              <a:spLocks noChangeArrowheads="1"/>
            </p:cNvSpPr>
            <p:nvPr/>
          </p:nvSpPr>
          <p:spPr bwMode="auto">
            <a:xfrm>
              <a:off x="0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/>
          </p:nvSpPr>
          <p:spPr bwMode="auto">
            <a:xfrm>
              <a:off x="-809625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3" name="Группа 102"/>
            <p:cNvGrpSpPr/>
            <p:nvPr/>
          </p:nvGrpSpPr>
          <p:grpSpPr>
            <a:xfrm>
              <a:off x="-1332915" y="966191"/>
              <a:ext cx="5688891" cy="1676959"/>
              <a:chOff x="290725" y="1131570"/>
              <a:chExt cx="5688891" cy="1676959"/>
            </a:xfrm>
          </p:grpSpPr>
          <p:sp>
            <p:nvSpPr>
              <p:cNvPr id="107" name="Полилиния 106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олилиния 107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4" name="Группа 103"/>
            <p:cNvGrpSpPr/>
            <p:nvPr/>
          </p:nvGrpSpPr>
          <p:grpSpPr>
            <a:xfrm>
              <a:off x="4355976" y="1196900"/>
              <a:ext cx="5688891" cy="1676959"/>
              <a:chOff x="290725" y="1131570"/>
              <a:chExt cx="5688891" cy="1676959"/>
            </a:xfrm>
          </p:grpSpPr>
          <p:sp>
            <p:nvSpPr>
              <p:cNvPr id="105" name="Полилиния 104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олилиния 105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3335583" y="1390981"/>
            <a:ext cx="864096" cy="2082338"/>
            <a:chOff x="3335780" y="2037437"/>
            <a:chExt cx="864096" cy="2082338"/>
          </a:xfrm>
        </p:grpSpPr>
        <p:sp>
          <p:nvSpPr>
            <p:cNvPr id="46" name="Овал 45"/>
            <p:cNvSpPr/>
            <p:nvPr/>
          </p:nvSpPr>
          <p:spPr>
            <a:xfrm>
              <a:off x="3335780" y="2702944"/>
              <a:ext cx="864096" cy="7999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Стрелка вверх 46"/>
            <p:cNvSpPr/>
            <p:nvPr/>
          </p:nvSpPr>
          <p:spPr>
            <a:xfrm>
              <a:off x="3515800" y="2037437"/>
              <a:ext cx="504056" cy="1038213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Стрелка вверх 47"/>
            <p:cNvSpPr/>
            <p:nvPr/>
          </p:nvSpPr>
          <p:spPr>
            <a:xfrm rot="10800000">
              <a:off x="3515604" y="3081562"/>
              <a:ext cx="504056" cy="1038213"/>
            </a:xfrm>
            <a:prstGeom prst="up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3678267" y="2391627"/>
            <a:ext cx="72008" cy="2433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284952" y="2488180"/>
            <a:ext cx="72008" cy="2433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50275" y="3694173"/>
            <a:ext cx="2534677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06440" y="4196795"/>
                <a:ext cx="2458045" cy="13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𝟑</m:t>
                      </m:r>
                      <m:f>
                        <m:f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4400" b="1" i="1" smtClean="0">
                              <a:latin typeface="Cambria Math"/>
                              <a:ea typeface="Cambria Math"/>
                            </a:rPr>
                            <m:t>𝝀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6440" y="4196795"/>
                <a:ext cx="2458045" cy="13756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60108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C 0.11857 0.02361 0.31475 0.00393 0.44305 0.00231 C 0.44913 0.00162 0.45555 -0.0007 0.46163 -7.40741E-7 C 0.46319 0.00023 0.46336 0.0044 0.46493 0.00463 C 0.4743 0.00532 0.48385 0.00301 0.49323 0.00231 C 0.6493 0.01134 0.51996 0.00463 0.88159 0.00463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C 0.11857 0.02361 0.31475 0.00393 0.44305 0.00231 C 0.44913 0.00162 0.45555 -0.0007 0.46163 -7.40741E-7 C 0.46319 0.00023 0.46336 0.0044 0.46493 0.00463 C 0.4743 0.00532 0.48385 0.00301 0.49323 0.00231 C 0.6493 0.01134 0.51996 0.00463 0.88159 0.00463 " pathEditMode="relative" ptsTypes="fffffA">
                                      <p:cBhvr>
                                        <p:cTn id="8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5.18519E-6 C 0.00052 -0.00671 -0.00069 -0.01411 0.00156 -0.02013 C 0.00243 -0.02221 0.00642 -0.02013 0.0066 -0.01782 C 0.00764 -0.00393 0.00538 0.01019 0.00486 0.02431 C 0.00191 0.01204 0.00365 0.02015 -2.77778E-7 5.18519E-6 Z " pathEditMode="relative" ptsTypes="fffff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28969" y="1412776"/>
                <a:ext cx="7344817" cy="1083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0" i="1" smtClean="0">
                        <a:latin typeface="Cambria Math"/>
                      </a:rPr>
                      <m:t>Условие максимума   ∆</m:t>
                    </m:r>
                    <m:r>
                      <a:rPr lang="en-US" sz="44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sz="4400" dirty="0" smtClean="0"/>
                  <a:t>=2n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4400" i="1" smtClean="0">
                            <a:latin typeface="Cambria Math"/>
                          </a:rPr>
                          <m:t>λ</m:t>
                        </m:r>
                      </m:num>
                      <m:den>
                        <m:r>
                          <a:rPr lang="en-US" sz="4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sz="4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69" y="1412776"/>
                <a:ext cx="7344817" cy="1083630"/>
              </a:xfrm>
              <a:prstGeom prst="rect">
                <a:avLst/>
              </a:prstGeom>
              <a:blipFill rotWithShape="1">
                <a:blip r:embed="rId2"/>
                <a:stretch>
                  <a:fillRect b="-13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95536" y="3205691"/>
                <a:ext cx="8494185" cy="10836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4400" b="0" i="1" smtClean="0">
                        <a:latin typeface="Cambria Math"/>
                      </a:rPr>
                      <m:t>Условие минимума    ∆</m:t>
                    </m:r>
                    <m:r>
                      <a:rPr lang="en-US" sz="44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sz="4400" dirty="0" smtClean="0"/>
                  <a:t>=</a:t>
                </a:r>
                <a:r>
                  <a:rPr lang="ru-RU" sz="4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4400" i="1">
                            <a:latin typeface="Cambria Math"/>
                          </a:rPr>
                          <m:t>λ</m:t>
                        </m:r>
                      </m:num>
                      <m:den>
                        <m:r>
                          <a:rPr lang="en-US" sz="4400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4400" i="1">
                        <a:latin typeface="Cambria Math"/>
                      </a:rPr>
                      <m:t> </m:t>
                    </m:r>
                  </m:oMath>
                </a14:m>
                <a:r>
                  <a:rPr lang="ru-RU" sz="4400" dirty="0" smtClean="0"/>
                  <a:t>(</a:t>
                </a:r>
                <a:r>
                  <a:rPr lang="en-US" sz="4400" dirty="0" smtClean="0"/>
                  <a:t>2n</a:t>
                </a:r>
                <a:r>
                  <a:rPr lang="ru-RU" sz="4400" dirty="0" smtClean="0"/>
                  <a:t>+1)</a:t>
                </a:r>
                <a:endParaRPr lang="ru-RU" sz="4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205691"/>
                <a:ext cx="8494185" cy="1083630"/>
              </a:xfrm>
              <a:prstGeom prst="rect">
                <a:avLst/>
              </a:prstGeom>
              <a:blipFill rotWithShape="1">
                <a:blip r:embed="rId3"/>
                <a:stretch>
                  <a:fillRect r="-2010" b="-134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712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3" y="1916832"/>
            <a:ext cx="78282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Интерференция – устойчивая картина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максимумов и минимумов при 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сложении когерентных волн</a:t>
            </a:r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23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155" y="1556792"/>
            <a:ext cx="888570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Волны приходят  одновременно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Разность хода равна нулю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473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26729171" y="962341"/>
            <a:ext cx="30027336" cy="2633122"/>
            <a:chOff x="-1332915" y="966191"/>
            <a:chExt cx="11377782" cy="1907668"/>
          </a:xfrm>
        </p:grpSpPr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0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-809625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-1332915" y="966191"/>
              <a:ext cx="5688891" cy="1676959"/>
              <a:chOff x="290725" y="1131570"/>
              <a:chExt cx="5688891" cy="1676959"/>
            </a:xfrm>
          </p:grpSpPr>
          <p:sp>
            <p:nvSpPr>
              <p:cNvPr id="8" name="Полилиния 7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олилиния 69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3" name="Группа 72"/>
            <p:cNvGrpSpPr/>
            <p:nvPr/>
          </p:nvGrpSpPr>
          <p:grpSpPr>
            <a:xfrm>
              <a:off x="4355976" y="1196900"/>
              <a:ext cx="5688891" cy="1676959"/>
              <a:chOff x="290725" y="1131570"/>
              <a:chExt cx="5688891" cy="1676959"/>
            </a:xfrm>
          </p:grpSpPr>
          <p:sp>
            <p:nvSpPr>
              <p:cNvPr id="76" name="Полилиния 75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Полилиния 76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00" name="Группа 99"/>
          <p:cNvGrpSpPr/>
          <p:nvPr/>
        </p:nvGrpSpPr>
        <p:grpSpPr>
          <a:xfrm>
            <a:off x="-26918536" y="3284920"/>
            <a:ext cx="30303881" cy="2633122"/>
            <a:chOff x="-1332915" y="966191"/>
            <a:chExt cx="11377782" cy="1907668"/>
          </a:xfrm>
        </p:grpSpPr>
        <p:sp>
          <p:nvSpPr>
            <p:cNvPr id="101" name="Rectangle 46"/>
            <p:cNvSpPr>
              <a:spLocks noChangeArrowheads="1"/>
            </p:cNvSpPr>
            <p:nvPr/>
          </p:nvSpPr>
          <p:spPr bwMode="auto">
            <a:xfrm>
              <a:off x="0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/>
          </p:nvSpPr>
          <p:spPr bwMode="auto">
            <a:xfrm>
              <a:off x="-809625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3" name="Группа 102"/>
            <p:cNvGrpSpPr/>
            <p:nvPr/>
          </p:nvGrpSpPr>
          <p:grpSpPr>
            <a:xfrm>
              <a:off x="-1332915" y="966191"/>
              <a:ext cx="5688891" cy="1676959"/>
              <a:chOff x="290725" y="1131570"/>
              <a:chExt cx="5688891" cy="1676959"/>
            </a:xfrm>
          </p:grpSpPr>
          <p:sp>
            <p:nvSpPr>
              <p:cNvPr id="107" name="Полилиния 106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олилиния 107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4" name="Группа 103"/>
            <p:cNvGrpSpPr/>
            <p:nvPr/>
          </p:nvGrpSpPr>
          <p:grpSpPr>
            <a:xfrm>
              <a:off x="4355976" y="1196900"/>
              <a:ext cx="5688891" cy="1676959"/>
              <a:chOff x="290725" y="1131570"/>
              <a:chExt cx="5688891" cy="1676959"/>
            </a:xfrm>
          </p:grpSpPr>
          <p:sp>
            <p:nvSpPr>
              <p:cNvPr id="105" name="Полилиния 104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олилиния 105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14"/>
          <p:cNvGrpSpPr/>
          <p:nvPr/>
        </p:nvGrpSpPr>
        <p:grpSpPr>
          <a:xfrm>
            <a:off x="4601080" y="1013308"/>
            <a:ext cx="864096" cy="1838175"/>
            <a:chOff x="3887924" y="1053550"/>
            <a:chExt cx="864096" cy="1838175"/>
          </a:xfrm>
        </p:grpSpPr>
        <p:sp>
          <p:nvSpPr>
            <p:cNvPr id="11" name="Овал 10"/>
            <p:cNvSpPr/>
            <p:nvPr/>
          </p:nvSpPr>
          <p:spPr>
            <a:xfrm>
              <a:off x="3887924" y="2091763"/>
              <a:ext cx="864096" cy="7999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верх 11"/>
            <p:cNvSpPr/>
            <p:nvPr/>
          </p:nvSpPr>
          <p:spPr>
            <a:xfrm>
              <a:off x="4067944" y="1426256"/>
              <a:ext cx="504056" cy="1038213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Стрелка вверх 108"/>
            <p:cNvSpPr/>
            <p:nvPr/>
          </p:nvSpPr>
          <p:spPr>
            <a:xfrm>
              <a:off x="4219076" y="1053550"/>
              <a:ext cx="504056" cy="1038213"/>
            </a:xfrm>
            <a:prstGeom prst="up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6462040" y="1416283"/>
                <a:ext cx="202574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2040" y="1416283"/>
                <a:ext cx="2025747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C 0.17066 0.0206 0.45278 0.00347 0.63732 0.00185 C 0.64601 0.00139 0.65538 -0.00047 0.66406 2.59259E-6 C 0.66632 0.00023 0.66649 0.0037 0.66875 0.00393 C 0.68229 0.0044 0.69601 0.00254 0.70937 0.00185 C 0.93368 0.00972 0.74792 0.00393 1.26753 0.00393 " pathEditMode="relative" rAng="0" ptsTypes="fffff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385" y="99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85185E-6 C 0.16962 0.02963 0.45 0.00486 0.63333 0.00301 C 0.64201 0.00209 0.65121 -0.00069 0.65989 -1.85185E-6 C 0.66215 0.00023 0.66232 0.00556 0.66458 0.00579 C 0.67795 0.00671 0.69149 0.00371 0.70521 0.00301 C 0.92778 0.01412 0.74323 0.00579 1.25989 0.00579 " pathEditMode="relative" rAng="0" ptsTypes="fffffA">
                                      <p:cBhvr>
                                        <p:cTn id="8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03" y="14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2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354 0.10717 C 0.01302 0.10046 0.01267 0.09375 0.0118 0.08727 C 0.01093 0.08125 0.0085 0.06944 0.0085 0.06967 C 0.01007 -0.01875 0.0085 -0.10695 0.01024 -0.19491 C 0.01198 -0.19421 0.01528 -0.19514 0.01528 -0.19283 C 0.01632 -0.05787 0.01441 0.07685 0.01354 0.2118 C 0.01267 0.34444 0.01823 0.34329 -0.00139 0.42731 C -0.00087 0.43611 -0.00122 0.44514 0.00017 0.45393 C 0.00052 0.45625 0.00191 0.44954 0.00191 0.44722 C 0.00521 0.35185 -0.01268 0.37778 0.00694 0.35162 C 0.00885 0.34352 0.00989 0.33657 0.01354 0.3294 C 0.01302 0.29977 0.01284 0.27014 0.0118 0.24051 C 0.01146 0.23264 0.00538 0.22824 0.00521 0.22014 C 0.00468 0.18495 0.00521 0.14954 0.00521 0.11389 L 0.01354 0.10717 Z " pathEditMode="relative" rAng="0" ptsTypes="fffffffffffffAf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6" y="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371" y="1556792"/>
            <a:ext cx="70232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Волны приходят в точку с</a:t>
            </a:r>
          </a:p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Разностью хода </a:t>
            </a:r>
            <a:r>
              <a:rPr lang="el-GR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λ</a:t>
            </a:r>
            <a:endParaRPr lang="ru-RU" sz="4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5821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20749913" y="909895"/>
            <a:ext cx="22757552" cy="2633122"/>
            <a:chOff x="-1332915" y="966191"/>
            <a:chExt cx="11377782" cy="1907668"/>
          </a:xfrm>
        </p:grpSpPr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0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-809625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-1332915" y="966191"/>
              <a:ext cx="5688891" cy="1676959"/>
              <a:chOff x="290725" y="1131570"/>
              <a:chExt cx="5688891" cy="1676959"/>
            </a:xfrm>
          </p:grpSpPr>
          <p:sp>
            <p:nvSpPr>
              <p:cNvPr id="8" name="Полилиния 7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олилиния 69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3" name="Группа 72"/>
            <p:cNvGrpSpPr/>
            <p:nvPr/>
          </p:nvGrpSpPr>
          <p:grpSpPr>
            <a:xfrm>
              <a:off x="4355976" y="1196900"/>
              <a:ext cx="5688891" cy="1676959"/>
              <a:chOff x="290725" y="1131570"/>
              <a:chExt cx="5688891" cy="1676959"/>
            </a:xfrm>
          </p:grpSpPr>
          <p:sp>
            <p:nvSpPr>
              <p:cNvPr id="76" name="Полилиния 75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Полилиния 76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00" name="Группа 99"/>
          <p:cNvGrpSpPr/>
          <p:nvPr/>
        </p:nvGrpSpPr>
        <p:grpSpPr>
          <a:xfrm>
            <a:off x="-18542568" y="3391000"/>
            <a:ext cx="22757552" cy="2633122"/>
            <a:chOff x="-1332915" y="966191"/>
            <a:chExt cx="11377782" cy="1907668"/>
          </a:xfrm>
        </p:grpSpPr>
        <p:sp>
          <p:nvSpPr>
            <p:cNvPr id="101" name="Rectangle 46"/>
            <p:cNvSpPr>
              <a:spLocks noChangeArrowheads="1"/>
            </p:cNvSpPr>
            <p:nvPr/>
          </p:nvSpPr>
          <p:spPr bwMode="auto">
            <a:xfrm>
              <a:off x="0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/>
          </p:nvSpPr>
          <p:spPr bwMode="auto">
            <a:xfrm>
              <a:off x="-809625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3" name="Группа 102"/>
            <p:cNvGrpSpPr/>
            <p:nvPr/>
          </p:nvGrpSpPr>
          <p:grpSpPr>
            <a:xfrm>
              <a:off x="-1332915" y="966191"/>
              <a:ext cx="5688891" cy="1676959"/>
              <a:chOff x="290725" y="1131570"/>
              <a:chExt cx="5688891" cy="1676959"/>
            </a:xfrm>
          </p:grpSpPr>
          <p:sp>
            <p:nvSpPr>
              <p:cNvPr id="107" name="Полилиния 106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олилиния 107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4" name="Группа 103"/>
            <p:cNvGrpSpPr/>
            <p:nvPr/>
          </p:nvGrpSpPr>
          <p:grpSpPr>
            <a:xfrm>
              <a:off x="4355976" y="1196900"/>
              <a:ext cx="5688891" cy="1676959"/>
              <a:chOff x="290725" y="1131570"/>
              <a:chExt cx="5688891" cy="1676959"/>
            </a:xfrm>
          </p:grpSpPr>
          <p:sp>
            <p:nvSpPr>
              <p:cNvPr id="105" name="Полилиния 104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олилиния 105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5" name="Группа 14"/>
          <p:cNvGrpSpPr/>
          <p:nvPr/>
        </p:nvGrpSpPr>
        <p:grpSpPr>
          <a:xfrm>
            <a:off x="4572000" y="986032"/>
            <a:ext cx="864096" cy="1838175"/>
            <a:chOff x="3887924" y="1053550"/>
            <a:chExt cx="864096" cy="1838175"/>
          </a:xfrm>
        </p:grpSpPr>
        <p:sp>
          <p:nvSpPr>
            <p:cNvPr id="11" name="Овал 10"/>
            <p:cNvSpPr/>
            <p:nvPr/>
          </p:nvSpPr>
          <p:spPr>
            <a:xfrm>
              <a:off x="3887924" y="2091763"/>
              <a:ext cx="864096" cy="7999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верх 11"/>
            <p:cNvSpPr/>
            <p:nvPr/>
          </p:nvSpPr>
          <p:spPr>
            <a:xfrm>
              <a:off x="4067944" y="1426256"/>
              <a:ext cx="504056" cy="1038213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9" name="Стрелка вверх 108"/>
            <p:cNvSpPr/>
            <p:nvPr/>
          </p:nvSpPr>
          <p:spPr>
            <a:xfrm>
              <a:off x="4219076" y="1053550"/>
              <a:ext cx="504056" cy="1038213"/>
            </a:xfrm>
            <a:prstGeom prst="up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6428856" y="1287249"/>
                <a:ext cx="2458045" cy="13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𝟐</m:t>
                      </m:r>
                      <m:f>
                        <m:f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4400" b="1" i="1" smtClean="0">
                              <a:latin typeface="Cambria Math"/>
                              <a:ea typeface="Cambria Math"/>
                            </a:rPr>
                            <m:t>𝝀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856" y="1287249"/>
                <a:ext cx="2458045" cy="13756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Прямая со стрелкой 49"/>
          <p:cNvCxnSpPr/>
          <p:nvPr/>
        </p:nvCxnSpPr>
        <p:spPr>
          <a:xfrm>
            <a:off x="1983232" y="3820724"/>
            <a:ext cx="2157705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1947228" y="2641864"/>
            <a:ext cx="72008" cy="2433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178980" y="2731012"/>
            <a:ext cx="72008" cy="2433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5894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C 0.11857 0.02361 0.31475 0.00393 0.44305 0.00231 C 0.44913 0.00162 0.45555 -0.0007 0.46163 -7.40741E-7 C 0.46319 0.00023 0.46336 0.0044 0.46493 0.00463 C 0.4743 0.00532 0.48385 0.00301 0.49323 0.00231 C 0.6493 0.01134 0.51996 0.00463 0.88159 0.00463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C 0.11857 0.02361 0.31475 0.00393 0.44305 0.00231 C 0.44913 0.00162 0.45555 -0.0007 0.46163 -7.40741E-7 C 0.46319 0.00023 0.46336 0.0044 0.46493 0.00463 C 0.4743 0.00532 0.48385 0.00301 0.49323 0.00231 C 0.6493 0.01134 0.51996 0.00463 0.88159 0.00463 " pathEditMode="relative" ptsTypes="fffffA">
                                      <p:cBhvr>
                                        <p:cTn id="8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8.33333E-7 1.38778E-17 C -0.00052 0.03032 -0.00052 0.06065 -0.00173 0.09097 C -0.00191 0.09328 -0.0033 0.08657 -0.0033 0.08426 C -0.0033 0.03102 -0.00226 -0.02222 -0.00173 -0.0757 C 0.06354 0.05741 0.04028 0.56018 -0.00173 0.39768 C -0.01597 0.17315 -0.0026 -0.10278 -0.00173 -0.32662 C 0.02483 -0.22361 8.33333E-7 -0.1088 8.33333E-7 1.38778E-17 Z " pathEditMode="relative" ptsTypes="fffffff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2.5E-6 7.40741E-7 C 0.00053 0.02106 0.0007 0.04166 0.00157 0.0625 C 0.00226 0.07963 0.00504 0.11342 0.00504 0.11342 C 0.00625 0.17639 0.00799 0.23935 0.0099 0.30231 C 0.01077 0.33194 0.01112 0.36967 0.01667 0.39791 C 0.01615 0.42754 0.01719 0.4574 0.01494 0.4868 C 0.01476 0.48912 0.01094 0.48634 0.0099 0.48449 C 0.00955 0.48402 0.00591 0.46805 0.00504 0.46435 C 0.00556 0.43449 0.00504 0.39166 0.00834 0.35787 C 0.01146 0.32569 0.01806 0.29467 0.02171 0.26227 C 0.02275 0.2324 0.02709 0.19745 0.01667 0.16898 C 0.01372 0.15023 0.01546 0.16157 0.01164 0.13541 C 0.01112 0.1324 0.00921 0.12986 0.00834 0.12685 C 0.00365 0.11065 0.00087 0.09282 -0.00173 0.07569 C -0.00052 0.02291 0.004 -0.0257 0.00834 -0.07755 C 0.01007 -0.09792 0.00973 -0.12709 0.01494 -0.14885 C 0.01441 -0.2206 0.01441 -0.29236 0.01337 -0.36435 C 0.0132 -0.37963 0.00678 -0.37107 0.00157 -0.36644 C -0.00451 -0.34028 0.00296 -0.31435 0.0066 -0.28866 C 0.00226 -0.09468 0.00452 -0.19098 -2.5E-6 7.40741E-7 Z " pathEditMode="relative" ptsTypes="ffffffffffffffffffff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371" y="1556792"/>
            <a:ext cx="70232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Волны приходят в точку с</a:t>
            </a:r>
          </a:p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Разностью хода </a:t>
            </a:r>
            <a:r>
              <a:rPr lang="el-GR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λ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/2</a:t>
            </a:r>
            <a:endParaRPr lang="ru-RU" sz="4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587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Box 88"/>
          <p:cNvSpPr txBox="1"/>
          <p:nvPr/>
        </p:nvSpPr>
        <p:spPr>
          <a:xfrm>
            <a:off x="7500958" y="285728"/>
            <a:ext cx="1049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err="1" smtClean="0"/>
              <a:t>Бибиков</a:t>
            </a:r>
            <a:r>
              <a:rPr lang="ru-RU" sz="1200" dirty="0" smtClean="0"/>
              <a:t> Д.Н.</a:t>
            </a:r>
            <a:endParaRPr lang="ru-RU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78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0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3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6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2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4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6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98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201" name="Rectangle 5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-14688153" y="975188"/>
            <a:ext cx="18362040" cy="2633122"/>
            <a:chOff x="-1332915" y="966191"/>
            <a:chExt cx="11377782" cy="1907668"/>
          </a:xfrm>
        </p:grpSpPr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0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-809625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-1332915" y="966191"/>
              <a:ext cx="5688891" cy="1676959"/>
              <a:chOff x="290725" y="1131570"/>
              <a:chExt cx="5688891" cy="1676959"/>
            </a:xfrm>
          </p:grpSpPr>
          <p:sp>
            <p:nvSpPr>
              <p:cNvPr id="8" name="Полилиния 7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" name="Полилиния 69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73" name="Группа 72"/>
            <p:cNvGrpSpPr/>
            <p:nvPr/>
          </p:nvGrpSpPr>
          <p:grpSpPr>
            <a:xfrm>
              <a:off x="4355976" y="1196900"/>
              <a:ext cx="5688891" cy="1676959"/>
              <a:chOff x="290725" y="1131570"/>
              <a:chExt cx="5688891" cy="1676959"/>
            </a:xfrm>
          </p:grpSpPr>
          <p:sp>
            <p:nvSpPr>
              <p:cNvPr id="76" name="Полилиния 75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" name="Полилиния 76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00" name="Группа 99"/>
          <p:cNvGrpSpPr/>
          <p:nvPr/>
        </p:nvGrpSpPr>
        <p:grpSpPr>
          <a:xfrm>
            <a:off x="-13790040" y="3408556"/>
            <a:ext cx="18362040" cy="2633122"/>
            <a:chOff x="-1332915" y="966191"/>
            <a:chExt cx="11377782" cy="1907668"/>
          </a:xfrm>
        </p:grpSpPr>
        <p:sp>
          <p:nvSpPr>
            <p:cNvPr id="101" name="Rectangle 46"/>
            <p:cNvSpPr>
              <a:spLocks noChangeArrowheads="1"/>
            </p:cNvSpPr>
            <p:nvPr/>
          </p:nvSpPr>
          <p:spPr bwMode="auto">
            <a:xfrm>
              <a:off x="0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" name="Rectangle 55"/>
            <p:cNvSpPr>
              <a:spLocks noChangeArrowheads="1"/>
            </p:cNvSpPr>
            <p:nvPr/>
          </p:nvSpPr>
          <p:spPr bwMode="auto">
            <a:xfrm>
              <a:off x="-809625" y="1076325"/>
              <a:ext cx="9144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pSp>
          <p:nvGrpSpPr>
            <p:cNvPr id="103" name="Группа 102"/>
            <p:cNvGrpSpPr/>
            <p:nvPr/>
          </p:nvGrpSpPr>
          <p:grpSpPr>
            <a:xfrm>
              <a:off x="-1332915" y="966191"/>
              <a:ext cx="5688891" cy="1676959"/>
              <a:chOff x="290725" y="1131570"/>
              <a:chExt cx="5688891" cy="1676959"/>
            </a:xfrm>
          </p:grpSpPr>
          <p:sp>
            <p:nvSpPr>
              <p:cNvPr id="107" name="Полилиния 106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Полилиния 107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4" name="Группа 103"/>
            <p:cNvGrpSpPr/>
            <p:nvPr/>
          </p:nvGrpSpPr>
          <p:grpSpPr>
            <a:xfrm>
              <a:off x="4355976" y="1196900"/>
              <a:ext cx="5688891" cy="1676959"/>
              <a:chOff x="290725" y="1131570"/>
              <a:chExt cx="5688891" cy="1676959"/>
            </a:xfrm>
          </p:grpSpPr>
          <p:sp>
            <p:nvSpPr>
              <p:cNvPr id="105" name="Полилиния 104"/>
              <p:cNvSpPr/>
              <p:nvPr/>
            </p:nvSpPr>
            <p:spPr>
              <a:xfrm>
                <a:off x="290725" y="1131570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" name="Полилиния 105"/>
              <p:cNvSpPr/>
              <p:nvPr/>
            </p:nvSpPr>
            <p:spPr>
              <a:xfrm rot="10800000">
                <a:off x="3146539" y="1304181"/>
                <a:ext cx="2833077" cy="1504348"/>
              </a:xfrm>
              <a:custGeom>
                <a:avLst/>
                <a:gdLst>
                  <a:gd name="connsiteX0" fmla="*/ 0 w 7984358"/>
                  <a:gd name="connsiteY0" fmla="*/ 722683 h 1504348"/>
                  <a:gd name="connsiteX1" fmla="*/ 766916 w 7984358"/>
                  <a:gd name="connsiteY1" fmla="*/ 12 h 1504348"/>
                  <a:gd name="connsiteX2" fmla="*/ 1533832 w 7984358"/>
                  <a:gd name="connsiteY2" fmla="*/ 737432 h 1504348"/>
                  <a:gd name="connsiteX3" fmla="*/ 2359742 w 7984358"/>
                  <a:gd name="connsiteY3" fmla="*/ 1504348 h 1504348"/>
                  <a:gd name="connsiteX4" fmla="*/ 3082413 w 7984358"/>
                  <a:gd name="connsiteY4" fmla="*/ 737432 h 1504348"/>
                  <a:gd name="connsiteX5" fmla="*/ 3716594 w 7984358"/>
                  <a:gd name="connsiteY5" fmla="*/ 44258 h 1504348"/>
                  <a:gd name="connsiteX6" fmla="*/ 4572000 w 7984358"/>
                  <a:gd name="connsiteY6" fmla="*/ 722683 h 1504348"/>
                  <a:gd name="connsiteX7" fmla="*/ 5456903 w 7984358"/>
                  <a:gd name="connsiteY7" fmla="*/ 1504348 h 1504348"/>
                  <a:gd name="connsiteX8" fmla="*/ 6268065 w 7984358"/>
                  <a:gd name="connsiteY8" fmla="*/ 722683 h 1504348"/>
                  <a:gd name="connsiteX9" fmla="*/ 7020232 w 7984358"/>
                  <a:gd name="connsiteY9" fmla="*/ 14761 h 1504348"/>
                  <a:gd name="connsiteX10" fmla="*/ 7890387 w 7984358"/>
                  <a:gd name="connsiteY10" fmla="*/ 722683 h 1504348"/>
                  <a:gd name="connsiteX11" fmla="*/ 7919884 w 7984358"/>
                  <a:gd name="connsiteY11" fmla="*/ 766929 h 15043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84358" h="1504348">
                    <a:moveTo>
                      <a:pt x="0" y="722683"/>
                    </a:moveTo>
                    <a:cubicBezTo>
                      <a:pt x="255638" y="360118"/>
                      <a:pt x="511277" y="-2446"/>
                      <a:pt x="766916" y="12"/>
                    </a:cubicBezTo>
                    <a:cubicBezTo>
                      <a:pt x="1022555" y="2470"/>
                      <a:pt x="1268361" y="486709"/>
                      <a:pt x="1533832" y="737432"/>
                    </a:cubicBezTo>
                    <a:cubicBezTo>
                      <a:pt x="1799303" y="988155"/>
                      <a:pt x="2101645" y="1504348"/>
                      <a:pt x="2359742" y="1504348"/>
                    </a:cubicBezTo>
                    <a:cubicBezTo>
                      <a:pt x="2617839" y="1504348"/>
                      <a:pt x="2856271" y="980780"/>
                      <a:pt x="3082413" y="737432"/>
                    </a:cubicBezTo>
                    <a:cubicBezTo>
                      <a:pt x="3308555" y="494084"/>
                      <a:pt x="3468330" y="46716"/>
                      <a:pt x="3716594" y="44258"/>
                    </a:cubicBezTo>
                    <a:cubicBezTo>
                      <a:pt x="3964858" y="41800"/>
                      <a:pt x="4281949" y="479335"/>
                      <a:pt x="4572000" y="722683"/>
                    </a:cubicBezTo>
                    <a:cubicBezTo>
                      <a:pt x="4862051" y="966031"/>
                      <a:pt x="5174226" y="1504348"/>
                      <a:pt x="5456903" y="1504348"/>
                    </a:cubicBezTo>
                    <a:cubicBezTo>
                      <a:pt x="5739580" y="1504348"/>
                      <a:pt x="6007510" y="970947"/>
                      <a:pt x="6268065" y="722683"/>
                    </a:cubicBezTo>
                    <a:cubicBezTo>
                      <a:pt x="6528620" y="474419"/>
                      <a:pt x="6749845" y="14761"/>
                      <a:pt x="7020232" y="14761"/>
                    </a:cubicBezTo>
                    <a:cubicBezTo>
                      <a:pt x="7290619" y="14761"/>
                      <a:pt x="7740445" y="597322"/>
                      <a:pt x="7890387" y="722683"/>
                    </a:cubicBezTo>
                    <a:cubicBezTo>
                      <a:pt x="8040329" y="848044"/>
                      <a:pt x="7980106" y="807486"/>
                      <a:pt x="7919884" y="766929"/>
                    </a:cubicBezTo>
                  </a:path>
                </a:pathLst>
              </a:custGeom>
              <a:ln w="635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3" name="Группа 2"/>
          <p:cNvGrpSpPr/>
          <p:nvPr/>
        </p:nvGrpSpPr>
        <p:grpSpPr>
          <a:xfrm>
            <a:off x="3335583" y="1390981"/>
            <a:ext cx="864096" cy="2082338"/>
            <a:chOff x="3335780" y="2037437"/>
            <a:chExt cx="864096" cy="2082338"/>
          </a:xfrm>
        </p:grpSpPr>
        <p:sp>
          <p:nvSpPr>
            <p:cNvPr id="46" name="Овал 45"/>
            <p:cNvSpPr/>
            <p:nvPr/>
          </p:nvSpPr>
          <p:spPr>
            <a:xfrm>
              <a:off x="3335780" y="2702944"/>
              <a:ext cx="864096" cy="799962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Стрелка вверх 46"/>
            <p:cNvSpPr/>
            <p:nvPr/>
          </p:nvSpPr>
          <p:spPr>
            <a:xfrm>
              <a:off x="3515800" y="2037437"/>
              <a:ext cx="504056" cy="1038213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Стрелка вверх 47"/>
            <p:cNvSpPr/>
            <p:nvPr/>
          </p:nvSpPr>
          <p:spPr>
            <a:xfrm rot="10800000">
              <a:off x="3515604" y="3081562"/>
              <a:ext cx="504056" cy="1038213"/>
            </a:xfrm>
            <a:prstGeom prst="upArrow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3678267" y="2391627"/>
            <a:ext cx="72008" cy="2433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551236" y="2382709"/>
            <a:ext cx="72008" cy="2433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50275" y="3694173"/>
            <a:ext cx="800961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23244" y="2395241"/>
                <a:ext cx="2025747" cy="13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b="1" i="1" smtClean="0"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𝒓</m:t>
                      </m:r>
                      <m:r>
                        <a:rPr lang="en-US" sz="44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l-GR" sz="4400" b="1" i="1" smtClean="0">
                              <a:latin typeface="Cambria Math"/>
                              <a:ea typeface="Cambria Math"/>
                            </a:rPr>
                            <m:t>𝝀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244" y="2395241"/>
                <a:ext cx="2025747" cy="137569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6835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C 0.11857 0.02361 0.31475 0.00393 0.44305 0.00231 C 0.44913 0.00162 0.45555 -0.0007 0.46163 -7.40741E-7 C 0.46319 0.00023 0.46336 0.0044 0.46493 0.00463 C 0.4743 0.00532 0.48385 0.00301 0.49323 0.00231 C 0.6493 0.01134 0.51996 0.00463 0.88159 0.00463 " pathEditMode="relative" ptsTypes="fffff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7.40741E-7 C 0.11857 0.02361 0.31475 0.00393 0.44305 0.00231 C 0.44913 0.00162 0.45555 -0.0007 0.46163 -7.40741E-7 C 0.46319 0.00023 0.46336 0.0044 0.46493 0.00463 C 0.4743 0.00532 0.48385 0.00301 0.49323 0.00231 C 0.6493 0.01134 0.51996 0.00463 0.88159 0.00463 " pathEditMode="relative" ptsTypes="fffffA">
                                      <p:cBhvr>
                                        <p:cTn id="8" dur="5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5.18519E-6 C 0.00052 -0.00671 -0.00069 -0.01411 0.00156 -0.02013 C 0.00243 -0.02221 0.00642 -0.02013 0.0066 -0.01782 C 0.00764 -0.00393 0.00538 0.01019 0.00486 0.02431 C 0.00191 0.01204 0.00365 0.02015 -2.77778E-7 5.18519E-6 Z " pathEditMode="relative" ptsTypes="fffff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0371" y="1556792"/>
            <a:ext cx="702326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Волны приходят в точку с</a:t>
            </a:r>
          </a:p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Разностью хода 3</a:t>
            </a:r>
            <a:r>
              <a:rPr lang="el-GR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λ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/>
              </a:rPr>
              <a:t>/2</a:t>
            </a:r>
            <a:endParaRPr lang="ru-RU" sz="48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914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117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леший</cp:lastModifiedBy>
  <cp:revision>86</cp:revision>
  <dcterms:modified xsi:type="dcterms:W3CDTF">2012-07-25T14:26:35Z</dcterms:modified>
</cp:coreProperties>
</file>