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1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1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22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9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0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2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3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18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40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6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9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1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2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4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8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D07FDA-8DDA-4C3A-A7BE-2F6B0953B1C7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FFD373-EEC4-4799-AFE5-3B3CB4485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Открытый урок по физике «Внутренняя энергия»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Провел 			Т.В. Новикова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6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9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i="1" dirty="0"/>
              <a:t>Обобщение, закрепление и коррекция ранее полученных знаний о понятии «внутренняя энергия». Расширение и систематизация знаний, их практическая направленность.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вопроса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«Обедая</a:t>
            </a:r>
            <a:r>
              <a:rPr lang="ru-RU" sz="3200" dirty="0"/>
              <a:t>, я часто замечал, что яблочные пироги оставались горячими удивительно долго. Сильно пораженный я всегда пытался, но все напрасно, найти хоть какое-нибудь объяснение удивительному явлению</a:t>
            </a:r>
            <a:r>
              <a:rPr lang="ru-RU" sz="3200" dirty="0" smtClean="0"/>
              <a:t>».</a:t>
            </a:r>
          </a:p>
          <a:p>
            <a:pPr marL="0" indent="0" algn="r">
              <a:buNone/>
            </a:pPr>
            <a:r>
              <a:rPr lang="ru-RU" dirty="0"/>
              <a:t>Граф </a:t>
            </a:r>
            <a:r>
              <a:rPr lang="ru-RU" dirty="0" err="1"/>
              <a:t>Румфорд</a:t>
            </a:r>
            <a:r>
              <a:rPr lang="ru-RU" dirty="0"/>
              <a:t> (</a:t>
            </a:r>
            <a:r>
              <a:rPr lang="ru-RU" dirty="0" err="1"/>
              <a:t>англ.физик</a:t>
            </a:r>
            <a:r>
              <a:rPr lang="ru-RU" dirty="0"/>
              <a:t> Томпсон)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5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Дайте определения следующим понятиям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Внутренняя энергия -</a:t>
            </a:r>
          </a:p>
          <a:p>
            <a:pPr marL="0" indent="0">
              <a:buNone/>
            </a:pPr>
            <a:r>
              <a:rPr lang="ru-RU" dirty="0" smtClean="0"/>
              <a:t>Теплообмен  -</a:t>
            </a:r>
          </a:p>
          <a:p>
            <a:pPr marL="0" indent="0">
              <a:buNone/>
            </a:pPr>
            <a:r>
              <a:rPr lang="ru-RU" dirty="0" smtClean="0"/>
              <a:t>Тепловое равновесие - </a:t>
            </a:r>
          </a:p>
          <a:p>
            <a:pPr marL="0" indent="0">
              <a:buNone/>
            </a:pPr>
            <a:r>
              <a:rPr lang="ru-RU" dirty="0"/>
              <a:t>Идеальный газ </a:t>
            </a:r>
            <a:r>
              <a:rPr lang="ru-RU" dirty="0" smtClean="0"/>
              <a:t>- </a:t>
            </a:r>
          </a:p>
          <a:p>
            <a:pPr marL="0" indent="0">
              <a:buNone/>
            </a:pPr>
            <a:r>
              <a:rPr lang="ru-RU" dirty="0" smtClean="0"/>
              <a:t>Количество теплоты -</a:t>
            </a:r>
          </a:p>
        </p:txBody>
      </p:sp>
    </p:spTree>
    <p:extLst>
      <p:ext uri="{BB962C8B-B14F-4D97-AF65-F5344CB8AC3E}">
        <p14:creationId xmlns:p14="http://schemas.microsoft.com/office/powerpoint/2010/main" val="18118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Перечислите положения </a:t>
            </a:r>
            <a:r>
              <a:rPr lang="ru-RU" dirty="0"/>
              <a:t>о строении вещества</a:t>
            </a:r>
          </a:p>
          <a:p>
            <a:pPr marL="0" indent="0">
              <a:buNone/>
            </a:pPr>
            <a:r>
              <a:rPr lang="ru-RU" dirty="0" smtClean="0"/>
              <a:t>Назовите различия </a:t>
            </a:r>
            <a:r>
              <a:rPr lang="ru-RU" dirty="0"/>
              <a:t>в строении и виды </a:t>
            </a:r>
            <a:r>
              <a:rPr lang="ru-RU" dirty="0" smtClean="0"/>
              <a:t>веществ</a:t>
            </a:r>
          </a:p>
          <a:p>
            <a:pPr marL="0" indent="0">
              <a:buNone/>
            </a:pPr>
            <a:r>
              <a:rPr lang="ru-RU" dirty="0" smtClean="0"/>
              <a:t>Назовите способы </a:t>
            </a:r>
            <a:r>
              <a:rPr lang="ru-RU" dirty="0"/>
              <a:t>изменения внутренней </a:t>
            </a:r>
            <a:r>
              <a:rPr lang="ru-RU" dirty="0" smtClean="0"/>
              <a:t>энергии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0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737" y="807035"/>
            <a:ext cx="9601196" cy="749391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ПОСЛОВИЦЫ И </a:t>
            </a:r>
            <a:r>
              <a:rPr lang="ru-RU" dirty="0" smtClean="0"/>
              <a:t>ПОГОВОРКИ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11675" y="2412459"/>
            <a:ext cx="10311319" cy="3910881"/>
          </a:xfrm>
        </p:spPr>
        <p:txBody>
          <a:bodyPr>
            <a:normAutofit fontScale="55000" lnSpcReduction="20000"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ru-RU" dirty="0" smtClean="0"/>
              <a:t>Как </a:t>
            </a:r>
            <a:r>
              <a:rPr lang="ru-RU" dirty="0"/>
              <a:t>с гуся вода.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Вода с водой - не гора с горой : сливаются.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Возле огня ляжешь - обожжё</a:t>
            </a:r>
            <a:r>
              <a:rPr lang="ru-RU" u="sng" dirty="0"/>
              <a:t>шь</a:t>
            </a:r>
            <a:r>
              <a:rPr lang="ru-RU" dirty="0"/>
              <a:t>ся.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Масло с водой не смешаешь.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Береги нос в большой мороз.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Нарезанный лук сильнее пахнет.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Тухлое яйцо всю кашу портит.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На мешке с солью и верёвка солёная.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Золотые цветы не пахнут.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Овощной лавке и вывеска не нужна.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Чем огонь просить, лучше его высечь.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Работающей мельнице некогда мерзнуть.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Где солнце пригреет, там и вода приемлет.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Отрезанный ломоть к хлебу не приставишь.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7839" y="3490736"/>
            <a:ext cx="62451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ЗАДАНИЯ</a:t>
            </a:r>
          </a:p>
          <a:p>
            <a:pPr lvl="0"/>
            <a:r>
              <a:rPr lang="ru-RU" dirty="0" smtClean="0"/>
              <a:t>Выбрать </a:t>
            </a:r>
            <a:r>
              <a:rPr lang="ru-RU" dirty="0"/>
              <a:t>номера пословиц, отражающие основные положения о строении веществ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Выбрать номера пословиц, отражающие способы изменения внутренней энергии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Почему </a:t>
            </a:r>
            <a:r>
              <a:rPr lang="ru-RU" dirty="0"/>
              <a:t>яблочный пирог долго не остывает</a:t>
            </a:r>
            <a:r>
              <a:rPr lang="ru-RU" dirty="0" smtClean="0"/>
              <a:t>?</a:t>
            </a:r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1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/>
              <a:t>При нагревании аргона, количество вещества которого 2 моля, </a:t>
            </a:r>
            <a:r>
              <a:rPr lang="ru-RU" sz="3200" dirty="0" smtClean="0"/>
              <a:t>внутренняя энергия </a:t>
            </a:r>
            <a:r>
              <a:rPr lang="ru-RU" sz="3200" dirty="0"/>
              <a:t>увеличилась на 250Дж. Каково изменение температуры аргона?</a:t>
            </a:r>
          </a:p>
          <a:p>
            <a:pPr lvl="0"/>
            <a:r>
              <a:rPr lang="ru-RU" sz="3200" dirty="0"/>
              <a:t>На сколько изменится внутренняя энергия одного моля одноатомного </a:t>
            </a:r>
            <a:r>
              <a:rPr lang="ru-RU" sz="3200" dirty="0" smtClean="0"/>
              <a:t>газа при </a:t>
            </a:r>
            <a:r>
              <a:rPr lang="ru-RU" sz="3200" dirty="0"/>
              <a:t>его нагревании на 100К 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1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Обучающий 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5" cy="3727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1</a:t>
            </a:r>
            <a:r>
              <a:rPr lang="ru-RU" sz="2000" dirty="0">
                <a:solidFill>
                  <a:srgbClr val="FF0000"/>
                </a:solidFill>
              </a:rPr>
              <a:t>. С повышением температура тела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000" dirty="0" smtClean="0"/>
              <a:t>А</a:t>
            </a:r>
            <a:r>
              <a:rPr lang="ru-RU" sz="2000" dirty="0"/>
              <a:t>) увеличивается его внутренняя энергия</a:t>
            </a:r>
            <a:r>
              <a:rPr lang="ru-RU" sz="2000" dirty="0" smtClean="0"/>
              <a:t>, Б</a:t>
            </a:r>
            <a:r>
              <a:rPr lang="ru-RU" sz="2000" dirty="0"/>
              <a:t>) уменьшается его внутренняя энергия</a:t>
            </a:r>
            <a:r>
              <a:rPr lang="ru-RU" sz="2000" dirty="0" smtClean="0"/>
              <a:t>, В</a:t>
            </a:r>
            <a:r>
              <a:rPr lang="ru-RU" sz="2000" dirty="0"/>
              <a:t>) внутренняя энергия не изменяется</a:t>
            </a:r>
            <a:r>
              <a:rPr lang="ru-RU" sz="2000" dirty="0" smtClean="0"/>
              <a:t>, Г</a:t>
            </a:r>
            <a:r>
              <a:rPr lang="ru-RU" sz="2000" dirty="0"/>
              <a:t>) увеличивается объем газа и уменьшается давление.</a:t>
            </a:r>
          </a:p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000" dirty="0" smtClean="0">
                <a:solidFill>
                  <a:srgbClr val="FF0000"/>
                </a:solidFill>
              </a:rPr>
              <a:t>2</a:t>
            </a:r>
            <a:r>
              <a:rPr lang="ru-RU" sz="2000" dirty="0">
                <a:solidFill>
                  <a:srgbClr val="FF0000"/>
                </a:solidFill>
              </a:rPr>
              <a:t>. При опиливании детали напильником, его внутренняя энергия </a:t>
            </a:r>
          </a:p>
          <a:p>
            <a:pPr marL="0" indent="0">
              <a:buNone/>
            </a:pPr>
            <a:r>
              <a:rPr lang="ru-RU" sz="2000" dirty="0"/>
              <a:t>А) увеличивается</a:t>
            </a:r>
            <a:r>
              <a:rPr lang="ru-RU" sz="2000" dirty="0" smtClean="0"/>
              <a:t>, Б</a:t>
            </a:r>
            <a:r>
              <a:rPr lang="ru-RU" sz="2000" dirty="0"/>
              <a:t>) уменьшается, </a:t>
            </a:r>
            <a:r>
              <a:rPr lang="ru-RU" sz="2000" dirty="0" smtClean="0"/>
              <a:t>В</a:t>
            </a:r>
            <a:r>
              <a:rPr lang="ru-RU" sz="2000" dirty="0"/>
              <a:t>) остается прежней</a:t>
            </a:r>
            <a:r>
              <a:rPr lang="ru-RU" sz="2000" dirty="0" smtClean="0"/>
              <a:t>, Г</a:t>
            </a:r>
            <a:r>
              <a:rPr lang="ru-RU" sz="2000" dirty="0"/>
              <a:t>) переходит в механическую энергию.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2000" dirty="0" smtClean="0">
                <a:solidFill>
                  <a:srgbClr val="FF0000"/>
                </a:solidFill>
              </a:rPr>
              <a:t>3</a:t>
            </a:r>
            <a:r>
              <a:rPr lang="ru-RU" sz="2000" dirty="0">
                <a:solidFill>
                  <a:srgbClr val="FF0000"/>
                </a:solidFill>
              </a:rPr>
              <a:t>. Внутренняя энергия 2 кг бензина ………. внутренней энергии 5 кг бензина той же марки при одинаковой температуре.</a:t>
            </a:r>
          </a:p>
          <a:p>
            <a:pPr marL="0" indent="0">
              <a:buNone/>
            </a:pPr>
            <a:r>
              <a:rPr lang="ru-RU" sz="2000" dirty="0"/>
              <a:t>А) больше, </a:t>
            </a:r>
            <a:r>
              <a:rPr lang="ru-RU" sz="2000" dirty="0" smtClean="0"/>
              <a:t>Б</a:t>
            </a:r>
            <a:r>
              <a:rPr lang="ru-RU" sz="2000" dirty="0"/>
              <a:t>) меньше</a:t>
            </a:r>
            <a:r>
              <a:rPr lang="ru-RU" sz="2000" dirty="0" smtClean="0"/>
              <a:t>, В</a:t>
            </a:r>
            <a:r>
              <a:rPr lang="ru-RU" sz="2000" dirty="0"/>
              <a:t>) одинакова.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19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474" y="669765"/>
            <a:ext cx="10494522" cy="559484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7200" dirty="0"/>
              <a:t> </a:t>
            </a:r>
            <a:r>
              <a:rPr lang="ru-RU" sz="7200" dirty="0" smtClean="0">
                <a:solidFill>
                  <a:srgbClr val="FF0000"/>
                </a:solidFill>
              </a:rPr>
              <a:t>4</a:t>
            </a:r>
            <a:r>
              <a:rPr lang="ru-RU" sz="7200" dirty="0">
                <a:solidFill>
                  <a:srgbClr val="FF0000"/>
                </a:solidFill>
              </a:rPr>
              <a:t>. Внутренняя энергия азота массой 2 кг …………..внутренней энергии кислорода массой 2 кг при </a:t>
            </a:r>
            <a:r>
              <a:rPr lang="ru-RU" sz="8000" dirty="0">
                <a:solidFill>
                  <a:srgbClr val="FF0000"/>
                </a:solidFill>
              </a:rPr>
              <a:t>одинаковой</a:t>
            </a:r>
            <a:r>
              <a:rPr lang="ru-RU" sz="7200" dirty="0">
                <a:solidFill>
                  <a:srgbClr val="FF0000"/>
                </a:solidFill>
              </a:rPr>
              <a:t> температуре.</a:t>
            </a:r>
          </a:p>
          <a:p>
            <a:pPr marL="0" indent="0">
              <a:buNone/>
            </a:pPr>
            <a:r>
              <a:rPr lang="ru-RU" sz="7200" dirty="0"/>
              <a:t>А) больше</a:t>
            </a:r>
            <a:r>
              <a:rPr lang="ru-RU" sz="7200" dirty="0" smtClean="0"/>
              <a:t>, Б</a:t>
            </a:r>
            <a:r>
              <a:rPr lang="ru-RU" sz="7200" dirty="0"/>
              <a:t>) меньше</a:t>
            </a:r>
            <a:r>
              <a:rPr lang="ru-RU" sz="7200" dirty="0" smtClean="0"/>
              <a:t>, В</a:t>
            </a:r>
            <a:r>
              <a:rPr lang="ru-RU" sz="7200" dirty="0"/>
              <a:t>) одинакова.</a:t>
            </a:r>
          </a:p>
          <a:p>
            <a:pPr marL="0" indent="0">
              <a:buNone/>
            </a:pPr>
            <a:r>
              <a:rPr lang="ru-RU" sz="7200" dirty="0"/>
              <a:t> </a:t>
            </a:r>
            <a:r>
              <a:rPr lang="ru-RU" sz="7200" dirty="0" smtClean="0">
                <a:solidFill>
                  <a:srgbClr val="FF0000"/>
                </a:solidFill>
              </a:rPr>
              <a:t>5</a:t>
            </a:r>
            <a:r>
              <a:rPr lang="ru-RU" sz="7200" dirty="0">
                <a:solidFill>
                  <a:srgbClr val="FF0000"/>
                </a:solidFill>
              </a:rPr>
              <a:t>. При накачивании шин автомобиля внутренняя энергия воздуха в шинах автомобиля </a:t>
            </a:r>
          </a:p>
          <a:p>
            <a:pPr marL="0" indent="0">
              <a:buNone/>
            </a:pPr>
            <a:r>
              <a:rPr lang="ru-RU" sz="7200" dirty="0"/>
              <a:t>А) увеличивается</a:t>
            </a:r>
            <a:r>
              <a:rPr lang="ru-RU" sz="7200" dirty="0" smtClean="0"/>
              <a:t>, Б</a:t>
            </a:r>
            <a:r>
              <a:rPr lang="ru-RU" sz="7200" dirty="0"/>
              <a:t>) уменьшается, </a:t>
            </a:r>
            <a:r>
              <a:rPr lang="ru-RU" sz="7200" dirty="0" smtClean="0"/>
              <a:t> В</a:t>
            </a:r>
            <a:r>
              <a:rPr lang="ru-RU" sz="7200" dirty="0"/>
              <a:t>) остается прежней</a:t>
            </a:r>
            <a:r>
              <a:rPr lang="ru-RU" sz="7200" dirty="0" smtClean="0"/>
              <a:t>, Г</a:t>
            </a:r>
            <a:r>
              <a:rPr lang="ru-RU" sz="7200" dirty="0"/>
              <a:t>) переходит в механическую энергию.</a:t>
            </a:r>
          </a:p>
          <a:p>
            <a:pPr marL="0" indent="0">
              <a:buNone/>
            </a:pPr>
            <a:r>
              <a:rPr lang="ru-RU" sz="7200" dirty="0"/>
              <a:t> </a:t>
            </a:r>
            <a:r>
              <a:rPr lang="ru-RU" sz="7200" dirty="0" smtClean="0">
                <a:solidFill>
                  <a:srgbClr val="FF0000"/>
                </a:solidFill>
              </a:rPr>
              <a:t>6</a:t>
            </a:r>
            <a:r>
              <a:rPr lang="ru-RU" sz="7200" dirty="0">
                <a:solidFill>
                  <a:srgbClr val="FF0000"/>
                </a:solidFill>
              </a:rPr>
              <a:t>. Моль какого вещества имеет большую внутреннюю энергию при одинаковой температуре?</a:t>
            </a:r>
          </a:p>
          <a:p>
            <a:pPr marL="0" indent="0">
              <a:buNone/>
            </a:pPr>
            <a:r>
              <a:rPr lang="ru-RU" sz="7200" dirty="0"/>
              <a:t>А) </a:t>
            </a:r>
            <a:r>
              <a:rPr lang="ru-RU" sz="7200" dirty="0" smtClean="0"/>
              <a:t>азота Б</a:t>
            </a:r>
            <a:r>
              <a:rPr lang="ru-RU" sz="7200" dirty="0"/>
              <a:t>) </a:t>
            </a:r>
            <a:r>
              <a:rPr lang="ru-RU" sz="7200" dirty="0" smtClean="0"/>
              <a:t>водорода В</a:t>
            </a:r>
            <a:r>
              <a:rPr lang="ru-RU" sz="7200" dirty="0"/>
              <a:t>) </a:t>
            </a:r>
            <a:r>
              <a:rPr lang="ru-RU" sz="7200" dirty="0" smtClean="0"/>
              <a:t>гелия Г</a:t>
            </a:r>
            <a:r>
              <a:rPr lang="ru-RU" sz="7200" dirty="0"/>
              <a:t>) кислорода</a:t>
            </a:r>
          </a:p>
          <a:p>
            <a:pPr marL="0" indent="0">
              <a:buNone/>
            </a:pPr>
            <a:r>
              <a:rPr lang="ru-RU" sz="7200" dirty="0"/>
              <a:t> </a:t>
            </a:r>
            <a:r>
              <a:rPr lang="ru-RU" sz="7200" dirty="0" smtClean="0">
                <a:solidFill>
                  <a:srgbClr val="FF0000"/>
                </a:solidFill>
              </a:rPr>
              <a:t>7</a:t>
            </a:r>
            <a:r>
              <a:rPr lang="ru-RU" sz="7200" dirty="0">
                <a:solidFill>
                  <a:srgbClr val="FF0000"/>
                </a:solidFill>
              </a:rPr>
              <a:t>. При сжатии газа в цилиндре насоса его внутренняя энергия..</a:t>
            </a:r>
          </a:p>
          <a:p>
            <a:pPr marL="0" indent="0">
              <a:buNone/>
            </a:pPr>
            <a:r>
              <a:rPr lang="ru-RU" sz="7200" dirty="0"/>
              <a:t>А) увеличивается</a:t>
            </a:r>
            <a:r>
              <a:rPr lang="ru-RU" sz="7200" dirty="0" smtClean="0"/>
              <a:t>, Б</a:t>
            </a:r>
            <a:r>
              <a:rPr lang="ru-RU" sz="7200" dirty="0"/>
              <a:t>) уменьшается</a:t>
            </a:r>
            <a:r>
              <a:rPr lang="ru-RU" sz="7200" dirty="0" smtClean="0"/>
              <a:t>, В</a:t>
            </a:r>
            <a:r>
              <a:rPr lang="ru-RU" sz="7200" dirty="0"/>
              <a:t>) остается прежней</a:t>
            </a:r>
            <a:r>
              <a:rPr lang="ru-RU" sz="7200" dirty="0" smtClean="0"/>
              <a:t>, Г</a:t>
            </a:r>
            <a:r>
              <a:rPr lang="ru-RU" sz="7200" dirty="0"/>
              <a:t>) переходит в механическую энергию.</a:t>
            </a:r>
          </a:p>
          <a:p>
            <a:pPr marL="0" indent="0">
              <a:buNone/>
            </a:pPr>
            <a:r>
              <a:rPr lang="ru-RU" sz="7200" dirty="0"/>
              <a:t> </a:t>
            </a:r>
            <a:r>
              <a:rPr lang="ru-RU" sz="7200" dirty="0" smtClean="0">
                <a:solidFill>
                  <a:srgbClr val="FF0000"/>
                </a:solidFill>
              </a:rPr>
              <a:t>8</a:t>
            </a:r>
            <a:r>
              <a:rPr lang="ru-RU" sz="7200" dirty="0">
                <a:solidFill>
                  <a:srgbClr val="FF0000"/>
                </a:solidFill>
              </a:rPr>
              <a:t>. Вода при температуре 10 </a:t>
            </a:r>
            <a:r>
              <a:rPr lang="ru-RU" sz="7200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ru-RU" sz="7200" dirty="0">
                <a:solidFill>
                  <a:srgbClr val="FF0000"/>
                </a:solidFill>
              </a:rPr>
              <a:t>С массой 2 кг имеет ………….. внутреннюю энергию, чем вода при температуре 25 </a:t>
            </a:r>
            <a:r>
              <a:rPr lang="ru-RU" sz="7200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ru-RU" sz="7200" dirty="0">
                <a:solidFill>
                  <a:srgbClr val="FF0000"/>
                </a:solidFill>
              </a:rPr>
              <a:t>С.</a:t>
            </a:r>
          </a:p>
          <a:p>
            <a:pPr marL="0" indent="0">
              <a:buNone/>
            </a:pPr>
            <a:r>
              <a:rPr lang="ru-RU" sz="7200" dirty="0"/>
              <a:t>А) большую, </a:t>
            </a:r>
            <a:r>
              <a:rPr lang="ru-RU" sz="7200" dirty="0" smtClean="0"/>
              <a:t> Б</a:t>
            </a:r>
            <a:r>
              <a:rPr lang="ru-RU" sz="7200" dirty="0"/>
              <a:t>) меньшую</a:t>
            </a:r>
            <a:r>
              <a:rPr lang="ru-RU" sz="7200" dirty="0" smtClean="0"/>
              <a:t>, В</a:t>
            </a:r>
            <a:r>
              <a:rPr lang="ru-RU" sz="7200" dirty="0"/>
              <a:t>) одинаковую.</a:t>
            </a:r>
          </a:p>
          <a:p>
            <a:pPr marL="0" indent="0">
              <a:buNone/>
            </a:pPr>
            <a:r>
              <a:rPr lang="ru-RU" sz="7200" dirty="0"/>
              <a:t> </a:t>
            </a:r>
            <a:r>
              <a:rPr lang="ru-RU" sz="7200" dirty="0" smtClean="0">
                <a:solidFill>
                  <a:srgbClr val="FF0000"/>
                </a:solidFill>
              </a:rPr>
              <a:t>9</a:t>
            </a:r>
            <a:r>
              <a:rPr lang="ru-RU" sz="7200" dirty="0">
                <a:solidFill>
                  <a:srgbClr val="FF0000"/>
                </a:solidFill>
              </a:rPr>
              <a:t>. В идеальном газе внутренняя энергия равна……..</a:t>
            </a:r>
          </a:p>
          <a:p>
            <a:pPr marL="0" indent="0">
              <a:buNone/>
            </a:pPr>
            <a:r>
              <a:rPr lang="ru-RU" sz="7200" dirty="0"/>
              <a:t>А) сумме кинетических и потенциальных энергии всех молекул</a:t>
            </a:r>
            <a:r>
              <a:rPr lang="ru-RU" sz="7200" dirty="0" smtClean="0"/>
              <a:t>, Б</a:t>
            </a:r>
            <a:r>
              <a:rPr lang="ru-RU" sz="7200" dirty="0"/>
              <a:t>) сумме кинетических энергий всех молекул</a:t>
            </a:r>
            <a:r>
              <a:rPr lang="ru-RU" sz="7200" dirty="0" smtClean="0"/>
              <a:t>, В</a:t>
            </a:r>
            <a:r>
              <a:rPr lang="ru-RU" sz="7200" dirty="0"/>
              <a:t>) сумме потенциальных энергии всех молекул</a:t>
            </a:r>
            <a:r>
              <a:rPr lang="ru-RU" sz="7200" dirty="0" smtClean="0"/>
              <a:t>, Г</a:t>
            </a:r>
            <a:r>
              <a:rPr lang="ru-RU" sz="7200" dirty="0"/>
              <a:t>) механической энергии тела.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0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314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Symbol</vt:lpstr>
      <vt:lpstr>Натуральные материалы</vt:lpstr>
      <vt:lpstr>Открытый урок по физике «Внутренняя энергия»</vt:lpstr>
      <vt:lpstr>Цель урока</vt:lpstr>
      <vt:lpstr>Постановка вопроса</vt:lpstr>
      <vt:lpstr>Дайте определения следующим понятиям</vt:lpstr>
      <vt:lpstr>Задания</vt:lpstr>
      <vt:lpstr>ПОСЛОВИЦЫ И ПОГОВОРКИ</vt:lpstr>
      <vt:lpstr>Решите задачи</vt:lpstr>
      <vt:lpstr>Обучающий тест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2014-11-23T20:45:41Z</dcterms:created>
  <dcterms:modified xsi:type="dcterms:W3CDTF">2014-11-25T20:36:36Z</dcterms:modified>
</cp:coreProperties>
</file>