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Этнический состав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индейцы</c:v>
                </c:pt>
                <c:pt idx="1">
                  <c:v>афроамериканцы</c:v>
                </c:pt>
                <c:pt idx="2">
                  <c:v>потомки европейских мигрантов</c:v>
                </c:pt>
                <c:pt idx="3">
                  <c:v>латиноамериканцы и азиаты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80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306026794972832"/>
          <c:y val="0.20753685524992196"/>
          <c:w val="0.41693973205027168"/>
          <c:h val="0.792463144750078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30FFBB4-4548-4AC8-A1F7-71C23821DE11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E3A382B-0E1C-472B-9F90-9AC9C86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FBB4-4548-4AC8-A1F7-71C23821DE11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82B-0E1C-472B-9F90-9AC9C86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FBB4-4548-4AC8-A1F7-71C23821DE11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82B-0E1C-472B-9F90-9AC9C86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FBB4-4548-4AC8-A1F7-71C23821DE11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82B-0E1C-472B-9F90-9AC9C86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FBB4-4548-4AC8-A1F7-71C23821DE11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82B-0E1C-472B-9F90-9AC9C86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FBB4-4548-4AC8-A1F7-71C23821DE11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82B-0E1C-472B-9F90-9AC9C86D98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FBB4-4548-4AC8-A1F7-71C23821DE11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82B-0E1C-472B-9F90-9AC9C86D98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FBB4-4548-4AC8-A1F7-71C23821DE11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82B-0E1C-472B-9F90-9AC9C86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FBB4-4548-4AC8-A1F7-71C23821DE11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A382B-0E1C-472B-9F90-9AC9C86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30FFBB4-4548-4AC8-A1F7-71C23821DE11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E3A382B-0E1C-472B-9F90-9AC9C86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30FFBB4-4548-4AC8-A1F7-71C23821DE11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E3A382B-0E1C-472B-9F90-9AC9C86D98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30FFBB4-4548-4AC8-A1F7-71C23821DE11}" type="datetimeFigureOut">
              <a:rPr lang="ru-RU" smtClean="0"/>
              <a:t>27.06.2014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E3A382B-0E1C-472B-9F90-9AC9C86D98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564904"/>
            <a:ext cx="6840760" cy="182809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США. Общая </a:t>
            </a:r>
            <a:r>
              <a:rPr lang="ru-RU" sz="3200" dirty="0"/>
              <a:t>характеристика. </a:t>
            </a:r>
            <a:r>
              <a:rPr lang="ru-RU" sz="3200" i="1"/>
              <a:t>Практическая </a:t>
            </a:r>
            <a:r>
              <a:rPr lang="ru-RU" sz="3200" i="1" smtClean="0"/>
              <a:t>работа: </a:t>
            </a:r>
            <a:r>
              <a:rPr lang="ru-RU" sz="3200" smtClean="0"/>
              <a:t>«</a:t>
            </a:r>
            <a:r>
              <a:rPr lang="ru-RU" sz="3200" dirty="0"/>
              <a:t>Характеристика экономического района США»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293096"/>
            <a:ext cx="5712179" cy="1524000"/>
          </a:xfrm>
        </p:spPr>
        <p:txBody>
          <a:bodyPr/>
          <a:lstStyle/>
          <a:p>
            <a:r>
              <a:rPr lang="ru-RU" dirty="0" smtClean="0"/>
              <a:t>Презентация учителя географии </a:t>
            </a:r>
          </a:p>
          <a:p>
            <a:r>
              <a:rPr lang="ru-RU" dirty="0" smtClean="0"/>
              <a:t>ГБОУ СОШ №998 </a:t>
            </a:r>
          </a:p>
          <a:p>
            <a:r>
              <a:rPr lang="ru-RU" dirty="0" smtClean="0"/>
              <a:t>Зверевой Ирины Александровны</a:t>
            </a:r>
            <a:endParaRPr lang="ru-RU" dirty="0"/>
          </a:p>
        </p:txBody>
      </p:sp>
      <p:pic>
        <p:nvPicPr>
          <p:cNvPr id="11266" name="Picture 2" descr="http://www.tint1now.com/wp-content/uploads/american-flag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1109"/>
            <a:ext cx="3600400" cy="22704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delanounas.ru/i/y/n/YnNlLnNjaS1saWIuY29tL3BpY3R1cmVzLzE5LzI2LzI0MzcwMDA3OC5qcGc=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4668"/>
            <a:ext cx="2194655" cy="24183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</a:t>
            </a:r>
            <a:r>
              <a:rPr lang="ru-RU" dirty="0" smtClean="0"/>
              <a:t>характеристики </a:t>
            </a:r>
            <a:r>
              <a:rPr lang="ru-RU" dirty="0" smtClean="0"/>
              <a:t>района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94274"/>
            <a:ext cx="6916485" cy="443106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Состав (названия штатов)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История формирования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Географическое положение: выход к океану; границы.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Природные ресурсы: минеральные, лесные, водные, агроклиматические, рекреационные и др.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Историко-культурные памятники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Природные объекты всемирного наследия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Крупнейшие города 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Промышленность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Сельское хозяйство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Крупнейшие морские порты и аэропорты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31463" y="1971020"/>
            <a:ext cx="159530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Рис.86, с.134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2340352"/>
            <a:ext cx="18610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Рис. 72, с.117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3501008"/>
            <a:ext cx="132905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Атлас с.64-65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83090" y="5125834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Рис.78, с.122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Западный экономический район США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smtClean="0"/>
              <a:t>учителя географии ГБОУ СОШ №998 ЗВЕРЕВОЙ ИРИНЫ АЛЕКСАНДРОВНЫ</a:t>
            </a:r>
            <a:endParaRPr lang="ru-RU"/>
          </a:p>
        </p:txBody>
      </p:sp>
      <p:pic>
        <p:nvPicPr>
          <p:cNvPr id="6" name="Picture 2" descr="http://img-fotki.yandex.ru/get/6214/27302857.4d6/0_937c2_6abee013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386" y="476672"/>
            <a:ext cx="1889179" cy="18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65245" cy="1202485"/>
          </a:xfrm>
        </p:spPr>
        <p:txBody>
          <a:bodyPr/>
          <a:lstStyle/>
          <a:p>
            <a:r>
              <a:rPr lang="ru-RU" dirty="0" smtClean="0"/>
              <a:t>Запад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255430"/>
              </p:ext>
            </p:extLst>
          </p:nvPr>
        </p:nvGraphicFramePr>
        <p:xfrm>
          <a:off x="467544" y="1196752"/>
          <a:ext cx="8208912" cy="545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314"/>
                <a:gridCol w="2434006"/>
                <a:gridCol w="2088232"/>
                <a:gridCol w="32403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Столица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Крупные города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Айдахо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Бойсе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Аляска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Джуно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Фэрбанкс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Аризона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Финикс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Вайоминг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Шайенн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Вашингтон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Олимпия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Сиэтл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Гавайи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Гонолулу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9991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Калифорния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Сакраменто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Сан-Франсиско, Сан-Хосе, Лос-Анжелес,</a:t>
                      </a:r>
                      <a:r>
                        <a:rPr lang="ru-RU" baseline="0" dirty="0" smtClean="0"/>
                        <a:t> Сан-Диего</a:t>
                      </a:r>
                      <a:endParaRPr lang="ru-RU" dirty="0"/>
                    </a:p>
                  </a:txBody>
                  <a:tcPr/>
                </a:tc>
              </a:tr>
              <a:tr h="369991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Колорадо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Денвер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9991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Монтана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Хелена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9991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Невада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Карсон-Сити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Лас-Вегас</a:t>
                      </a:r>
                      <a:endParaRPr lang="ru-RU" dirty="0"/>
                    </a:p>
                  </a:txBody>
                  <a:tcPr/>
                </a:tc>
              </a:tr>
              <a:tr h="369991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Нью-Мексико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Санта-Фе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9991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Орегон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Сейлем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Портленд </a:t>
                      </a:r>
                      <a:endParaRPr lang="ru-RU" dirty="0"/>
                    </a:p>
                  </a:txBody>
                  <a:tcPr/>
                </a:tc>
              </a:tr>
              <a:tr h="369991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Солт-Лейк-Сити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3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817582"/>
            <a:ext cx="6048672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формирования Запада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Часть Луизианы приобретена у Франции в 1803.</a:t>
            </a:r>
          </a:p>
          <a:p>
            <a:r>
              <a:rPr lang="ru-RU" dirty="0" smtClean="0"/>
              <a:t>Орегон приобретен у Великобритании в 1846</a:t>
            </a:r>
          </a:p>
          <a:p>
            <a:r>
              <a:rPr lang="ru-RU" dirty="0" smtClean="0"/>
              <a:t>Часть Техаса, Новая Мексика, Калифорния захвачены у Мексики в 1845, 1848 гг.</a:t>
            </a:r>
          </a:p>
          <a:p>
            <a:r>
              <a:rPr lang="ru-RU" dirty="0" smtClean="0"/>
              <a:t>Аляска приобретена у России в 1867.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7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ГП Запада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Выход к Тихому и Северному-Ледовитому океанам.</a:t>
            </a:r>
          </a:p>
          <a:p>
            <a:r>
              <a:rPr lang="ru-RU" dirty="0" smtClean="0"/>
              <a:t>Граничит с Канадой, Мексикой, Россией (морская); Югом, Средним Западом.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5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Минеральные ресурсы Запада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88840"/>
            <a:ext cx="6196405" cy="3603812"/>
          </a:xfrm>
        </p:spPr>
        <p:txBody>
          <a:bodyPr>
            <a:noAutofit/>
          </a:bodyPr>
          <a:lstStyle/>
          <a:p>
            <a:r>
              <a:rPr lang="ru-RU" dirty="0" smtClean="0"/>
              <a:t>Нефть (Калифорния, Аляска)</a:t>
            </a:r>
          </a:p>
          <a:p>
            <a:r>
              <a:rPr lang="ru-RU" dirty="0" smtClean="0"/>
              <a:t>Природный газ</a:t>
            </a:r>
          </a:p>
          <a:p>
            <a:r>
              <a:rPr lang="ru-RU" dirty="0" smtClean="0"/>
              <a:t>Каменный уголь</a:t>
            </a:r>
          </a:p>
          <a:p>
            <a:r>
              <a:rPr lang="ru-RU" dirty="0" smtClean="0"/>
              <a:t>Медные руды</a:t>
            </a:r>
          </a:p>
          <a:p>
            <a:r>
              <a:rPr lang="ru-RU" dirty="0" smtClean="0"/>
              <a:t>Полиметаллические руды</a:t>
            </a:r>
          </a:p>
          <a:p>
            <a:r>
              <a:rPr lang="ru-RU" dirty="0" smtClean="0"/>
              <a:t>Серебряные руды</a:t>
            </a:r>
          </a:p>
          <a:p>
            <a:r>
              <a:rPr lang="ru-RU" dirty="0" smtClean="0"/>
              <a:t>Бокситы</a:t>
            </a:r>
          </a:p>
          <a:p>
            <a:r>
              <a:rPr lang="ru-RU" dirty="0" smtClean="0"/>
              <a:t>Золото</a:t>
            </a:r>
          </a:p>
          <a:p>
            <a:r>
              <a:rPr lang="ru-RU" dirty="0" smtClean="0"/>
              <a:t>Железные руды</a:t>
            </a:r>
          </a:p>
          <a:p>
            <a:r>
              <a:rPr lang="ru-RU" dirty="0" smtClean="0"/>
              <a:t>Урановые руды (Нью-Мексико)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6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for91days.com/photos/Idaho/Bear%20Lake/Winter-Woo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51"/>
          <a:stretch/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Лесные ресурсы Запада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Значительны в Орегоне, Вашингтоне, Айдахо, Монтане.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6237312"/>
            <a:ext cx="47046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Лесозаготовки в Айдахо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259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jessebbooth.files.wordpress.com/2012/08/mojave-desert.jpeg?w=95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72017" y="0"/>
            <a:ext cx="9316017" cy="6853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ru-RU" dirty="0" smtClean="0"/>
              <a:t>Водные ресурсы Запада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844824"/>
            <a:ext cx="6196405" cy="1021711"/>
          </a:xfrm>
        </p:spPr>
        <p:txBody>
          <a:bodyPr>
            <a:normAutofit/>
          </a:bodyPr>
          <a:lstStyle/>
          <a:p>
            <a:r>
              <a:rPr lang="ru-RU" dirty="0" smtClean="0"/>
              <a:t>Дефицит воды в Неваде, Юте, Аризоне, Нью-Мексико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5949280"/>
            <a:ext cx="608416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Пустыня Мохаве. Калифорния, Аризона, Невада, Юта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26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Историко-культурные памятники Запада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Индейские поселения </a:t>
            </a:r>
            <a:r>
              <a:rPr lang="ru-RU" dirty="0" err="1" smtClean="0"/>
              <a:t>Чако</a:t>
            </a:r>
            <a:r>
              <a:rPr lang="ru-RU" dirty="0" smtClean="0"/>
              <a:t> и Мессе-Верде в Нью-Мексико.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1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go.geoid.ru/static/user/photos/thumbs4/1638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19" y="0"/>
            <a:ext cx="925252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5589239"/>
            <a:ext cx="54726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Национальный парк «Мессе-Верде», Кортес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35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сведения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4-е место по площади</a:t>
            </a:r>
          </a:p>
          <a:p>
            <a:r>
              <a:rPr lang="ru-RU" dirty="0" smtClean="0"/>
              <a:t>3-е место по численности населения</a:t>
            </a:r>
          </a:p>
          <a:p>
            <a:r>
              <a:rPr lang="ru-RU" dirty="0" smtClean="0"/>
              <a:t>Столица: Вашингтон</a:t>
            </a:r>
          </a:p>
          <a:p>
            <a:r>
              <a:rPr lang="ru-RU" dirty="0"/>
              <a:t>Государственный строй</a:t>
            </a:r>
            <a:r>
              <a:rPr lang="ru-RU" dirty="0" smtClean="0"/>
              <a:t>: президентская </a:t>
            </a:r>
            <a:r>
              <a:rPr lang="ru-RU" dirty="0"/>
              <a:t>республика</a:t>
            </a:r>
          </a:p>
          <a:p>
            <a:r>
              <a:rPr lang="ru-RU" dirty="0"/>
              <a:t>Государственное устройство: </a:t>
            </a:r>
            <a:r>
              <a:rPr lang="ru-RU" dirty="0" smtClean="0"/>
              <a:t>федерация (50 штатов)</a:t>
            </a:r>
            <a:endParaRPr lang="ru-RU" dirty="0"/>
          </a:p>
          <a:p>
            <a:r>
              <a:rPr lang="ru-RU" dirty="0" smtClean="0"/>
              <a:t>Развитая </a:t>
            </a:r>
            <a:r>
              <a:rPr lang="ru-RU" dirty="0"/>
              <a:t>страна</a:t>
            </a:r>
          </a:p>
          <a:p>
            <a:r>
              <a:rPr lang="ru-RU" dirty="0"/>
              <a:t>ВВП: </a:t>
            </a:r>
            <a:r>
              <a:rPr lang="ru-RU" dirty="0" smtClean="0"/>
              <a:t>1-е </a:t>
            </a:r>
            <a:r>
              <a:rPr lang="ru-RU" dirty="0"/>
              <a:t>место в мире (</a:t>
            </a:r>
            <a:r>
              <a:rPr lang="ru-RU" dirty="0" err="1"/>
              <a:t>ок</a:t>
            </a:r>
            <a:r>
              <a:rPr lang="ru-RU" dirty="0"/>
              <a:t>. </a:t>
            </a:r>
            <a:r>
              <a:rPr lang="ru-RU" dirty="0" smtClean="0"/>
              <a:t>16 </a:t>
            </a:r>
            <a:r>
              <a:rPr lang="ru-RU" dirty="0"/>
              <a:t>млрд. </a:t>
            </a:r>
            <a:r>
              <a:rPr lang="ru-RU" dirty="0" smtClean="0"/>
              <a:t>$); 9-е </a:t>
            </a:r>
            <a:r>
              <a:rPr lang="ru-RU" dirty="0"/>
              <a:t>на душу населения (</a:t>
            </a:r>
            <a:r>
              <a:rPr lang="ru-RU" dirty="0" err="1"/>
              <a:t>ок</a:t>
            </a:r>
            <a:r>
              <a:rPr lang="ru-RU" dirty="0"/>
              <a:t>. </a:t>
            </a:r>
            <a:r>
              <a:rPr lang="ru-RU" dirty="0" smtClean="0"/>
              <a:t>53 </a:t>
            </a:r>
            <a:r>
              <a:rPr lang="ru-RU" dirty="0"/>
              <a:t>тыс. $/чел.)-2012г.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4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Природные объекты всемирного наследия Запада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Йеллостоунский национальный парк (Вайоминг, Монтана, Айдахо)</a:t>
            </a:r>
          </a:p>
          <a:p>
            <a:r>
              <a:rPr lang="vi-VN" dirty="0"/>
              <a:t>Йосе́митский национальный парк </a:t>
            </a:r>
            <a:r>
              <a:rPr lang="ru-RU" dirty="0" smtClean="0"/>
              <a:t>(Калифорния)</a:t>
            </a:r>
          </a:p>
          <a:p>
            <a:r>
              <a:rPr lang="ru-RU" dirty="0" smtClean="0"/>
              <a:t>Гранд-Каньон (Аризона)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5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ile:Yellowstone Grand Geysir 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7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6021288"/>
            <a:ext cx="41044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Гранд-гейзер в Йеллостоунском парке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7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ile:Yosemite National Par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" r="-155"/>
          <a:stretch/>
        </p:blipFill>
        <p:spPr bwMode="auto">
          <a:xfrm>
            <a:off x="-108642" y="-8198"/>
            <a:ext cx="9252642" cy="6866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260648"/>
            <a:ext cx="21602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Долина Йосемити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www.vista-tour.ru/files/news/grand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84584" y="7937"/>
            <a:ext cx="9828584" cy="6859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332656"/>
            <a:ext cx="18722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Гранд-Каньон</a:t>
            </a:r>
            <a:endParaRPr lang="ru-RU" dirty="0"/>
          </a:p>
        </p:txBody>
      </p:sp>
      <p:sp>
        <p:nvSpPr>
          <p:cNvPr id="5" name="AutoShape 4" descr="data:image/jpeg;base64,/9j/4AAQSkZJRgABAQAAAQABAAD/2wCEAAkGBxQTEhUUExMVFhUXGBgYGRgYGRgYGxcYGhgdGhgXFxgfHSggHBolHRcVITEiJSkrLi4uGB8zODMsNygtLisBCgoKDg0OGxAQGzclICQ0NC8sNCwsLCw3NCwsLSwsLCwsLywsLCwsLCwsLCwsLCwsLCwsLCwsLCwsLCwsLCwsLP/AABEIALEBHAMBIgACEQEDEQH/xAAcAAACAgMBAQAAAAAAAAAAAAADBAIFAAEGBwj/xABDEAABAgMFBQUGAwYGAQUAAAABAhEAAyEEEjFBUQVhcYGRBiKhsfATMkJSwdFy4fEUFSOCkrIHM1NiosJDJDRz0uL/xAAaAQADAQEBAQAAAAAAAAAAAAABAgMEAAUG/8QALhEAAgEDBAAEBQQDAQAAAAAAAAECAxEhBBIxQRMiUXEyYZGx8AUUodEzQoFS/9oADAMBAAIRAxEAPwDw+4Y0RBQrn5xsHfyMLcpsQzsvaa5CguWzjEKqDoQNY9Q7O9p5VoQm+ZaZhJBSCAcyGB3DUx5MwOI6evrBUJuqSoUYgsRgx30PWJzhGXJalOcOOD3ZCUHGGpSkp90mOR2R2qsanC7QpCnIF+WuoyPdCgkZVOUdtspEmeP4VqlzNyVAkcU4jmI8utJR5T+h6UJJ9k5NuI+EqhhNvUr/AMZ6Q9L2QR8Z6Q3KsIGJMY/Fh0h3OPqVntl5A9AIYs4WrEHxizTJQPiHNxE/bIGChDKs+kRc/RCsmzKOAVzhqXZlYecQTbTgCPGGBMJGI6wyk3z9ic3Mkqyk4QMyiMQekEvHUdYwp3gc4qo/Mkm+zJK0DTnSDJnIyKX4wvMBbM8xCq0pNLwB0ZJMNsn63O2KXZaqX+HrGnPygxQz7MRhMSOIuwhaLROlh78oj8VekUVKTD4K6Z1My0lP/j6fpFfM23LQe+had7PHNytuzySxwxasTX2lIoo14QyoTQypxXP3Z0B2/ZzUThwPdPjGI25J1SeCkvHMTdsy1e9Xkn7QsqdZlGoPRh4QzpT9RlTgdzL2xZj8YHGDo2jIymSzzTHna/2UBxeHMwpNtErJSugjlSkK6EH2z1QWqUfiHhBJc+WPiePIhbgMCrp+cbG2pgwUYfbJPj7gemj6nrxtiBAjtFOQjyhXaicMx0gUztnaBgU9IbbUkL+3gj0a32oqwijtFtIxT0+0cHae1VpVjMbgAISm7fnn4z9+MGOnmPuisHeTNpCFLRb0jPlHn063zFFyowpMUo6xZad9sR1F0j0FdsBhSbtFIxLDnHChahgTGlTFHFR8Yb9vbsXxfkdVbdsAe6H5iKibbVKL3UxVKlj5qwVF1qqVDKCQLtnHrGoFdzRCbJOUR9sXrXiI2uaX3QEmiTcWiBcY/eCImNnXfDEoBe4AaCv5xKXdPdcPuwgOXyHjT9GBBrUA8dIYlKQDQEf8h0NY3JshxDtuDjduiNol3X41x6eWcI2m7FVGUVcvLD2vtsq6JFpUncVX0n+VTgdBHa7M/wAWJ6B/6iUlf4AUq45pPBhHm0mzi67AAkBzvy6QH9oMs3UsQdfWEZ5UKc+il9uZdnvWzP8AEezTx3ZiUKzRNZCuTljyJjge3na21ptU1Eu0FEtklIloFAUBxeCaveUXc1zDADhRKmTAVJluwdVQwGr5DGJSFKZgq7wXLYdVQYUIRd7CSluVlj2Oh2P27tMuck+1WZd8umdMKgqWHoqjhTEMoEV1y9glbeSpKVAKCVAHGtRzrHg5mz27q1czLP8A3+kXPZW1z0rCplpQiWk/xEKKiSncAm65yIVTwLSpwl0hqblHDu/+HrM3ayjgtQEJWi2TFBvbKbiYoR2hQT/lrbUFJ+v1h+zWyVM91YfQ909D9IMI0+izUvQxU2YMJiupgDqfEw7dT8yeo+8EFjeLraTswBtyyAColtX9ZRs28szAwX9hMZ+7zpBvA7axZe0FswLQrMnqOMWX7tOkS/dKjlA8SmhtkioVOUc4EXi+GxVaGCI2Gr5TCPUU0MqUjnkpMGRZycjHRy9iK+SG5GxT8vhGaprILspGmlyzmZezyf0g37uPoR2dm2P/ALYspexBpGGWvu7Rz7HSqUocs84mWA5v0aELRZgMvL6x6naNhhsIpLV2dUr3Ux0NdZ2lgKnSmsM80nytB5QnMSdBHo07sTNOghOf2DmajnG6H6hRXMiEoJ8NfU8+Wo6CAreO5X2JWPemS08SftAl9kJY960y+QJi619Dp/wxHp5s4ZTwNQjr7R2flJwmlXANFdO2WkYOYrHVwlx9hJaWaOdUmINxi4mWGsDNh3xVVYknQkchP2WpzAZtiXRkq5Ax0a7WpT+0s6XyU4PR+UFUgqSQmUuWpqLCwkPwSTR9w5RgWokufuv7NctLB323+j/o5eXIUMUljuhYI1pHSi12yQDfSsgZkk87wNRxiRtc1YvJEy9oE908Df1injPnFvci6EXjN/Yo7OJoDoURwP0iM20rU1+rHQDxAjo7Oq8r+JZVleasH/mcHzjVq7PKXVDu2ChiNxDvlkIXx438yH/bTa8rf57lFL2iQACM36YaQQTErAfH8L0bM03Q5+4JuaUKG5YB4VicrZJBDoKTqWZ9xdoLqU+gxpVXh8GWS0eyoEApUO9RiGeoUPdP2jc5NmmLCh/DwdJBKScyFDB+AENSwlJIUCWaorjg0EnS5CkuoBsy1QcGfEdYlvzfJd0sdf8ASrtyfYzBdzyDF61whWxpC1G8QAHx03cKR0KtmSJaAu4lTgnAswIGZpC1ltybynlpuN3Q2G6HjUTWCMqTUld2/krpKzKchR4ORSDWm2TVMQpeAYV1JJPRucPSdooK1I/Z0PUCmDajP1wiPtO4tqEJJ5M78o7dnKG24wxWRtM+7NReHA05M7wyi3d6WZSloF4EkXmbNiag0Zgc4LIdSFEsSBQM4NMNfGI2O1jC6nvM4FGOoLMecddcpHWfDZ2x7VTzh7Pkj7mIjtRafmT/AEJ+0c7sxCwk3ruNCnTIkZGHCoxohBON2icpNPDLgdr7SPiR/QmB2ntfa1UEwI/ChNeZBI5RUF4iUGOdKn6I7dIsR2ithKf/AFEzulwzB/xMO8NynjvOzfboLMuVPk99RCb6SACTQEpyqwp+UeZJkwZCDpGetp6c1wG1+T35NrT8oiYtqdBHj9h7TWlCQkqvAYFVTzJx5xYJ7UzGqSD/ACt5RhellHh/n0OWliz1QW0boIm1jdHlI7TKzmEdBFpZ+1ku73piQeOMcv3EX5Z/YD0S9TvbXbABjHP2y3H5iOBaOftPamT/AKqfGKe19qJX+oP6VH6QFpZ1JbqjuylOjCnydNN2sr51HnCFp2wo/EescrP7SS/9Qf0q+0ITe0iPmP8ASftGuGhp/Id1kuEdLaLeTCE21Rz03tEnVX9LQnN24Dmvkw8jGlaaCJvUM6KZOhWZMjnJm2Bqvr/+oBM2qk43jyf6xRUoIi6zL6ZaE/MOogP7Uj5hFEraCflPh94GbenQ+EUUYE3VkXNqlA04dMjBkp7qGNd3zZNuY+ESEt0uSzv+vWIeyqkCmBc559KR4N+j37dk5s67mbpxcBt4Y8xC8i4gsHu5XacQ71FacIYtg7gq7nw1gIAAy10gxtYSV0xqZNSUuFqarClW1dUU426pJIScC3fANc8FAwwccXEV9tki+b27DHy3RWlGN7MjVlK10NItqJhwEuYfiABBOpq/nzi/sCCAFKYOHYYHVjRxTyjkgEgpeo8t8dXs+ekoKCe8hLZsRddJ5hoXURssDaeWfMKrtlCopB4sa80/WK8zkTmCpdLzMCfldw+BDxZezF2tAVBi6RQ08GHjFUbbKkywVLF4rJASCaBsH1NOsGC/8rJ1R2fmeOwv7yH+XdUUpvJpdD1/C4dvzgFus8lQBvzEPkEpLNTkcc4rbJa0XiolVSS11yA7wPaluSbolgnElw2jAdDjGmNNqVkZZVYuN3keGz3Uqaib7pcgpALaljnD0uagVJBvPQ4Hdwjl02tVwpdgWcJAcs9C5eBWYJGIW+455cIr4TfLIqulwuTsEz5TEFIT/NRtwcaxWT5Eq8kJvm8RgMQc3IajjExWyVAqcomzKZk+cdBsyyXJntLqAAKIUKlV1gaioqKAvCO0M3LRbqdDdkkXBdCi2NW+kEUtT0JpGrFMvguEg7nAPUmDhq1H3jXCUZK6Iyi07AVBWp6xtKTvgysqjKJ3t4gs4ABSNpSCd3rKDlOjv0ffGBYAYgQuAgwhtYXCiqv30eDzFUYQK5yiclcdSsC9o2cb9tTE8I0qTGkyYTYg72RXMeArU/6wcy2iJlQVFCuTFVIOo6wks6dftB5yySww86wFTu1aVzGUOTeRSYvUn1zgZG8w6VagQNZGkFCNCahviIG+Gbu/yjRYQRLAZxvHyA9cICZfGDxhHGCB5Ovs8p1bicvXCG5kkJu3gXzc4FzrhBbPZO+lyxZyN4d+A04Q3tASkG9NUlAFC5xwwNK18I+elO8kkfSJJLJzu0ZpvNRgH1x/SFU2lyziA7V2/IWe47AADunInXV4rJm0GuquEOaOwBbHWPQp0Zbco86pqIbrp3LqQhyH1jNprQLp7lXDFnDcTFBMtK1uCSB8ow56iGLHswqxoKkN6eH8La90mKqzktsYj82eLrpReIfAsN2kV6dpLM28AUqACabg3po6WwbLFWGOWlPEtDv7uAUFKlByflblWlIn40I4tceennUSzY48yVzFklRYlx8Tdc8oaGwTiolRyfE8nw59Y7CRZ00ugderjA84YWlKQRcBILGgLcrvDw1hHqn0UWkj3k4yXYkyw5Rk7guDxeo5iI2qwy5hvIq4Dj0XbCOotiEk91gSAxUHSMKFj+jwpJkBwVJSVBgWxwqxao6Q0az5OlQjbbbBTS7FdcmXe31PqrQ/ZpSTRQSDoxbqYuzIUA6Tp3XOH8zegYW2ns2XOQotcmJS6TVgcbqgA2OR1LZwvjbuRvC2rGRG+hAJDC7jUFuXIxkvaaDRJeoBpdNSwiumyf4SnIL0BBrzGmHjEOz9VmmmPrKKOC2tvomqktyS7LiRNvAO7gkOXdeGHn1icxDROx0Sp2ZyQP8AcyHbheNd8EJBx6nD84vp6nKI14ZTAFMEGGUDXq3rhAxPbH14xqvcz4QfP7NALRMCd9DGlTiz4QNVQSeXX9Y73Bf0JWe0Bq0yemnlB0rSSzvFfeYtp9YmiazM3P8ASEkgqQ8ualsR4wL2o18DC4nP8Azwp5RKXPSaBIBxq5hOBr3NqWHYXugbziRRSCk8/ACBzF9fKF3BsLzLOMoAqSMfWENgevqYA2UFMABUij9ICLPDyiCzRBoKkBoT/ZA36wNdkEOFWkDUcoa7EaQibPoN0Q/ZeEWBDVMaEuCpCuIlb+1k5bXEiWwAcVVQNicOkUs1cyYXUVKOqiT5xaSbE4FGbP16pDUqw1AL9InGVOn8KHlRq1czlcqLNZj8vWsWabEVNery8WixlWUM2DZlq8/zeGiGLa0d3AB1p9ojOvd4NVPTKKyKybEE1Iow1bfFls6ULzM/4m9ejBpFiWcCGzenWnjC1unGzsooS1BQ0J3YHTKMrnvwnk1qKpq74L+0C4mi1PgwyfkGprELHKmrvEDJnvAeGnKKWX2jQpfeSoA5XqDhTCHxOTihZzDXj9X3VeIunKKs0WU4z4ZbWgZXDoaJHi1c+kVhmupi4Ld3BixpjRvzgJtN1IvTL4fEmoOgPSBlKVKvpWQGHdJeoGONHIy1gRhbk6UvQLapCy4TdISAogkgGtQKGuNN0MWdbBJUpIOIT3mbIvhQHfniIRFrWkG6sIf4VOVFxyADPDslaUjuoSHaiQQd5YFvKHadsiLnBYW1QCbxK2FWvKDUDMk0bkMcMYpLXa3ojCnezU2R9Vhacs3wVKJAwTi4qAAch3U5Z8iqqaVTC3uuOkPCnYSUwdol3AtiGULw1SfiHViOLQlsyYfaAXi5pzf9ecWFvl1pmFAbyWP0ilS6F1DFLK13iNVPzRMtTyyOhmT3nygzEJmKL4d663Lug8xEySca+soEF+0tIXSsoEtg9IYWkQ9DH57iVs/X+iMyayWx61hcVMbUIsdiTmcNi9Tw8cMIvKW2N0Z7XdhZdlUEhSmSDhQueD4wF6RG0lSlEk5muu4CByp1W9GsNm12KrXJrY6+fnEFTbri65iUxY0gSndweROUANzSZoBIOQ9c4IhQUwfPzhBZ41d2OGkbs4INM2by9cI5xGU+izEku97hWBX1h8xyPnEpM506ehEFz0l05wl2U2xtgLLmlvdqz6PGkzXGBrw4RGzrpz+lIIlG/D6wl8hULoHNU1CCOn3jPZlQJFGoXpBSphVqfVoAufQhsTXhBTA42IBA1ERArjWNTZrYULcYmEuHdzoYIls2IFIHrGMY6DnGhNUkgKDgsBqeBidD8TchBFJ2WzkhV1BJZQLB+PewHF3ERkmrVBZi5cgYb88ocRalO97jwzxzh+SqYvJxyY9Xpyjz3Jrk9RQXQCRZm1NOvjDEoMcVtjTDF2q7Ra2eypUktdBGbdaAQnteSBLdBZQZyMGfMfUaVjN4l3ZmhRsrohJmJvMLxP8AMRyowit7XFSwgBN6pIAxqKvXh1iH7wmD4gRr6LwOdtBSihKUgqAa8TgDmSz8t2UWhTcZqRKpOMoOLOeNjnEVIG4io3PG7RZZole+VAlmAzGWuTx1xmqSllgKNKgEcnZng9mQFAlgDWntCjkSC/oxoepazYzftYvF3/Jxez5FoJuKEwJOrgcHL+EX9i2fNlsGSMSFByd9Wc8zF4q2lIF0EAA0Jcka3nV1xisVtCtAN7uTzJxL+cTlWnPrBSnQjTXLbHbLdQHUDezNACDmHIb1hCNplXAQVG4rAvVBxDFnKcdekVdrtRV3iajAl8BTH1hBZaJk9IShywF7r4lo5U2st+4XNPCGFYEGn3vEjzgCUsWG6Gykal6PyAP1MJKNTyjou501wP3kgFWJIAA0zdoordZyuddANboBywANYs7R3SFKFFBk4Vwy55xYyrKghV1JFMaFKnzSx8fzgxn4fmBOPieURscq4tj7yJVd94gc2uq6xMTHjdoQ05atZTdC/wBYVv1x5mnXKNFF3VzLXw7BiCpQSkVOAEdDtWzpkWZCe6mapqM6i+Jf4Q3CGuxex1KCllDB+7MOJODDVIc89cuS2mtp00XlKaYpIJd1MWcwqqKrV2J/Dl/Ml8Eb9s0tWtdw0gaWcUcn0ecAtEyoGO94mhwHFCDxjX0SXI3NS+PrgYUmFhlw9GDomDeHgMxzl4QExmuxZJ/WCISakDfGlS2x0jLvdGuunKGbEQNMxjnG5Ml18AVPvy9bomVvTF+XhG5ElSXaj0aA2FfM0q8kBjRzVt3DjG5lrJA71YyaFZAYNlwgCgpsHOtIW1x91sXJmco0JBDPj9zv8YiZigB3c+PlAlj5k9OXpoxWhcaP+jw1hN79Tap71LiCWa11OBqIWnzO4zgt6+8KJBGVYO1NC+I0y99o5F40Y05Y+fhA5lnNLqwzQGVRIBxzp6rB/ZDKIt2Lpby5FskirpHEpPF3NMco2raaRV7woAza4RWBQOKO9macsA5gVrmoAYpc5jAF866mMmxNm7e0rlqNuXcHpUtpXEt94Q23t1apdyUGJxarA4l2isQSVMBT/coh9BQGLqwrWR3Uouke8iaQP7XGmIjnThBqVrgVSdSLje3sjnNn2OeWAvAdPHKOnsmy1BIc4Yvx+brDVn2uUKuqCiBQuymOQdn1qYbXbAqouKTkDSnEY8vzhK1epJ8WQ9ChCCw7+5oe6Lwo+X2FYXtK0XjRJzxeupgNonG+xKQKUqS4NacOVYpLQ4Xi4OJegcs/nC06d+x6lRLoslFTuTR683HrjA5epAr69c41KBDA1y8fzjJ1AGIcZcfyhvkD5iSpNM+HCnmIs9mq9mgHAqSq91y4NC3sVXlBxdJUoajukmu8h+cH2iBLkSlY95uV6vgYaT3Wj6ipbby9CUhNCePgKxqxWNU1RYUzPWg1yiSkMlIGKirxb7wb2oQlUsJrqdczE7vopZdkbVcCqEskkBw7lw9RgQ1OcHQbstwwKseOg8awhPAAxqGLVLuRQ6jmIMgpKUpSRR3YM1QACHO/pBa8qBfzMPtOkw/hbmQkRd/4WBItqiWJEpRSCH+JIJBehH3wik2uh5iuI8GP0MP9hJyUWo31lCikoS9HJIcPlQUfE8oEs6aS+Rl1Mb1EmexW22S0IMyaQlCQ5J9Y6DGPn7tFbRNtE6chN1MyYpQBLlifB8WyfdHpfa3Y94id3jLCGUHPdZyVEaN+ceTqUCXpyAEJ+k0oKLmndv8AgyVY7eASRqWhlBOGeUK3cYkjdr+UewySeRotjUH1XxgSMDR+Zia5hVhr645xJnxhR7kZpBcAl99XjSkg58q/WIrSQX8YyUu9QpB6+McHkApBvDiNYcCfWMRMsSyCcw9fKCThgfrAcjlHBFYO71ugaDujU1T+GFfXWNyz65ctRHA7JKYcfWcAmqrWHbLY501/ZyVqGDjDmYendmlge+m/oxA6t9ISVaEXZseNKc15Uc3Nkglgwbh1iNmSwKsSks5wJO7cDDs2yTAWUkBtSD0Yl+UEk2GaUshClZ0D1h3UVuSSpu/BWzluemu+NIlk5k76mLyX2fnqHeQQxxJTo2Dw+Oxk417vIj7mJvVUo4ckUWlqyzY402tQWbiqHoIesikkd5QUWLpG+nowsjZKmdRASOQiaShNAoB208sYaW14iUp7ou8v5HbGFIACg6Hyy0y1MXFy6ApJKm94Fh5MAd5ihl2lIFG4lgPDlFpZ5xmd0B8A3ujqR+cZqkXyaqUklYJPmEqBTgXpmKuKikaK2WpCK+6rTFxhxBjDYlv74BGjhq4E55Qa32VKUImJF1QKXIxIUWINa4vyiV44RW0ssW9teB0Yvly8fWaa1vJUMx3qVJbXTNoMlLB8ssMfQgFkTi4oQ3HcIqrIm7uyYwhRdsGMERia7xyMSkygKn1xjQLO+TnxB+sTbLJBQuuHwqrkKGhg205DyZQxHecY4t9oXsCgpRI0KTTEh/8A7QG22kqKAF3UJF0tiokOcsABTe8BJ71bo6Uls9y0sEoG6xYJAamHPDdyhee98nUPzp9oXVaC7IFLowpjifKB2q00qWUoMDyxGkBQd7gc1b2NS7NfWpSVEKBYpILKANKYGoFDnFhLnXiaMwA8Q5iGybQEIHec1BYAAtoN+L7xUxuzMbx1c8ioAPvzgzb4fQIJc+oTaR/jEA4qQOVCeGEWdp2YtS5U2SBfCpYVewxDLVUG7heAILYNFbb1j2134lEZO3dTl6wjorIspQAoEHAHJxgHxDjDpEZSlFRcQuCnuiz0NSQXFCFYjEEGhppHhO37F7G0TZaaJSo3QST3XdIfNgRHqexZqZyBMDu5Qa1Ck0LNlnzig/xB2WpaBOAdUvuqp8FVX8aD3nd8RhGL9NqeBXcJPnH/AEy16N4XR52o5+icv0gaV0NccoKhX6QNbmrUHqkfTHnBpM6o7of1XjB5cwOa19ViuWrMVOAzhqU2OLUAgSQ8X0NX+kD9iQSoBg3r6wNKveIjaJgLXKGlOXjCjhJt7W8kPTHpGkENQnB2+kSvgnMHd6rD2ypcsqvzKpGSWdW48vVYnOW1XKQi5uyA2TZc2ae4kkYF8OrVjoLHsFCQb6DMVpl0B8T4RcI2vKShIlM/yNgNaip4QNW2FqIBKdakBhoxaseZV1NaWErI9GlpqccvP56B0hSQEDupAYUcJ3CsK2ixLJf2z7iihHLDPOGkWh3uqfUDLizxJRcNeI5xjU5Jm3amVc+yqULq5KFpxclD6UIY+UBkT12Y1lgIOHc93c7AHHHPzParJNFQb8AmS5oTQrTiLr3n4pqDFlK6s2rEmrO9h1PaMKYEimgKf1i1kbYJFFKA3BJ+kcRarKod4JKdQxPMU8GhITiPyh/20ZZiK5riSK7aMtU0AMUo0wJO+rFsonZuz4Ui8E1wIO/gRFiq0pQCKE6gNm0NptxukSzUDVscaxt8aaVomHZSlLOWKJ2SkJBKH1w6N+cMGfJQHMtlU7woAaNgz8WiItCUVV4ly2giunzzMNMKkDSlKdIW0pc8FvLHjksZdrM0ZMNAwDn7iI2uZS6a3moep+kD2elR1bjnz9VhqfZJhILCmFWpn9Im7KRRXcSpmzKYMQ5bj6EElKryBG71SNWmVdBcEEFiDWrv0hcr7wAyFfME9YsldYJ3s8jYNHiaUOennAEEVct9c4NKWw4n8oRlE0L2YElQ+G8S4yfHyEA29aLyBQMktxrj0aG58xhdTSleZpziq20e6wwBEWpK80zPWe2m0NbPUb66uGlgDIUf6eMFttmdKCEXqnHRg9eI8eML2MMVnemn4U/nD0+YFXUApJuXmLC8QWYO1aEtwaOldTuvzB0UnTs/zJClDUZM9On3iwsaGvDcB4iE7QkEgFizMxdufrGH5VL/AC84lN3RWmrNgLXNa2A/KAX33Uh+FYuf3i8ohQ7pUD7zHJmbOlH3GKefLBnzFFvdA4FhTwHWF5KiCCQWAod/6wu1SS+SQNzTfzbOi2HtRYtaAgqCZjJUKF9FkaseIA0ju7ZLvpUkliUkXgAcRQsaHgd8eadn50qTaZRmOU3sTkpfdBI0H5x6NJt0qZ7i0kjEYHfTGPK/UYuNRSjHCXNvmdTy2meR7e2Oqyz/AGaiDR0kZpLtkNCOUKpD8T5x6Z202Qu0SkKR3jLJNxg6grQ400z4tHmKJxlzEOMFgKBGALjwd+Ue1otV49Hd/sufz5nnVaPhzt0X1i7HTFnvLShw90AqU2dKMcotE9hUBr01X9KR4mN7Otq74L93CpDACjaxcp2or5nGgpTxjNVr10+T0qelotcfcSs3YuzI94zF8Vgf2gQzL7NWQOBI/wCUw9HVTlDqLWVYJHNgRvjVpM4VCQvcCEnk5IJ6RllWrPmT+pdUKUf9V9Cp2h2UlLrLJlq0U6kni5vDjXhFYLKqysFy0KBzULyTuSr0Y6NNpUSAuVMSDqAoP/ITBLWhBQUKdlY4t+R3wVXqLyzd1+dhVGCe6KKddklTk/wyJczEJwBPrTpCigsd2YlQUMMGVwOBO54StcibLWoMSwcLBAvIOCg+J1AwPKGbNt90+zWA9GJJGeKm0i+x2vHKO3LvAO+1Uk7tHGPCHbPtNef5xE2dRxuv8wILgeZhSanQCkDyy5Gu0XSLek+8x0OMMFSTg3n4tHKqQrEvBJM35if5VKHVj9InKguUzlUfoXxUasoj/kPEfWAGZLVVSEk5kpqeMV8yzlfuzi28JJB43ajefGACwqLvNc6gJPV0mscqa7YHN+hydonOqrt6/KGbParoJfHH9YplXifzhmSitS3Grco9t00lk+dg2pXRbhd84ud/CDWCxkk0LDNnGQDkDfC1nQgChJO926ZxeS7gAUsd4YMCAndV92cZqsukelRh2wZYABBU75EV5Fg3ODe3KR3q77zNCU+deJIJSPrrFfOm4pKnGYOmdYkqe4s6m0dtlpTNHcLgDEDF6/SFZdlBqR3gMdIPLRdSzAEEFnyNK9I0F6b+mXrdB4xE5ebMivtE04YMR68IeSkqApQMeb0+o5wjMk35gDtUnSgx+sWS5oAYYN1rDzwlYWGW7gZzXoQ2ol6akecWE1WB3P66RU2y0AzLuhrxhqKdxNQ1td+y22bZ+6STUud2J+kZZ7Ml71X74BDEFQDs7UDNjoYEJ4IuA4irFsdDrDMlyd596uQwAhHfLYys7JdAZU1JWkB6HPPMn1pFlKJurf13nHhFO49q4Ye9hhgQ8XIwmc/NoWouB6TumL2tTTa4MknllC65gX3MFEEh9xH1IhvaJGOLsPv5QmuUMdKpOYL+RgwtZMWd7tEZuBGQN2tXIx84DJnFC0moZmKSfA5QX4GxqSTx/SK6VJKpqJTteUEgkOzlnb6Rphba7mCu2pKx6T2b7UmYoSVkFRe6XDlkuxBxLA1GkVX+Imz5fsxPSLq74SoDMl8RkaPvg/Z3s1KkTBMKjMWBRwAkE/EBi7ak4mHO2tl9pZVkYpZf9Jr4PHhKdKGsi6OE+fz0N+ycqD8RZENkIBkpLVupcBqFnLPXRhFtZEPQkDeS56VaOS2ZbClMs5lCQpsS2fFvVIuv2gyiSzEs14hq4/WNlWm7svSmtqLC6oLD4DPDwMWaZm8xzkvagdlAUo6cOmBi+kJJSC4u9G61jLUi1yaItPgbSr/bzEau5hI54+LQpdbBZbLEiAC2KSfeGrHvdGMR2saxvaVjvJAShlu4N7qwJwOgarYRz9p2ReD+6tJLgiozccfrzjrv3iLuQG8UEc5ttJvCYjLNyXDuANRU9c4tRqSvbgnKCtdmbHnlafYzCkLSU+zJzcgEVLOxg21ZaZanMsvkX8WjnrVtA3krSi6UY4VqMAwwZ+sdNK2tKnovFBUsgXg5AG9nwxpFpwcbStjsSMs2RXItAVik8Kg9YHNSGdIzqwDjeYJaAHbPjhBRs5bBV5BcOO+BixY6GuEGMb8DTko8iOb5j10iQmSfjLKzxP8A2hlWzFfPLS2ftB1fFoTmoUFEGpGhBHWHcWuSe5S4OLV7/MecMfD/ADr8zGRkepLo8WPZLZPvjj9Y7Gb7h4H+0xkZGXUfEjfpP8Zz491X4orrL/mH8R+kbjIpHhiVOYlnPxPD/sI1I+Hj9RGRkQfBojyLfCf5v7DBjlwEZGQ7Fj2CVgOEc5aP8xf4leZjcZGnT8sx6zotLJgOA8zFzsrBPrOMjIhX4Zo0/KELLj/V5xeDCbxP9xjIyJVuSlD4Re24D8Sv7lQuvE8D5mMjIMeDpcg0/wCWOfmYTX76PxJ/uEZGRop9mDUdeyPTJWI4QPb/AP7Wd/8AFM/sMZGR8xH/ACR90ew/gZwex8R/NFvO/wAs8R9IyMj6Gp8RjpfARm+718zHT2L3ByjIyMVf4TZR5CzIXRh61jIyMxoQdOECl4H1lGRkJ6jHNbQxHP8AuiOzPfX/ADeZjIyPQX+My/7oLLwEaTjzjIyJyHFz7x/FFvZsIyMhanR0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30108"/>
            <a:ext cx="7488832" cy="1202485"/>
          </a:xfrm>
        </p:spPr>
        <p:txBody>
          <a:bodyPr>
            <a:normAutofit/>
          </a:bodyPr>
          <a:lstStyle/>
          <a:p>
            <a:r>
              <a:rPr lang="ru-RU" dirty="0" smtClean="0"/>
              <a:t>Мегалополис </a:t>
            </a:r>
            <a:r>
              <a:rPr lang="ru-RU" dirty="0" err="1" smtClean="0"/>
              <a:t>Сансан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2119257"/>
            <a:ext cx="2736304" cy="2965927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Сан-Франциско – Сан-Диего</a:t>
            </a:r>
            <a:r>
              <a:rPr lang="ru-RU" dirty="0" smtClean="0"/>
              <a:t>: 15 агломераций; 25 млн. чел., 10 тыс. км², 250 чел./км²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Карта штата Калифорния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423" y="1441690"/>
            <a:ext cx="4338996" cy="466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8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Промышленность Запада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Гидроэнергетика: каскад ГЭС на реке Колумбия (Вашингтон)</a:t>
            </a:r>
          </a:p>
          <a:p>
            <a:r>
              <a:rPr lang="ru-RU" dirty="0" smtClean="0"/>
              <a:t>Цветная металлургия (Вашингтон)</a:t>
            </a:r>
          </a:p>
          <a:p>
            <a:r>
              <a:rPr lang="ru-RU" dirty="0" smtClean="0"/>
              <a:t>Аэрокосмическая (Сан-Диего, Сиэтл)</a:t>
            </a:r>
          </a:p>
          <a:p>
            <a:r>
              <a:rPr lang="ru-RU" dirty="0" smtClean="0"/>
              <a:t>Наукоемкие отрасли «Силиконовой долины» (близ Сан-Франциско)</a:t>
            </a:r>
          </a:p>
          <a:p>
            <a:r>
              <a:rPr lang="ru-RU" dirty="0" smtClean="0"/>
              <a:t>Оружие (Калифорния)</a:t>
            </a:r>
            <a:endParaRPr lang="ru-RU" dirty="0"/>
          </a:p>
        </p:txBody>
      </p:sp>
      <p:pic>
        <p:nvPicPr>
          <p:cNvPr id="2050" name="Picture 2" descr="Lockheed-logo Winnie-Ma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772" y="5229200"/>
            <a:ext cx="23812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P D B RGB 72 MX+sp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media.salon.com/2013/01/800px-Grand_Coulee_Dam_spillwa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2" b="-502"/>
          <a:stretch/>
        </p:blipFill>
        <p:spPr bwMode="auto">
          <a:xfrm>
            <a:off x="0" y="30173"/>
            <a:ext cx="9144000" cy="6769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16632"/>
            <a:ext cx="42484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Гранд-Кули, </a:t>
            </a:r>
            <a:r>
              <a:rPr lang="ru-RU" sz="2400" dirty="0" smtClean="0"/>
              <a:t>река Колумбия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653136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Самая крупная ГЭС в США и пятая по мощности в мире (десятая по производству электроэнергии). </a:t>
            </a:r>
          </a:p>
        </p:txBody>
      </p:sp>
    </p:spTree>
    <p:extLst>
      <p:ext uri="{BB962C8B-B14F-4D97-AF65-F5344CB8AC3E}">
        <p14:creationId xmlns:p14="http://schemas.microsoft.com/office/powerpoint/2010/main" val="19382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hura.luberetsky.ru/wp-content/uploads/2009/07/siliconvall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5656" y="188640"/>
            <a:ext cx="6008943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Сельское хозяйство Запада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Мясное животноводство (Вайоминг, Колорадо, Юта)</a:t>
            </a:r>
          </a:p>
          <a:p>
            <a:r>
              <a:rPr lang="ru-RU" dirty="0" smtClean="0"/>
              <a:t>Субтропическое земледелие (Калифорния)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7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 Запада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Морские порты: Сан-Франциско, Сиэтл.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0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fokart.ru/wp-content/uploads/2011/05/karta_ssa_po_stat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7" y="-1"/>
            <a:ext cx="9086647" cy="72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284873"/>
              </p:ext>
            </p:extLst>
          </p:nvPr>
        </p:nvGraphicFramePr>
        <p:xfrm>
          <a:off x="1463675" y="1844825"/>
          <a:ext cx="6492701" cy="387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42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2-е место по добыче нефти и газа</a:t>
            </a:r>
          </a:p>
          <a:p>
            <a:r>
              <a:rPr lang="ru-RU" dirty="0" smtClean="0"/>
              <a:t>1-е место по производству электроэнергии (70%-ТЭС, 10%-АЭС)</a:t>
            </a:r>
          </a:p>
          <a:p>
            <a:r>
              <a:rPr lang="ru-RU" dirty="0" smtClean="0"/>
              <a:t>3-е место по выпуску автомобилей («Дженерал моторс», «Форд», «Крайслер»)</a:t>
            </a:r>
          </a:p>
          <a:p>
            <a:r>
              <a:rPr lang="ru-RU" dirty="0" smtClean="0"/>
              <a:t>Аэрокосмическая техника «Боинг», «</a:t>
            </a:r>
            <a:r>
              <a:rPr lang="ru-RU" dirty="0" err="1" smtClean="0"/>
              <a:t>Логхид</a:t>
            </a:r>
            <a:r>
              <a:rPr lang="ru-RU" dirty="0" smtClean="0"/>
              <a:t>», Военное судостроение</a:t>
            </a:r>
          </a:p>
          <a:p>
            <a:r>
              <a:rPr lang="ru-RU" dirty="0" smtClean="0"/>
              <a:t>Компьютеры  («</a:t>
            </a:r>
            <a:r>
              <a:rPr lang="ru-RU" dirty="0" err="1" smtClean="0"/>
              <a:t>Ай-би-эм</a:t>
            </a:r>
            <a:r>
              <a:rPr lang="ru-RU" dirty="0" smtClean="0"/>
              <a:t>»)</a:t>
            </a:r>
          </a:p>
          <a:p>
            <a:r>
              <a:rPr lang="ru-RU" dirty="0" smtClean="0"/>
              <a:t>Электроника промышленного назначения</a:t>
            </a:r>
          </a:p>
          <a:p>
            <a:r>
              <a:rPr lang="ru-RU" dirty="0" smtClean="0"/>
              <a:t>Оружие </a:t>
            </a:r>
          </a:p>
          <a:p>
            <a:r>
              <a:rPr lang="ru-RU" dirty="0" smtClean="0"/>
              <a:t>Разнообразная химическая продукция</a:t>
            </a:r>
          </a:p>
          <a:p>
            <a:r>
              <a:rPr lang="ru-RU" dirty="0" smtClean="0"/>
              <a:t>Пищевая («Кока-кола», «</a:t>
            </a:r>
            <a:r>
              <a:rPr lang="ru-RU" dirty="0" err="1" smtClean="0"/>
              <a:t>Пепсико</a:t>
            </a:r>
            <a:r>
              <a:rPr lang="ru-RU" dirty="0" smtClean="0"/>
              <a:t>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4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Укажите </a:t>
            </a:r>
            <a:r>
              <a:rPr lang="ru-RU" b="1" i="1" dirty="0"/>
              <a:t>неверное</a:t>
            </a:r>
            <a:r>
              <a:rPr lang="ru-RU" i="1" dirty="0"/>
              <a:t> утверждение</a:t>
            </a:r>
            <a:r>
              <a:rPr lang="ru-RU" i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350" y="2119257"/>
            <a:ext cx="7160073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А</a:t>
            </a:r>
            <a:r>
              <a:rPr lang="ru-RU" sz="2800" dirty="0"/>
              <a:t>. США занимают четвертое место в мире по площади и третье место – по численности.</a:t>
            </a:r>
          </a:p>
          <a:p>
            <a:pPr marL="0" indent="0">
              <a:buNone/>
            </a:pPr>
            <a:r>
              <a:rPr lang="ru-RU" sz="2800" dirty="0"/>
              <a:t>Б. США является унитарным государством.</a:t>
            </a:r>
          </a:p>
          <a:p>
            <a:pPr marL="0" indent="0">
              <a:buNone/>
            </a:pPr>
            <a:r>
              <a:rPr lang="ru-RU" sz="2800" dirty="0"/>
              <a:t>В. США  - федеративная республика.</a:t>
            </a:r>
          </a:p>
          <a:p>
            <a:pPr marL="0" indent="0">
              <a:buNone/>
            </a:pPr>
            <a:r>
              <a:rPr lang="ru-RU" sz="2800" dirty="0"/>
              <a:t>Г. В состав США входит 50 штатов.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://4vector.com/i/free-vector-simple-red-checkmark-clip-art_113357_Simple_Red_Checkmark_clip_art_h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125" y="3429000"/>
            <a:ext cx="464225" cy="4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Укажите </a:t>
            </a:r>
            <a:r>
              <a:rPr lang="ru-RU" b="1" i="1" dirty="0"/>
              <a:t>неверное</a:t>
            </a:r>
            <a:r>
              <a:rPr lang="ru-RU" i="1" dirty="0"/>
              <a:t> утверждение</a:t>
            </a:r>
            <a:r>
              <a:rPr lang="ru-RU" i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А</a:t>
            </a:r>
            <a:r>
              <a:rPr lang="ru-RU" sz="3200" dirty="0"/>
              <a:t>. В состав США входят Гавайские острова.</a:t>
            </a:r>
          </a:p>
          <a:p>
            <a:pPr marL="0" indent="0">
              <a:buNone/>
            </a:pPr>
            <a:r>
              <a:rPr lang="ru-RU" sz="3200" dirty="0"/>
              <a:t>Б. США имеют выход к трём океанам.</a:t>
            </a:r>
          </a:p>
          <a:p>
            <a:pPr marL="0" indent="0">
              <a:buNone/>
            </a:pPr>
            <a:r>
              <a:rPr lang="ru-RU" sz="3200" dirty="0"/>
              <a:t>В. Граница с Мексикой проходит по реке Миссисипи.</a:t>
            </a:r>
          </a:p>
          <a:p>
            <a:endParaRPr lang="ru-RU" dirty="0"/>
          </a:p>
        </p:txBody>
      </p:sp>
      <p:pic>
        <p:nvPicPr>
          <p:cNvPr id="4" name="Picture 2" descr="http://4vector.com/i/free-vector-simple-red-checkmark-clip-art_113357_Simple_Red_Checkmark_clip_art_h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3219" y="4221088"/>
            <a:ext cx="464225" cy="4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17582"/>
            <a:ext cx="7704855" cy="1202485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Какой тип экономики имеют США в начале XXI века</a:t>
            </a:r>
            <a:r>
              <a:rPr lang="ru-RU" i="1" dirty="0" smtClean="0"/>
              <a:t>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/>
              <a:t>А</a:t>
            </a:r>
            <a:r>
              <a:rPr lang="ru-RU" sz="3200" dirty="0"/>
              <a:t>. </a:t>
            </a:r>
            <a:r>
              <a:rPr lang="ru-RU" sz="3200" dirty="0" smtClean="0"/>
              <a:t>индустриальный</a:t>
            </a:r>
            <a:r>
              <a:rPr lang="ru-RU" sz="3200" dirty="0"/>
              <a:t>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Б</a:t>
            </a:r>
            <a:r>
              <a:rPr lang="ru-RU" sz="3200" dirty="0"/>
              <a:t>. аграрно-индустриальный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В</a:t>
            </a:r>
            <a:r>
              <a:rPr lang="ru-RU" sz="3200" dirty="0"/>
              <a:t>. </a:t>
            </a:r>
            <a:r>
              <a:rPr lang="ru-RU" sz="3200" dirty="0" smtClean="0"/>
              <a:t>постиндустриальный</a:t>
            </a:r>
            <a:r>
              <a:rPr lang="ru-RU" sz="3200" dirty="0"/>
              <a:t>	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Г</a:t>
            </a:r>
            <a:r>
              <a:rPr lang="ru-RU" sz="3200" dirty="0"/>
              <a:t>. аграрный</a:t>
            </a:r>
          </a:p>
          <a:p>
            <a:endParaRPr lang="ru-RU" dirty="0"/>
          </a:p>
        </p:txBody>
      </p:sp>
      <p:pic>
        <p:nvPicPr>
          <p:cNvPr id="6" name="Picture 2" descr="http://4vector.com/i/free-vector-simple-red-checkmark-clip-art_113357_Simple_Red_Checkmark_clip_art_hig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3284984"/>
            <a:ext cx="464225" cy="4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13835" cy="1399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Практическая работа по теме </a:t>
            </a:r>
            <a:r>
              <a:rPr lang="ru-RU" dirty="0" smtClean="0"/>
              <a:t>«Характеристика </a:t>
            </a:r>
            <a:r>
              <a:rPr lang="ru-RU" dirty="0" smtClean="0"/>
              <a:t>экономического района США»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872" y="2555685"/>
            <a:ext cx="3744416" cy="1634045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– Средний Запад</a:t>
            </a:r>
          </a:p>
          <a:p>
            <a:r>
              <a:rPr lang="en-US" dirty="0" smtClean="0"/>
              <a:t>II</a:t>
            </a:r>
            <a:r>
              <a:rPr lang="ru-RU" dirty="0"/>
              <a:t> </a:t>
            </a:r>
            <a:r>
              <a:rPr lang="ru-RU" dirty="0" smtClean="0"/>
              <a:t>– Северо-Восток</a:t>
            </a:r>
          </a:p>
          <a:p>
            <a:r>
              <a:rPr lang="en-US" dirty="0" smtClean="0"/>
              <a:t>III</a:t>
            </a:r>
            <a:r>
              <a:rPr lang="ru-RU" dirty="0" smtClean="0"/>
              <a:t> – Юг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33807" y="2371019"/>
            <a:ext cx="159530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Рис.86, с.134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293096"/>
            <a:ext cx="352839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Западный район </a:t>
            </a:r>
            <a:r>
              <a:rPr lang="ru-RU" sz="2400" i="1" dirty="0"/>
              <a:t>характеризуется </a:t>
            </a:r>
            <a:r>
              <a:rPr lang="ru-RU" sz="2400" i="1" dirty="0" smtClean="0"/>
              <a:t>совместно с учителем.</a:t>
            </a:r>
            <a:endParaRPr lang="ru-RU" sz="24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509" y="3068960"/>
            <a:ext cx="3675903" cy="2963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0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</TotalTime>
  <Words>694</Words>
  <Application>Microsoft Office PowerPoint</Application>
  <PresentationFormat>Экран (4:3)</PresentationFormat>
  <Paragraphs>160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Кнопка</vt:lpstr>
      <vt:lpstr>США. Общая характеристика. Практическая работа: «Характеристика экономического района США»</vt:lpstr>
      <vt:lpstr>Общие сведения</vt:lpstr>
      <vt:lpstr>Презентация PowerPoint</vt:lpstr>
      <vt:lpstr>Население </vt:lpstr>
      <vt:lpstr>Промышленность </vt:lpstr>
      <vt:lpstr>Укажите неверное утверждение:</vt:lpstr>
      <vt:lpstr>Укажите неверное утверждение:</vt:lpstr>
      <vt:lpstr>Какой тип экономики имеют США в начале XXI века:</vt:lpstr>
      <vt:lpstr>Практическая работа по теме «Характеристика экономического района США»</vt:lpstr>
      <vt:lpstr>План характеристики района</vt:lpstr>
      <vt:lpstr>Западный экономический район США</vt:lpstr>
      <vt:lpstr>Запад</vt:lpstr>
      <vt:lpstr>История формирования Запада</vt:lpstr>
      <vt:lpstr>ГП Запада</vt:lpstr>
      <vt:lpstr>Минеральные ресурсы Запада</vt:lpstr>
      <vt:lpstr>Лесные ресурсы Запада</vt:lpstr>
      <vt:lpstr>Водные ресурсы Запада</vt:lpstr>
      <vt:lpstr>Историко-культурные памятники Запада</vt:lpstr>
      <vt:lpstr>Презентация PowerPoint</vt:lpstr>
      <vt:lpstr>Природные объекты всемирного наследия Запада</vt:lpstr>
      <vt:lpstr>Презентация PowerPoint</vt:lpstr>
      <vt:lpstr>Презентация PowerPoint</vt:lpstr>
      <vt:lpstr>Презентация PowerPoint</vt:lpstr>
      <vt:lpstr>Мегалополис Сансан</vt:lpstr>
      <vt:lpstr>Промышленность Запада</vt:lpstr>
      <vt:lpstr>Презентация PowerPoint</vt:lpstr>
      <vt:lpstr>Презентация PowerPoint</vt:lpstr>
      <vt:lpstr>Сельское хозяйство Запада</vt:lpstr>
      <vt:lpstr>Транспорт Запада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США</dc:title>
  <dc:creator>Сергей Зверев</dc:creator>
  <cp:lastModifiedBy>Сергей Зверев</cp:lastModifiedBy>
  <cp:revision>4</cp:revision>
  <dcterms:created xsi:type="dcterms:W3CDTF">2014-06-27T10:20:32Z</dcterms:created>
  <dcterms:modified xsi:type="dcterms:W3CDTF">2014-06-27T11:09:32Z</dcterms:modified>
</cp:coreProperties>
</file>