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5" r:id="rId3"/>
    <p:sldId id="257" r:id="rId4"/>
    <p:sldId id="260" r:id="rId5"/>
    <p:sldId id="262" r:id="rId6"/>
    <p:sldId id="263" r:id="rId7"/>
    <p:sldId id="264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3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844629822732013"/>
          <c:y val="5.1565470270542473E-2"/>
          <c:w val="0.86027111574556825"/>
          <c:h val="0.80110641313164199"/>
        </c:manualLayout>
      </c:layout>
      <c:scatterChart>
        <c:scatterStyle val="lineMarker"/>
        <c:varyColors val="0"/>
        <c:ser>
          <c:idx val="0"/>
          <c:order val="0"/>
          <c:spPr>
            <a:ln w="1270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Данные!$A$1:$A$101</c:f>
              <c:numCache>
                <c:formatCode>General</c:formatCode>
                <c:ptCount val="101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42</c:v>
                </c:pt>
                <c:pt idx="10">
                  <c:v>44</c:v>
                </c:pt>
                <c:pt idx="11">
                  <c:v>45</c:v>
                </c:pt>
                <c:pt idx="12">
                  <c:v>47</c:v>
                </c:pt>
                <c:pt idx="13">
                  <c:v>49</c:v>
                </c:pt>
                <c:pt idx="14">
                  <c:v>50</c:v>
                </c:pt>
                <c:pt idx="15">
                  <c:v>52</c:v>
                </c:pt>
                <c:pt idx="16">
                  <c:v>54</c:v>
                </c:pt>
                <c:pt idx="17">
                  <c:v>55</c:v>
                </c:pt>
                <c:pt idx="18">
                  <c:v>57</c:v>
                </c:pt>
                <c:pt idx="19">
                  <c:v>58</c:v>
                </c:pt>
                <c:pt idx="20">
                  <c:v>60</c:v>
                </c:pt>
                <c:pt idx="21">
                  <c:v>62</c:v>
                </c:pt>
                <c:pt idx="22">
                  <c:v>63</c:v>
                </c:pt>
                <c:pt idx="23">
                  <c:v>65</c:v>
                </c:pt>
                <c:pt idx="24">
                  <c:v>67</c:v>
                </c:pt>
                <c:pt idx="25">
                  <c:v>68</c:v>
                </c:pt>
                <c:pt idx="26">
                  <c:v>70</c:v>
                </c:pt>
                <c:pt idx="27">
                  <c:v>71</c:v>
                </c:pt>
                <c:pt idx="28">
                  <c:v>73</c:v>
                </c:pt>
                <c:pt idx="29">
                  <c:v>75</c:v>
                </c:pt>
                <c:pt idx="30">
                  <c:v>76</c:v>
                </c:pt>
                <c:pt idx="31">
                  <c:v>78</c:v>
                </c:pt>
                <c:pt idx="32">
                  <c:v>80</c:v>
                </c:pt>
                <c:pt idx="33">
                  <c:v>81</c:v>
                </c:pt>
                <c:pt idx="34">
                  <c:v>83</c:v>
                </c:pt>
                <c:pt idx="35">
                  <c:v>84</c:v>
                </c:pt>
                <c:pt idx="36">
                  <c:v>88</c:v>
                </c:pt>
                <c:pt idx="37">
                  <c:v>91</c:v>
                </c:pt>
                <c:pt idx="38">
                  <c:v>94</c:v>
                </c:pt>
                <c:pt idx="39">
                  <c:v>97</c:v>
                </c:pt>
                <c:pt idx="40">
                  <c:v>100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  <c:pt idx="100">
                  <c:v>100</c:v>
                </c:pt>
              </c:numCache>
            </c:numRef>
          </c:xVal>
          <c:yVal>
            <c:numRef>
              <c:f>Данные!$B$1:$B$101</c:f>
              <c:numCache>
                <c:formatCode>General</c:formatCode>
                <c:ptCount val="101"/>
                <c:pt idx="0">
                  <c:v>0.16760776528400001</c:v>
                </c:pt>
                <c:pt idx="1">
                  <c:v>0.48004165785199998</c:v>
                </c:pt>
                <c:pt idx="2">
                  <c:v>1.1000276634170001</c:v>
                </c:pt>
                <c:pt idx="3">
                  <c:v>1.713504629554</c:v>
                </c:pt>
                <c:pt idx="4">
                  <c:v>2.1382194522639999</c:v>
                </c:pt>
                <c:pt idx="5">
                  <c:v>2.1707646494059998</c:v>
                </c:pt>
                <c:pt idx="6">
                  <c:v>2.268400240834</c:v>
                </c:pt>
                <c:pt idx="7">
                  <c:v>2.3155907766910002</c:v>
                </c:pt>
                <c:pt idx="8">
                  <c:v>2.3041999576909999</c:v>
                </c:pt>
                <c:pt idx="9">
                  <c:v>2.3757993914040001</c:v>
                </c:pt>
                <c:pt idx="10">
                  <c:v>2.5368981172599998</c:v>
                </c:pt>
                <c:pt idx="11">
                  <c:v>2.6019885115450001</c:v>
                </c:pt>
                <c:pt idx="12">
                  <c:v>2.5726978341170001</c:v>
                </c:pt>
                <c:pt idx="13">
                  <c:v>2.6410427481159999</c:v>
                </c:pt>
                <c:pt idx="14">
                  <c:v>2.7907506549719998</c:v>
                </c:pt>
                <c:pt idx="15">
                  <c:v>2.807023253543</c:v>
                </c:pt>
                <c:pt idx="16">
                  <c:v>2.7695962768290001</c:v>
                </c:pt>
                <c:pt idx="17">
                  <c:v>3.0511122321120001</c:v>
                </c:pt>
                <c:pt idx="18">
                  <c:v>2.9111678843990001</c:v>
                </c:pt>
                <c:pt idx="19">
                  <c:v>2.8981498055419999</c:v>
                </c:pt>
                <c:pt idx="20">
                  <c:v>2.8477047499710002</c:v>
                </c:pt>
                <c:pt idx="21">
                  <c:v>2.893268025971</c:v>
                </c:pt>
                <c:pt idx="22">
                  <c:v>3.0071762159689999</c:v>
                </c:pt>
                <c:pt idx="23">
                  <c:v>2.9339495223990002</c:v>
                </c:pt>
                <c:pt idx="24">
                  <c:v>2.8672318682569999</c:v>
                </c:pt>
                <c:pt idx="25">
                  <c:v>2.9534766406839998</c:v>
                </c:pt>
                <c:pt idx="26">
                  <c:v>2.9551039005409998</c:v>
                </c:pt>
                <c:pt idx="27">
                  <c:v>3.0218215546840002</c:v>
                </c:pt>
                <c:pt idx="28">
                  <c:v>3.1926838396820001</c:v>
                </c:pt>
                <c:pt idx="29">
                  <c:v>3.1943110995390001</c:v>
                </c:pt>
                <c:pt idx="30">
                  <c:v>3.2431288952530002</c:v>
                </c:pt>
                <c:pt idx="31">
                  <c:v>3.3049647698240001</c:v>
                </c:pt>
                <c:pt idx="32">
                  <c:v>3.479081574536</c:v>
                </c:pt>
                <c:pt idx="33">
                  <c:v>3.3033375099660001</c:v>
                </c:pt>
                <c:pt idx="34">
                  <c:v>3.2170927375390002</c:v>
                </c:pt>
                <c:pt idx="35">
                  <c:v>2.7695962768290001</c:v>
                </c:pt>
                <c:pt idx="36">
                  <c:v>2.0617382389790002</c:v>
                </c:pt>
                <c:pt idx="37">
                  <c:v>1.5637967226980001</c:v>
                </c:pt>
                <c:pt idx="38">
                  <c:v>1.150472718988</c:v>
                </c:pt>
                <c:pt idx="39">
                  <c:v>0.82664800742</c:v>
                </c:pt>
                <c:pt idx="40">
                  <c:v>0.59883162742200002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610944"/>
        <c:axId val="33933184"/>
      </c:scatterChart>
      <c:valAx>
        <c:axId val="32610944"/>
        <c:scaling>
          <c:orientation val="minMax"/>
          <c:max val="10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Тестовый балл</a:t>
                </a:r>
              </a:p>
            </c:rich>
          </c:tx>
          <c:layout>
            <c:manualLayout>
              <c:xMode val="edge"/>
              <c:yMode val="edge"/>
              <c:x val="0.47132429614181437"/>
              <c:y val="0.9189704325633328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3933184"/>
        <c:crosses val="autoZero"/>
        <c:crossBetween val="midCat"/>
        <c:majorUnit val="10"/>
        <c:minorUnit val="5"/>
      </c:valAx>
      <c:valAx>
        <c:axId val="33933184"/>
        <c:scaling>
          <c:orientation val="minMax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 Cyr"/>
                    <a:ea typeface="Arial Cyr"/>
                    <a:cs typeface="Arial Cyr"/>
                  </a:defRPr>
                </a:pPr>
                <a:r>
                  <a:rPr lang="ru-RU"/>
                  <a:t>Плотность распределения </a:t>
                </a:r>
                <a:r>
                  <a:rPr lang="ru-RU" sz="1200" b="1" i="0" u="none" strike="noStrike" baseline="0"/>
                  <a:t>участников ЕГЭ</a:t>
                </a:r>
                <a:r>
                  <a:rPr lang="ru-RU"/>
                  <a:t>, набравших соответствующий тестовый балл (в %)</a:t>
                </a:r>
              </a:p>
            </c:rich>
          </c:tx>
          <c:layout>
            <c:manualLayout>
              <c:xMode val="edge"/>
              <c:yMode val="edge"/>
              <c:x val="1.6684045881126174E-2"/>
              <c:y val="8.1031500896642059E-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32610944"/>
        <c:crosses val="autoZero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200" b="0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50480-A17D-4B23-A325-93383F62DA82}" type="datetimeFigureOut">
              <a:rPr lang="ru-RU" smtClean="0"/>
              <a:t>13.12.2012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45E47-921C-47D0-9DCC-4C45ADFF85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45E47-921C-47D0-9DCC-4C45ADFF85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09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123" y="1196752"/>
            <a:ext cx="9001877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Семинар: 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«Обеспечение качественной подготовки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 к ГИА-9 и ЕГЭ </a:t>
            </a:r>
            <a:br>
              <a:rPr lang="ru-RU" sz="6000" b="1" dirty="0" smtClean="0">
                <a:solidFill>
                  <a:srgbClr val="FFFF00"/>
                </a:solidFill>
              </a:rPr>
            </a:br>
            <a:r>
              <a:rPr lang="ru-RU" sz="6000" b="1" dirty="0" smtClean="0">
                <a:solidFill>
                  <a:srgbClr val="FFFF00"/>
                </a:solidFill>
              </a:rPr>
              <a:t>по информатике»</a:t>
            </a:r>
            <a:endParaRPr lang="ru-RU" sz="6000" b="1" dirty="0">
              <a:solidFill>
                <a:srgbClr val="FFFF00"/>
              </a:solidFill>
            </a:endParaRPr>
          </a:p>
        </p:txBody>
      </p:sp>
      <p:pic>
        <p:nvPicPr>
          <p:cNvPr id="2050" name="Picture 2" descr="&amp;Ocy;&amp;pcy;&amp;tcy;&amp;icy;&amp;mcy;&amp;acy;&amp;lcy;&amp;softcy;&amp;ncy;&amp;ycy;&amp;jcy; &amp;bcy;&amp;acy;&amp;ncy;&amp;kcy; &amp;zcy;&amp;acy;&amp;dcy;&amp;acy;&amp;ncy;&amp;icy;&amp;jcy; &amp;dcy;&amp;lcy;&amp;yacy; &amp;pcy;&amp;ocy;&amp;dcy;&amp;gcy;&amp;ocy;&amp;tcy;&amp;ocy;&amp;vcy;&amp;kcy;&amp;icy; &amp;pcy;&amp;ocy; &amp;icy;&amp;ncy;&amp;fcy;&amp;ocy;&amp;rcy;&amp;mcy;&amp;acy;&amp;tcy;&amp;kcy;&amp;ie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81128"/>
            <a:ext cx="1295400" cy="18859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&amp;Rcy;&amp;iecy;&amp;shcy;&amp;iecy;&amp;ncy;&amp;icy;&amp;iecy; &amp;zcy;&amp;acy;&amp;dcy;&amp;acy;&amp;chcy; &amp;pcy;&amp;ocy; &amp;pcy;&amp;rcy;&amp;ocy;&amp;gcy;&amp;rcy;&amp;acy;&amp;mcy;&amp;mcy;&amp;icy;&amp;rcy;&amp;ocy;&amp;vcy;&amp;acy;&amp;ncy;&amp;icy;&amp;yucy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2218" y="4041616"/>
            <a:ext cx="1333500" cy="18859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&amp;Tcy;&amp;icy;&amp;pcy;&amp;ocy;&amp;vcy;&amp;ycy;&amp;iecy; &amp;ecy;&amp;kcy;&amp;zcy;&amp;acy;&amp;mcy;&amp;iecy;&amp;ncy;&amp;acy;&amp;tscy;&amp;icy;&amp;ocy;&amp;ncy;&amp;ncy;&amp;ycy;&amp;iecy; &amp;vcy;&amp;acy;&amp;rcy;&amp;icy;&amp;acy;&amp;ncy;&amp;tcy;&amp;ycy; &amp;IEcy;&amp;Gcy;&amp;Ecy; 2013 &amp;pcy;&amp;ocy; &amp;icy;&amp;ncy;&amp;fcy;&amp;ocy;&amp;rcy;&amp;mcy;&amp;acy;&amp;tcy;&amp;icy;&amp;kcy;&amp;iecy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968" y="4041616"/>
            <a:ext cx="1400175" cy="188595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&amp;Scy;&amp;acy;&amp;mcy;&amp;ocy;&amp;iecy; &amp;pcy;&amp;ocy;&amp;lcy;&amp;ncy;&amp;ocy;&amp;iecy; &amp;icy;&amp;zcy;&amp;dcy;&amp;acy;&amp;ncy;&amp;icy;&amp;iecy; &amp;tcy;&amp;icy;&amp;pcy;&amp;ocy;&amp;vcy;&amp;ycy;&amp;khcy; &amp;vcy;&amp;acy;&amp;rcy;&amp;icy;&amp;acy;&amp;ncy;&amp;tcy;&amp;ocy;&amp;vcy; &amp;zcy;&amp;acy;&amp;dcy;&amp;acy;&amp;ncy;&amp;icy;&amp;jcy; &amp;IEcy;&amp;Gcy;&amp;Ecy; 2012 &amp;pcy;&amp;ocy; &amp;icy;&amp;ncy;&amp;fcy;&amp;ocy;&amp;rcy;&amp;mcy;&amp;acy;&amp;tcy;&amp;icy;&amp;kcy;&amp;iecy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4673203"/>
            <a:ext cx="1076325" cy="171450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&amp;Dcy;&amp;icy;&amp;acy;&amp;gcy;&amp;ncy;&amp;ocy;&amp;scy;&amp;tcy;&amp;icy;&amp;chcy;&amp;iecy;&amp;scy;&amp;kcy;&amp;icy;&amp;iecy; &amp;rcy;&amp;acy;&amp;bcy;&amp;ocy;&amp;tcy;&amp;ycy; &amp;vcy; &amp;fcy;&amp;ocy;&amp;rcy;&amp;mcy;&amp;acy;&amp;tcy;&amp;iecy; &amp;IEcy;&amp;Gcy;&amp;Ecy; &amp;pcy;&amp;ocy; &amp;icy;&amp;ncy;&amp;fcy;&amp;ocy;&amp;rcy;&amp;mcy;&amp;acy;&amp;tcy;&amp;icy;&amp;kcy;&amp;ie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545662"/>
            <a:ext cx="1190625" cy="1714500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&amp;Icy;&amp;ncy;&amp;fcy;&amp;ocy;&amp;rcy;&amp;mcy;&amp;acy;&amp;tcy;&amp;icy;&amp;kcy;&amp;acy;. &amp;Scy;&amp;bcy;&amp;ocy;&amp;rcy;&amp;ncy;&amp;icy;&amp;kcy; &amp;zcy;&amp;acy;&amp;dcy;&amp;acy;&amp;ncy;&amp;icy;&amp;jcy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485" y="4677965"/>
            <a:ext cx="1104900" cy="1704976"/>
          </a:xfrm>
          <a:prstGeom prst="rect">
            <a:avLst/>
          </a:prstGeom>
          <a:noFill/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&amp;IEcy;&amp;Gcy;&amp;Ecy; 2012. &amp;Icy;&amp;ncy;&amp;fcy;&amp;ocy;&amp;rcy;&amp;mcy;&amp;acy;&amp;tcy;&amp;icy;&amp;kcy;&amp;acy;. &amp;Scy;&amp;dcy;&amp;acy;&amp;iecy;&amp;mcy; &amp;bcy;&amp;iecy;&amp;zcy; &amp;pcy;&amp;rcy;&amp;ocy;&amp;bcy;&amp;lcy;&amp;iecy;&amp;mcy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3488" y="4756329"/>
            <a:ext cx="1238250" cy="1885950"/>
          </a:xfrm>
          <a:prstGeom prst="rect">
            <a:avLst/>
          </a:prstGeom>
          <a:ln>
            <a:solidFill>
              <a:srgbClr val="FFFF0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&amp;Icy;&amp;ncy;&amp;fcy;&amp;ocy;&amp;rcy;&amp;mcy;&amp;acy;&amp;tcy;&amp;icy;&amp;kcy;&amp;acy;. &amp;Pcy;&amp;ocy;&amp;dcy;&amp;gcy;&amp;ocy;&amp;tcy;&amp;ocy;&amp;vcy;&amp;kcy;&amp;acy; &amp;kcy; &amp;IEcy;&amp;Gcy;&amp;Ecy;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19647"/>
            <a:ext cx="1332169" cy="1888113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http://ssi.hse.su/img/Informatika_GIA_USM_2012_cover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756329"/>
            <a:ext cx="1173987" cy="1814750"/>
          </a:xfrm>
          <a:prstGeom prst="rect">
            <a:avLst/>
          </a:prstGeom>
          <a:ln>
            <a:solidFill>
              <a:srgbClr val="0070C0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99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492896"/>
            <a:ext cx="8229600" cy="1143000"/>
          </a:xfrm>
        </p:spPr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bg1"/>
                </a:solidFill>
              </a:rPr>
              <a:t>Подготовка к ЕГЭ – тяжелый труд, результат будет прямо пропорционален времени, потраченному на активную подготовку к экзамену.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79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Изменения </a:t>
            </a:r>
            <a:r>
              <a:rPr lang="ru-RU" b="1" dirty="0" smtClean="0">
                <a:solidFill>
                  <a:srgbClr val="FFFF00"/>
                </a:solidFill>
              </a:rPr>
              <a:t> в  </a:t>
            </a:r>
            <a:r>
              <a:rPr lang="ru-RU" b="1" dirty="0">
                <a:solidFill>
                  <a:srgbClr val="FFFF00"/>
                </a:solidFill>
              </a:rPr>
              <a:t>2013 году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08921"/>
            <a:ext cx="8640960" cy="3888432"/>
          </a:xfrm>
        </p:spPr>
        <p:txBody>
          <a:bodyPr>
            <a:normAutofit/>
          </a:bodyPr>
          <a:lstStyle/>
          <a:p>
            <a:pPr marL="355600" indent="-355600" algn="just" fontAlgn="base">
              <a:buAutoNum type="arabicPeriod"/>
            </a:pPr>
            <a:r>
              <a:rPr lang="ru-RU" sz="2800" i="1" dirty="0" smtClean="0">
                <a:solidFill>
                  <a:schemeClr val="bg1"/>
                </a:solidFill>
                <a:latin typeface="Trebuchet MS"/>
              </a:rPr>
              <a:t>Одно </a:t>
            </a:r>
            <a:r>
              <a:rPr lang="ru-RU" sz="2800" i="1" dirty="0">
                <a:solidFill>
                  <a:schemeClr val="bg1"/>
                </a:solidFill>
                <a:latin typeface="Trebuchet MS"/>
              </a:rPr>
              <a:t>задание с кратким ответом по теме «Кодирование текстовой информации» заменено на задание по теме «Рекурсивные алгоритмы» раздела «Элементы теории алгоритмов</a:t>
            </a:r>
            <a:r>
              <a:rPr lang="ru-RU" sz="2800" i="1" dirty="0" smtClean="0">
                <a:solidFill>
                  <a:schemeClr val="bg1"/>
                </a:solidFill>
                <a:latin typeface="Trebuchet MS"/>
              </a:rPr>
              <a:t>».</a:t>
            </a:r>
          </a:p>
          <a:p>
            <a:pPr marL="0" indent="0" algn="just" fontAlgn="base">
              <a:buNone/>
            </a:pPr>
            <a:endParaRPr lang="ru-RU" sz="800" i="1" dirty="0">
              <a:solidFill>
                <a:schemeClr val="bg1"/>
              </a:solidFill>
              <a:latin typeface="Trebuchet MS"/>
            </a:endParaRPr>
          </a:p>
          <a:p>
            <a:pPr marL="355600" indent="-355600" algn="just" fontAlgn="base">
              <a:buNone/>
            </a:pPr>
            <a:r>
              <a:rPr lang="ru-RU" sz="2800" i="1" dirty="0" smtClean="0">
                <a:solidFill>
                  <a:schemeClr val="bg1"/>
                </a:solidFill>
                <a:latin typeface="Trebuchet MS"/>
              </a:rPr>
              <a:t>2.Немного </a:t>
            </a:r>
            <a:r>
              <a:rPr lang="ru-RU" sz="2800" i="1" dirty="0">
                <a:solidFill>
                  <a:schemeClr val="bg1"/>
                </a:solidFill>
                <a:latin typeface="Trebuchet MS"/>
              </a:rPr>
              <a:t>изменена последовательность заданий во второй части работы.</a:t>
            </a:r>
          </a:p>
          <a:p>
            <a:pPr marL="355600" indent="-355600"/>
            <a:endParaRPr lang="ru-RU" sz="2800" i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67944" y="1556791"/>
            <a:ext cx="46778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>
                <a:solidFill>
                  <a:schemeClr val="bg1"/>
                </a:solidFill>
              </a:rPr>
              <a:t>принципиальных изменений </a:t>
            </a:r>
            <a:r>
              <a:rPr lang="ru-RU" sz="2400" b="1" i="1" dirty="0" smtClean="0">
                <a:solidFill>
                  <a:schemeClr val="bg1"/>
                </a:solidFill>
              </a:rPr>
              <a:t>нет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3041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Статистика ЕГЭ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информатика – 1,4 тыс. человек, что на 100 человек больше, чем в прошлом </a:t>
            </a:r>
            <a:r>
              <a:rPr lang="ru-RU" dirty="0" smtClean="0">
                <a:solidFill>
                  <a:schemeClr val="bg1"/>
                </a:solidFill>
              </a:rPr>
              <a:t>году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Кол-во </a:t>
            </a:r>
            <a:r>
              <a:rPr lang="ru-RU" dirty="0">
                <a:solidFill>
                  <a:schemeClr val="bg1"/>
                </a:solidFill>
              </a:rPr>
              <a:t>100-балльников: 2 чел. (в 2011 – 0</a:t>
            </a:r>
            <a:r>
              <a:rPr lang="ru-RU" dirty="0" smtClean="0">
                <a:solidFill>
                  <a:schemeClr val="bg1"/>
                </a:solidFill>
              </a:rPr>
              <a:t>)</a:t>
            </a:r>
          </a:p>
          <a:p>
            <a:r>
              <a:rPr lang="ru-RU" dirty="0">
                <a:solidFill>
                  <a:schemeClr val="bg1"/>
                </a:solidFill>
              </a:rPr>
              <a:t>4 участника ЕГЭ были удалены с экзаменов за пользование средствами </a:t>
            </a:r>
            <a:r>
              <a:rPr lang="ru-RU" dirty="0" smtClean="0">
                <a:solidFill>
                  <a:schemeClr val="bg1"/>
                </a:solidFill>
              </a:rPr>
              <a:t>связи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FF00"/>
                </a:solidFill>
              </a:rPr>
              <a:t>Средний балл по РО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355976" y="1628800"/>
            <a:ext cx="7200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717037"/>
            <a:ext cx="864096" cy="19979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2013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366487"/>
              </p:ext>
            </p:extLst>
          </p:nvPr>
        </p:nvGraphicFramePr>
        <p:xfrm>
          <a:off x="683568" y="5157192"/>
          <a:ext cx="8136904" cy="128016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48942"/>
                <a:gridCol w="2243416"/>
                <a:gridCol w="2244546"/>
              </a:tblGrid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  <a:latin typeface="Times New Roman"/>
                          <a:ea typeface="DejaVu Sans"/>
                          <a:cs typeface="DejaVu Sans"/>
                        </a:rPr>
                        <a:t> </a:t>
                      </a:r>
                      <a:endParaRPr lang="ru-RU" sz="1200" kern="50" dirty="0"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ejaVu Sans"/>
                          <a:cs typeface="DejaVu Sans"/>
                        </a:rPr>
                        <a:t>2011г</a:t>
                      </a:r>
                      <a:endParaRPr lang="ru-RU" sz="2800" kern="50" dirty="0">
                        <a:solidFill>
                          <a:srgbClr val="FFFF00"/>
                        </a:solidFill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50" dirty="0">
                          <a:solidFill>
                            <a:srgbClr val="FFFF00"/>
                          </a:solidFill>
                          <a:effectLst/>
                          <a:latin typeface="Times New Roman"/>
                          <a:ea typeface="DejaVu Sans"/>
                          <a:cs typeface="DejaVu Sans"/>
                        </a:rPr>
                        <a:t>2012г</a:t>
                      </a:r>
                      <a:endParaRPr lang="ru-RU" sz="2800" kern="50" dirty="0">
                        <a:solidFill>
                          <a:srgbClr val="FFFF00"/>
                        </a:solidFill>
                        <a:effectLst/>
                        <a:latin typeface="Liberation Serif"/>
                        <a:ea typeface="DejaVu Sans"/>
                        <a:cs typeface="DejaVu San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 России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60,7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по Ростовской области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54,73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8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55,39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6802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Средний </a:t>
            </a:r>
            <a:r>
              <a:rPr lang="ru-RU" dirty="0" smtClean="0">
                <a:solidFill>
                  <a:srgbClr val="FFFF00"/>
                </a:solidFill>
              </a:rPr>
              <a:t>балл по РО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610612"/>
              </p:ext>
            </p:extLst>
          </p:nvPr>
        </p:nvGraphicFramePr>
        <p:xfrm>
          <a:off x="755576" y="1777621"/>
          <a:ext cx="7986992" cy="4518805"/>
        </p:xfrm>
        <a:graphic>
          <a:graphicData uri="http://schemas.openxmlformats.org/drawingml/2006/table">
            <a:tbl>
              <a:tblPr/>
              <a:tblGrid>
                <a:gridCol w="1080120"/>
                <a:gridCol w="2913376"/>
                <a:gridCol w="1996748"/>
                <a:gridCol w="1996748"/>
              </a:tblGrid>
              <a:tr h="138953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№ п/п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Общеобразовательный предмет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Средний балл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РО 2011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РО 2012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59,53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61,96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46,42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44,77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Физика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48,24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45,26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Химия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56,96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56,30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6212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Информатика и ИКТ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54,73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55,39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Биология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51,07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51,84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История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50,28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49,93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География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52,40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54,38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Обществознание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54,82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53,91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10.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Литература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57,42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60,54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778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64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FF00"/>
                </a:solidFill>
              </a:rPr>
              <a:t>Средний </a:t>
            </a:r>
            <a:r>
              <a:rPr lang="ru-RU" dirty="0" smtClean="0">
                <a:solidFill>
                  <a:srgbClr val="FFFF00"/>
                </a:solidFill>
              </a:rPr>
              <a:t>балл по РО</a:t>
            </a:r>
            <a:endParaRPr lang="ru-RU" dirty="0">
              <a:solidFill>
                <a:srgbClr val="FFFF00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497040"/>
              </p:ext>
            </p:extLst>
          </p:nvPr>
        </p:nvGraphicFramePr>
        <p:xfrm>
          <a:off x="755576" y="1777621"/>
          <a:ext cx="7986992" cy="4518805"/>
        </p:xfrm>
        <a:graphic>
          <a:graphicData uri="http://schemas.openxmlformats.org/drawingml/2006/table">
            <a:tbl>
              <a:tblPr/>
              <a:tblGrid>
                <a:gridCol w="1080120"/>
                <a:gridCol w="2913376"/>
                <a:gridCol w="1996748"/>
                <a:gridCol w="1996748"/>
              </a:tblGrid>
              <a:tr h="138953"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№ п/п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Общеобразовательный предмет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Средний балл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4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РО 2011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РО 2012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1.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Русский язык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59,53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61,96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2.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Математика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46,42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44,77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3.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Физика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48,24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45,26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Химия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56,96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56,30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62121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Информатика и ИКТ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54,73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rgbClr val="FFFF00"/>
                          </a:solidFill>
                        </a:rPr>
                        <a:t>55,39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85000"/>
                        <a:alpha val="15000"/>
                      </a:scheme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6.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Биология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51,07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51,84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7.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История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50,28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49,93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8.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География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52,40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54,38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9.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Обществознание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54,82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53,91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  <a:tr h="354977"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10.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Литература 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>
                          <a:solidFill>
                            <a:schemeClr val="bg1"/>
                          </a:solidFill>
                        </a:rPr>
                        <a:t>57,42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b="1" dirty="0">
                          <a:solidFill>
                            <a:schemeClr val="bg1"/>
                          </a:solidFill>
                        </a:rPr>
                        <a:t>60,54</a:t>
                      </a:r>
                    </a:p>
                  </a:txBody>
                  <a:tcPr marL="88744" marR="88744" marT="44372" marB="4437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>
                        <a:alpha val="15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577850" y="1600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050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4806589"/>
              </p:ext>
            </p:extLst>
          </p:nvPr>
        </p:nvGraphicFramePr>
        <p:xfrm>
          <a:off x="323528" y="404664"/>
          <a:ext cx="8640960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804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Планы на будущее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Компьютерный  ЕГЭ</a:t>
            </a:r>
          </a:p>
          <a:p>
            <a:pPr algn="just"/>
            <a:r>
              <a:rPr lang="ru-RU" b="1" dirty="0" smtClean="0">
                <a:solidFill>
                  <a:schemeClr val="bg1"/>
                </a:solidFill>
              </a:rPr>
              <a:t>Созданию </a:t>
            </a:r>
            <a:r>
              <a:rPr lang="ru-RU" b="1" dirty="0">
                <a:solidFill>
                  <a:schemeClr val="bg1"/>
                </a:solidFill>
              </a:rPr>
              <a:t>специальных центров по приему ЕГЭ.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005064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kern="50" dirty="0" smtClean="0">
                <a:solidFill>
                  <a:schemeClr val="bg1"/>
                </a:solidFill>
                <a:latin typeface="Liberation Serif"/>
                <a:ea typeface="DejaVu Sans"/>
                <a:cs typeface="DejaVu Sans"/>
              </a:rPr>
              <a:t>«</a:t>
            </a:r>
            <a:r>
              <a:rPr lang="ru-RU" sz="2800" b="1" i="1" kern="50" dirty="0" smtClean="0">
                <a:solidFill>
                  <a:schemeClr val="bg1"/>
                </a:solidFill>
                <a:latin typeface="Liberation Serif"/>
                <a:ea typeface="DejaVu Sans"/>
                <a:cs typeface="DejaVu Sans"/>
              </a:rPr>
              <a:t>Мы </a:t>
            </a:r>
            <a:r>
              <a:rPr lang="ru-RU" sz="2800" b="1" i="1" kern="50" dirty="0">
                <a:solidFill>
                  <a:schemeClr val="bg1"/>
                </a:solidFill>
                <a:latin typeface="Liberation Serif"/>
                <a:ea typeface="DejaVu Sans"/>
                <a:cs typeface="DejaVu Sans"/>
              </a:rPr>
              <a:t>будем делать все, чтобы отделить экзамен от системы школьного образования. Принимать экзамен должны люди, не работающие в </a:t>
            </a:r>
            <a:r>
              <a:rPr lang="ru-RU" sz="2800" b="1" i="1" kern="50" dirty="0" smtClean="0">
                <a:solidFill>
                  <a:schemeClr val="bg1"/>
                </a:solidFill>
                <a:latin typeface="Liberation Serif"/>
                <a:ea typeface="DejaVu Sans"/>
                <a:cs typeface="DejaVu Sans"/>
              </a:rPr>
              <a:t>школе</a:t>
            </a:r>
            <a:r>
              <a:rPr lang="ru-RU" sz="2800" kern="50" dirty="0" smtClean="0">
                <a:solidFill>
                  <a:schemeClr val="bg1"/>
                </a:solidFill>
                <a:latin typeface="Liberation Serif"/>
                <a:ea typeface="DejaVu Sans"/>
                <a:cs typeface="DejaVu Sans"/>
              </a:rPr>
              <a:t>»</a:t>
            </a:r>
          </a:p>
          <a:p>
            <a:pPr algn="r"/>
            <a:r>
              <a:rPr lang="ru-RU" sz="2800" i="1" dirty="0" smtClean="0">
                <a:solidFill>
                  <a:schemeClr val="bg1"/>
                </a:solidFill>
              </a:rPr>
              <a:t>Дмитрий Ливанов</a:t>
            </a:r>
            <a:r>
              <a:rPr lang="ru-RU" sz="2800" dirty="0" smtClean="0">
                <a:solidFill>
                  <a:schemeClr val="bg1"/>
                </a:solidFill>
              </a:rPr>
              <a:t>, </a:t>
            </a:r>
          </a:p>
          <a:p>
            <a:pPr algn="r"/>
            <a:r>
              <a:rPr lang="ru-RU" sz="2800" dirty="0" smtClean="0">
                <a:solidFill>
                  <a:schemeClr val="bg1"/>
                </a:solidFill>
              </a:rPr>
              <a:t>министр </a:t>
            </a:r>
            <a:r>
              <a:rPr lang="ru-RU" sz="2800" dirty="0">
                <a:solidFill>
                  <a:schemeClr val="bg1"/>
                </a:solidFill>
              </a:rPr>
              <a:t>образования и науки </a:t>
            </a:r>
            <a:r>
              <a:rPr lang="ru-RU" sz="2800" dirty="0" smtClean="0">
                <a:solidFill>
                  <a:schemeClr val="bg1"/>
                </a:solidFill>
              </a:rPr>
              <a:t>РФ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8866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316</Words>
  <Application>Microsoft Office PowerPoint</Application>
  <PresentationFormat>Экран (4:3)</PresentationFormat>
  <Paragraphs>123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Семинар:  «Обеспечение качественной подготовки  к ГИА-9 и ЕГЭ  по информатике»</vt:lpstr>
      <vt:lpstr>Подготовка к ЕГЭ – тяжелый труд, результат будет прямо пропорционален времени, потраченному на активную подготовку к экзамену.</vt:lpstr>
      <vt:lpstr>Изменения  в  2013 году</vt:lpstr>
      <vt:lpstr>Статистика ЕГЭ</vt:lpstr>
      <vt:lpstr>Средний балл по РО</vt:lpstr>
      <vt:lpstr>Средний балл по РО</vt:lpstr>
      <vt:lpstr>Презентация PowerPoint</vt:lpstr>
      <vt:lpstr>Планы на будущее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cp:lastModifiedBy>XTreme.ws</cp:lastModifiedBy>
  <cp:revision>14</cp:revision>
  <dcterms:created xsi:type="dcterms:W3CDTF">2012-12-12T19:24:53Z</dcterms:created>
  <dcterms:modified xsi:type="dcterms:W3CDTF">2012-12-12T22:02:39Z</dcterms:modified>
</cp:coreProperties>
</file>