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5CF4-E979-4C1A-BE76-6CD8F52ECE73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C2285-604A-4154-946C-6EB22FD8B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4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D6833-4959-4204-AE81-BB33D309A0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4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C488-BE5A-4651-8B6D-656F3587C424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4D1-198B-4290-9AD6-C49829DB8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C488-BE5A-4651-8B6D-656F3587C424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4D1-198B-4290-9AD6-C49829DB8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C488-BE5A-4651-8B6D-656F3587C424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4D1-198B-4290-9AD6-C49829DB8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C488-BE5A-4651-8B6D-656F3587C424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4D1-198B-4290-9AD6-C49829DB8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C488-BE5A-4651-8B6D-656F3587C424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4D1-198B-4290-9AD6-C49829DB8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C488-BE5A-4651-8B6D-656F3587C424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4D1-198B-4290-9AD6-C49829DB8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C488-BE5A-4651-8B6D-656F3587C424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4D1-198B-4290-9AD6-C49829DB8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C488-BE5A-4651-8B6D-656F3587C424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4D1-198B-4290-9AD6-C49829DB8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C488-BE5A-4651-8B6D-656F3587C424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4D1-198B-4290-9AD6-C49829DB8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C488-BE5A-4651-8B6D-656F3587C424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E4D1-198B-4290-9AD6-C49829DB8B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C488-BE5A-4651-8B6D-656F3587C424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FE4D1-198B-4290-9AD6-C49829DB8B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D6FE4D1-198B-4290-9AD6-C49829DB8B5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26BC488-BE5A-4651-8B6D-656F3587C424}" type="datetimeFigureOut">
              <a:rPr lang="ru-RU" smtClean="0"/>
              <a:t>26.06.2014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Распределение температуры воздуха и осадков на Земле. Воздушные массы </a:t>
            </a:r>
            <a:r>
              <a:rPr lang="ru-RU" sz="4000" dirty="0"/>
              <a:t>(</a:t>
            </a:r>
            <a:r>
              <a:rPr lang="ru-RU" sz="4000" dirty="0" smtClean="0"/>
              <a:t>начало).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Презентация учителя географии </a:t>
            </a:r>
          </a:p>
          <a:p>
            <a:r>
              <a:rPr lang="ru-RU" sz="2800" dirty="0" smtClean="0"/>
              <a:t>ГБОУ СОШ №998 </a:t>
            </a:r>
          </a:p>
          <a:p>
            <a:r>
              <a:rPr lang="ru-RU" sz="2800" dirty="0" smtClean="0"/>
              <a:t>Зверевой Ирины Александровны</a:t>
            </a:r>
            <a:endParaRPr lang="ru-RU" sz="2800" dirty="0"/>
          </a:p>
        </p:txBody>
      </p:sp>
      <p:pic>
        <p:nvPicPr>
          <p:cNvPr id="2053" name="Picture 5" descr="http://bestclipartblog.com/clipart-pics/wind-clip-art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3761"/>
            <a:ext cx="2230011" cy="14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encrypted-tbn3.gstatic.com/images?q=tbn:ANd9GcRlMq0SSmHZQYo-gkJjwWCaGM2J7plcYOAacROlofGlftn3lMmeH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97" y="188640"/>
            <a:ext cx="23241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dev.bukkit.org/media/images/40/518/rain-cloud-clip-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0872"/>
            <a:ext cx="1802050" cy="15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20000" cy="1143000"/>
          </a:xfrm>
        </p:spPr>
        <p:txBody>
          <a:bodyPr/>
          <a:lstStyle/>
          <a:p>
            <a:r>
              <a:rPr lang="ru-RU" dirty="0"/>
              <a:t>Климатические характеристики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280920" cy="56166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Температура воздуха</a:t>
            </a:r>
            <a:r>
              <a:rPr lang="ru-RU" sz="2400" dirty="0" smtClean="0"/>
              <a:t>:</a:t>
            </a:r>
          </a:p>
          <a:p>
            <a:pPr lvl="1"/>
            <a:r>
              <a:rPr lang="ru-RU" sz="2400" dirty="0" smtClean="0"/>
              <a:t>Средняя многолетняя температура июля</a:t>
            </a:r>
          </a:p>
          <a:p>
            <a:pPr lvl="1"/>
            <a:r>
              <a:rPr lang="ru-RU" sz="2400" dirty="0"/>
              <a:t>Средняя многолетняя температура </a:t>
            </a:r>
            <a:r>
              <a:rPr lang="ru-RU" sz="2400" dirty="0" smtClean="0"/>
              <a:t>января</a:t>
            </a:r>
          </a:p>
          <a:p>
            <a:r>
              <a:rPr lang="ru-RU" sz="2400" b="1" dirty="0" smtClean="0"/>
              <a:t>Осадки</a:t>
            </a:r>
            <a:r>
              <a:rPr lang="ru-RU" sz="2400" dirty="0" smtClean="0"/>
              <a:t>:</a:t>
            </a:r>
          </a:p>
          <a:p>
            <a:pPr lvl="1"/>
            <a:r>
              <a:rPr lang="ru-RU" sz="2400" dirty="0" smtClean="0"/>
              <a:t>Среднегодовое количество осадков</a:t>
            </a:r>
          </a:p>
          <a:p>
            <a:pPr lvl="1"/>
            <a:r>
              <a:rPr lang="ru-RU" sz="2400" dirty="0" smtClean="0"/>
              <a:t>Месяц, в который выпадает наибольшее количество осадков (</a:t>
            </a:r>
            <a:r>
              <a:rPr lang="ru-RU" sz="2400" dirty="0"/>
              <a:t>M</a:t>
            </a:r>
            <a:r>
              <a:rPr lang="en-US" sz="2400" dirty="0"/>
              <a:t>AX</a:t>
            </a:r>
            <a:r>
              <a:rPr lang="ru-RU" sz="2400" dirty="0"/>
              <a:t> </a:t>
            </a:r>
            <a:r>
              <a:rPr lang="ru-RU" sz="2400" dirty="0" smtClean="0"/>
              <a:t>осадков).</a:t>
            </a:r>
          </a:p>
          <a:p>
            <a:pPr lvl="1"/>
            <a:r>
              <a:rPr lang="ru-RU" sz="2400" dirty="0"/>
              <a:t>Месяц, в который выпадает </a:t>
            </a:r>
            <a:r>
              <a:rPr lang="ru-RU" sz="2400" dirty="0" smtClean="0"/>
              <a:t>наименьшее </a:t>
            </a:r>
            <a:r>
              <a:rPr lang="ru-RU" sz="2400" dirty="0"/>
              <a:t>количество </a:t>
            </a:r>
            <a:r>
              <a:rPr lang="ru-RU" sz="2400" dirty="0" smtClean="0"/>
              <a:t>осадков (</a:t>
            </a:r>
            <a:r>
              <a:rPr lang="en-US" sz="2400" dirty="0" smtClean="0"/>
              <a:t>MIN</a:t>
            </a:r>
            <a:r>
              <a:rPr lang="ru-RU" sz="2400" dirty="0" smtClean="0"/>
              <a:t> осадков)</a:t>
            </a:r>
            <a:endParaRPr lang="ru-RU" sz="2400" dirty="0"/>
          </a:p>
          <a:p>
            <a:r>
              <a:rPr lang="ru-RU" sz="2400" b="1" dirty="0" smtClean="0"/>
              <a:t>Преобладающие ветра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008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изображаются климатические характеристики?</a:t>
            </a:r>
            <a:endParaRPr lang="ru-RU" sz="4000" dirty="0"/>
          </a:p>
        </p:txBody>
      </p:sp>
      <p:pic>
        <p:nvPicPr>
          <p:cNvPr id="3074" name="Picture 2" descr="http://e-libra.ru/files/cache0/195196/i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421169" cy="195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4141657" y="1772250"/>
            <a:ext cx="720080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501697" y="1772250"/>
            <a:ext cx="348920" cy="6486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50617" y="1559309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3076" name="Picture 4" descr="http://www.geoglobus.ru/earth/geo5/zw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25201"/>
            <a:ext cx="4421169" cy="264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3997641" y="3725201"/>
            <a:ext cx="864096" cy="4238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429689" y="3725201"/>
            <a:ext cx="432048" cy="4238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61737" y="3511215"/>
            <a:ext cx="3489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6399882" y="1815526"/>
            <a:ext cx="1305559" cy="11311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872642" y="1446194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19" y="2636912"/>
            <a:ext cx="3315083" cy="48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40352" y="2267494"/>
            <a:ext cx="4273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676157" y="3942225"/>
            <a:ext cx="4467844" cy="3046988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2400" dirty="0" smtClean="0"/>
              <a:t>. Изотермы</a:t>
            </a:r>
          </a:p>
          <a:p>
            <a:r>
              <a:rPr lang="ru-RU" sz="2400" dirty="0" smtClean="0"/>
              <a:t>2. Изобары</a:t>
            </a:r>
          </a:p>
          <a:p>
            <a:r>
              <a:rPr lang="ru-RU" sz="2400" dirty="0" smtClean="0"/>
              <a:t>3. Направление преобладающего ветра</a:t>
            </a:r>
          </a:p>
          <a:p>
            <a:r>
              <a:rPr lang="ru-RU" sz="2400" dirty="0" smtClean="0"/>
              <a:t>4. Шкала среднегодового количества осадков</a:t>
            </a:r>
          </a:p>
          <a:p>
            <a:r>
              <a:rPr lang="ru-RU" sz="2400" dirty="0" smtClean="0"/>
              <a:t>5. Абсолютная максимальная температура воздуха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872642" y="3371258"/>
            <a:ext cx="72008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38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90525" y="3524275"/>
            <a:ext cx="3613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cxnSp>
        <p:nvCxnSpPr>
          <p:cNvPr id="3073" name="Прямая со стрелкой 3072"/>
          <p:cNvCxnSpPr>
            <a:stCxn id="29" idx="1"/>
          </p:cNvCxnSpPr>
          <p:nvPr/>
        </p:nvCxnSpPr>
        <p:spPr>
          <a:xfrm flipH="1">
            <a:off x="7452320" y="3708941"/>
            <a:ext cx="238205" cy="171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распределяются температуры воздуха в июле?</a:t>
            </a:r>
            <a:endParaRPr lang="ru-RU" sz="4000" dirty="0"/>
          </a:p>
        </p:txBody>
      </p:sp>
      <p:pic>
        <p:nvPicPr>
          <p:cNvPr id="5122" name="Picture 2" descr="http://russlov.com/photos/geograficheskiy_atlas/temperatura_vozduha_iyu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27" y="1556792"/>
            <a:ext cx="759923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611560" y="3940663"/>
            <a:ext cx="288032" cy="172819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602401" y="1924835"/>
            <a:ext cx="288032" cy="202719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3709831"/>
            <a:ext cx="43204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48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распределяются температуры воздуха в январе?</a:t>
            </a:r>
            <a:endParaRPr lang="ru-RU" sz="4000" dirty="0"/>
          </a:p>
        </p:txBody>
      </p:sp>
      <p:pic>
        <p:nvPicPr>
          <p:cNvPr id="6146" name="Picture 2" descr="http://i5.pixs.ru/storage/8/4/6/map013jpg_9824309_2927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5" y="1484784"/>
            <a:ext cx="7708275" cy="479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0800000">
            <a:off x="475928" y="1818890"/>
            <a:ext cx="288032" cy="202719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75929" y="3846085"/>
            <a:ext cx="288032" cy="202719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3" y="3557956"/>
            <a:ext cx="40792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41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ru-RU" sz="3600" dirty="0" smtClean="0"/>
              <a:t>От чего зависит температура воздуха?</a:t>
            </a:r>
            <a:endParaRPr lang="ru-RU" sz="3600" dirty="0"/>
          </a:p>
        </p:txBody>
      </p:sp>
      <p:pic>
        <p:nvPicPr>
          <p:cNvPr id="7170" name="Picture 2" descr="http://myphysiography.ru/img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0685"/>
            <a:ext cx="3394133" cy="23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17" y="7570"/>
            <a:ext cx="3320388" cy="197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lh6.ggpht.com/-nKFCqJtVXpQ/UjI5Tkf94zI/AAAAAAAAIKI/iasAyQJhsGY/teplovye_pojasa_zemli_thumb%25255B4%25255D.jp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" y="1978127"/>
            <a:ext cx="5187485" cy="367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50" y="5629436"/>
            <a:ext cx="91440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Почему изотермы не имеют широтного направления как границы тепловых поясов, которые зависят только от угла падения солнечных лучей?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ru-RU" sz="4000" dirty="0" smtClean="0"/>
              <a:t>Как воздух движется?</a:t>
            </a:r>
            <a:endParaRPr lang="ru-RU" sz="4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55576" y="1196752"/>
            <a:ext cx="4680520" cy="1531780"/>
            <a:chOff x="755576" y="1196752"/>
            <a:chExt cx="4680520" cy="1531780"/>
          </a:xfrm>
        </p:grpSpPr>
        <p:sp>
          <p:nvSpPr>
            <p:cNvPr id="3" name="Стрелка вниз 2"/>
            <p:cNvSpPr/>
            <p:nvPr/>
          </p:nvSpPr>
          <p:spPr>
            <a:xfrm>
              <a:off x="3347864" y="1216364"/>
              <a:ext cx="360040" cy="15121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трелка вниз 3"/>
            <p:cNvSpPr/>
            <p:nvPr/>
          </p:nvSpPr>
          <p:spPr>
            <a:xfrm rot="10800000">
              <a:off x="5076056" y="1196752"/>
              <a:ext cx="360040" cy="1512168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5576" y="1629669"/>
              <a:ext cx="2160240" cy="83099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Вертикальное движение </a:t>
              </a:r>
              <a:endParaRPr lang="ru-RU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36096" y="11457"/>
            <a:ext cx="3600400" cy="3046988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Какова связь между температурой и давлением?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Какова связь между направлением ветра и атмосферным давлением?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2734" y="2852936"/>
            <a:ext cx="8593722" cy="3730240"/>
            <a:chOff x="82734" y="2852936"/>
            <a:chExt cx="8593722" cy="37302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4" y="3748262"/>
              <a:ext cx="5558170" cy="283491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7" name="TextBox 6"/>
            <p:cNvSpPr txBox="1"/>
            <p:nvPr/>
          </p:nvSpPr>
          <p:spPr>
            <a:xfrm>
              <a:off x="5796136" y="4860355"/>
              <a:ext cx="2880320" cy="83099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Горизонтальное движение - ветер</a:t>
              </a:r>
              <a:endParaRPr lang="ru-RU" sz="2400" dirty="0"/>
            </a:p>
          </p:txBody>
        </p:sp>
        <p:pic>
          <p:nvPicPr>
            <p:cNvPr id="2054" name="Picture 6" descr="http://detsad-kitty.ru/uploads/posts/2012-06/1341067138_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52936"/>
              <a:ext cx="815383" cy="822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45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0443" y="783549"/>
            <a:ext cx="273630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РЕЛЬЕФ ЗЕМЛИ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3395" y="2564904"/>
            <a:ext cx="1800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МАТЕРИКИ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11411" y="2453558"/>
            <a:ext cx="6443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515112"/>
            <a:ext cx="41764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ОКЕАНИЧЕСКИЕ ВПАДИНЫ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9164" y="4478185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447818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5523" y="4501952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033" y="4478184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6644" y="4507794"/>
            <a:ext cx="13681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ШЕЛЬФ</a:t>
            </a:r>
            <a:endParaRPr lang="ru-RU" sz="2400" b="1" dirty="0"/>
          </a:p>
        </p:txBody>
      </p:sp>
      <p:cxnSp>
        <p:nvCxnSpPr>
          <p:cNvPr id="15" name="Прямая со стрелкой 14"/>
          <p:cNvCxnSpPr>
            <a:endCxn id="4" idx="0"/>
          </p:cNvCxnSpPr>
          <p:nvPr/>
        </p:nvCxnSpPr>
        <p:spPr>
          <a:xfrm flipH="1">
            <a:off x="1823495" y="1983878"/>
            <a:ext cx="900100" cy="581026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59899" y="1983878"/>
            <a:ext cx="951512" cy="46968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2" idx="0"/>
          </p:cNvCxnSpPr>
          <p:nvPr/>
        </p:nvCxnSpPr>
        <p:spPr>
          <a:xfrm flipH="1">
            <a:off x="654069" y="3007397"/>
            <a:ext cx="605564" cy="1563277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11" idx="0"/>
          </p:cNvCxnSpPr>
          <p:nvPr/>
        </p:nvCxnSpPr>
        <p:spPr>
          <a:xfrm>
            <a:off x="1823495" y="3026569"/>
            <a:ext cx="576064" cy="1475383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0" idx="0"/>
          </p:cNvCxnSpPr>
          <p:nvPr/>
        </p:nvCxnSpPr>
        <p:spPr>
          <a:xfrm flipH="1">
            <a:off x="4247964" y="3038333"/>
            <a:ext cx="2163447" cy="143985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2"/>
            <a:endCxn id="9" idx="0"/>
          </p:cNvCxnSpPr>
          <p:nvPr/>
        </p:nvCxnSpPr>
        <p:spPr>
          <a:xfrm flipH="1">
            <a:off x="5513200" y="3038333"/>
            <a:ext cx="1220390" cy="143985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3" idx="0"/>
          </p:cNvCxnSpPr>
          <p:nvPr/>
        </p:nvCxnSpPr>
        <p:spPr>
          <a:xfrm>
            <a:off x="7055768" y="3038333"/>
            <a:ext cx="574952" cy="146946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359" y="4507794"/>
            <a:ext cx="129614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ГОРЫ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66371" y="4501951"/>
            <a:ext cx="187220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РАВНИНЫ</a:t>
            </a:r>
            <a:endParaRPr lang="ru-RU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616110" y="4478186"/>
            <a:ext cx="14401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СОХ</a:t>
            </a:r>
          </a:p>
          <a:p>
            <a:pPr algn="ctr"/>
            <a:r>
              <a:rPr lang="ru-RU" sz="2400" b="1" dirty="0" smtClean="0"/>
              <a:t>ГОРЫ</a:t>
            </a:r>
            <a:endParaRPr lang="ru-RU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143567" y="4473960"/>
            <a:ext cx="15841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РАВНИНЫ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497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соответствие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7802" y="1402430"/>
            <a:ext cx="288032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Тектонические структуры:</a:t>
            </a:r>
          </a:p>
          <a:p>
            <a:r>
              <a:rPr lang="ru-RU" sz="2400" dirty="0" smtClean="0"/>
              <a:t>Платформы</a:t>
            </a:r>
          </a:p>
          <a:p>
            <a:r>
              <a:rPr lang="ru-RU" sz="2400" dirty="0" smtClean="0"/>
              <a:t>Складчатые области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3933056"/>
            <a:ext cx="30243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Формы рельефа:</a:t>
            </a:r>
          </a:p>
          <a:p>
            <a:r>
              <a:rPr lang="ru-RU" sz="2400" dirty="0" smtClean="0"/>
              <a:t>Горы</a:t>
            </a:r>
          </a:p>
          <a:p>
            <a:r>
              <a:rPr lang="ru-RU" sz="2400" dirty="0" smtClean="0"/>
              <a:t>Равнины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39511" y="1402430"/>
            <a:ext cx="316835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Полезные ископаемые:</a:t>
            </a:r>
          </a:p>
          <a:p>
            <a:r>
              <a:rPr lang="ru-RU" sz="2400" dirty="0" smtClean="0"/>
              <a:t>Осадочные</a:t>
            </a:r>
          </a:p>
          <a:p>
            <a:r>
              <a:rPr lang="ru-RU" sz="2400" dirty="0" smtClean="0"/>
              <a:t>Рудные</a:t>
            </a:r>
            <a:endParaRPr lang="ru-RU" sz="2400" dirty="0"/>
          </a:p>
        </p:txBody>
      </p:sp>
      <p:sp>
        <p:nvSpPr>
          <p:cNvPr id="6" name="Арка 5"/>
          <p:cNvSpPr/>
          <p:nvPr/>
        </p:nvSpPr>
        <p:spPr>
          <a:xfrm>
            <a:off x="3563888" y="1412776"/>
            <a:ext cx="1296144" cy="72008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13573130">
            <a:off x="2777520" y="3044359"/>
            <a:ext cx="1061205" cy="764809"/>
          </a:xfrm>
          <a:prstGeom prst="blockArc">
            <a:avLst>
              <a:gd name="adj1" fmla="val 10978617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7853685">
            <a:off x="4519402" y="3050408"/>
            <a:ext cx="1061205" cy="764809"/>
          </a:xfrm>
          <a:prstGeom prst="blockArc">
            <a:avLst>
              <a:gd name="adj1" fmla="val 10978617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79912" y="2348880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73112" y="2361654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688" y="5301208"/>
            <a:ext cx="878497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Платформа → Равнина →Осадочные полезные ископаемые </a:t>
            </a:r>
          </a:p>
          <a:p>
            <a:endParaRPr lang="ru-RU" sz="2400" b="1" dirty="0"/>
          </a:p>
          <a:p>
            <a:r>
              <a:rPr lang="ru-RU" sz="2400" b="1" dirty="0" smtClean="0"/>
              <a:t>Складчатая область → Горы → Рудные полезные ископаемые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674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051720" y="359632"/>
            <a:ext cx="6264696" cy="1269168"/>
            <a:chOff x="2051720" y="359632"/>
            <a:chExt cx="6264696" cy="1269168"/>
          </a:xfrm>
        </p:grpSpPr>
        <p:sp>
          <p:nvSpPr>
            <p:cNvPr id="9" name="Блок-схема: сохраненные данные 8"/>
            <p:cNvSpPr/>
            <p:nvPr/>
          </p:nvSpPr>
          <p:spPr>
            <a:xfrm>
              <a:off x="2051720" y="359632"/>
              <a:ext cx="6264696" cy="126916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484193"/>
              <a:ext cx="5256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 smtClean="0"/>
                <a:t>Черапунджи</a:t>
              </a:r>
              <a:r>
                <a:rPr lang="ru-RU" sz="2400" dirty="0" smtClean="0"/>
                <a:t> (Индия) </a:t>
              </a:r>
              <a:r>
                <a:rPr lang="ru-RU" sz="2400" dirty="0"/>
                <a:t>- </a:t>
              </a:r>
              <a:r>
                <a:rPr lang="ru-RU" sz="2400" b="1" dirty="0"/>
                <a:t>11 777 </a:t>
              </a:r>
              <a:r>
                <a:rPr lang="ru-RU" sz="2400" b="1" dirty="0" smtClean="0"/>
                <a:t>мм/год</a:t>
              </a:r>
              <a:endParaRPr lang="ru-RU" sz="2400" b="1" dirty="0"/>
            </a:p>
            <a:p>
              <a:r>
                <a:rPr lang="ru-RU" sz="2400" b="1" dirty="0" err="1" smtClean="0"/>
                <a:t>Антофагаста</a:t>
              </a:r>
              <a:r>
                <a:rPr lang="ru-RU" sz="2400" b="1" dirty="0" smtClean="0"/>
                <a:t> </a:t>
              </a:r>
              <a:r>
                <a:rPr lang="ru-RU" sz="2400" dirty="0" smtClean="0"/>
                <a:t>(Чили) – </a:t>
              </a:r>
              <a:r>
                <a:rPr lang="ru-RU" sz="2400" b="1" dirty="0" smtClean="0"/>
                <a:t>1 мм/год</a:t>
              </a:r>
              <a:endParaRPr lang="ru-RU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02473" y="2564904"/>
            <a:ext cx="6264696" cy="1344345"/>
            <a:chOff x="2102473" y="2564904"/>
            <a:chExt cx="6264696" cy="1344345"/>
          </a:xfrm>
        </p:grpSpPr>
        <p:sp>
          <p:nvSpPr>
            <p:cNvPr id="10" name="Блок-схема: сохраненные данные 9"/>
            <p:cNvSpPr/>
            <p:nvPr/>
          </p:nvSpPr>
          <p:spPr>
            <a:xfrm>
              <a:off x="2102473" y="2564904"/>
              <a:ext cx="6264696" cy="1296066"/>
            </a:xfrm>
            <a:prstGeom prst="flowChartOnlineStorag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2708920"/>
              <a:ext cx="51125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Эль-</a:t>
              </a:r>
              <a:r>
                <a:rPr lang="ru-RU" sz="2400" b="1" dirty="0" err="1" smtClean="0"/>
                <a:t>Азизия</a:t>
              </a:r>
              <a:r>
                <a:rPr lang="ru-RU" sz="2400" dirty="0" smtClean="0"/>
                <a:t>  (Ливия) </a:t>
              </a:r>
              <a:r>
                <a:rPr lang="en-US" sz="2400" b="1" dirty="0"/>
                <a:t>+57,7 °</a:t>
              </a:r>
              <a:r>
                <a:rPr lang="en-US" sz="2400" b="1" dirty="0" smtClean="0"/>
                <a:t>C</a:t>
              </a:r>
              <a:endParaRPr lang="ru-RU" sz="2400" b="1" dirty="0" smtClean="0"/>
            </a:p>
            <a:p>
              <a:r>
                <a:rPr lang="ru-RU" sz="2400" dirty="0"/>
                <a:t> </a:t>
              </a:r>
              <a:r>
                <a:rPr lang="ru-RU" sz="2400" b="1" dirty="0" smtClean="0"/>
                <a:t>"Восток</a:t>
              </a:r>
              <a:r>
                <a:rPr lang="ru-RU" sz="2400" b="1" dirty="0"/>
                <a:t>" </a:t>
              </a:r>
              <a:r>
                <a:rPr lang="ru-RU" sz="2400" dirty="0"/>
                <a:t>(Антарктида) </a:t>
              </a:r>
              <a:r>
                <a:rPr lang="ru-RU" sz="2400" b="1" dirty="0"/>
                <a:t>-89,2 °С.</a:t>
              </a:r>
              <a:endParaRPr lang="ru-RU" sz="2400" b="1" dirty="0" smtClean="0"/>
            </a:p>
            <a:p>
              <a:r>
                <a:rPr lang="ru-RU" sz="2400" dirty="0" smtClean="0"/>
                <a:t> </a:t>
              </a:r>
              <a:endParaRPr lang="ru-RU" sz="2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085206" y="4888967"/>
            <a:ext cx="6371029" cy="1304730"/>
            <a:chOff x="2085206" y="4888967"/>
            <a:chExt cx="6371029" cy="1304730"/>
          </a:xfrm>
        </p:grpSpPr>
        <p:sp>
          <p:nvSpPr>
            <p:cNvPr id="13" name="Блок-схема: сохраненные данные 12"/>
            <p:cNvSpPr/>
            <p:nvPr/>
          </p:nvSpPr>
          <p:spPr>
            <a:xfrm>
              <a:off x="2085206" y="4888967"/>
              <a:ext cx="6264696" cy="1304730"/>
            </a:xfrm>
            <a:prstGeom prst="flowChartOnlineStorag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63547" y="4941168"/>
              <a:ext cx="6192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Бухта </a:t>
              </a:r>
              <a:r>
                <a:rPr lang="ru-RU" sz="2400" b="1" dirty="0" err="1" smtClean="0"/>
                <a:t>Commonwealth</a:t>
              </a:r>
              <a:r>
                <a:rPr lang="ru-RU" sz="2400" b="1" dirty="0" smtClean="0"/>
                <a:t> </a:t>
              </a:r>
              <a:r>
                <a:rPr lang="ru-RU" sz="2400" dirty="0" smtClean="0"/>
                <a:t>(Антарктида) - постоянно </a:t>
              </a:r>
              <a:r>
                <a:rPr lang="ru-RU" sz="2400" dirty="0"/>
                <a:t>дует ветер со скоростью </a:t>
              </a:r>
              <a:endParaRPr lang="ru-RU" sz="2400" dirty="0" smtClean="0"/>
            </a:p>
            <a:p>
              <a:r>
                <a:rPr lang="ru-RU" sz="2400" dirty="0" smtClean="0"/>
                <a:t>от </a:t>
              </a:r>
              <a:r>
                <a:rPr lang="ru-RU" sz="2400" b="1" dirty="0"/>
                <a:t>240 </a:t>
              </a:r>
              <a:r>
                <a:rPr lang="ru-RU" sz="2400" b="1" dirty="0" smtClean="0"/>
                <a:t>км/час</a:t>
              </a:r>
              <a:endParaRPr lang="ru-RU" sz="24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817" y="20817"/>
            <a:ext cx="1170833" cy="676875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ПОЧЕМУ 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620000" cy="1143000"/>
          </a:xfrm>
        </p:spPr>
        <p:txBody>
          <a:bodyPr/>
          <a:lstStyle/>
          <a:p>
            <a:r>
              <a:rPr lang="ru-RU" dirty="0" smtClean="0"/>
              <a:t>Цель и задачи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0" y="980728"/>
            <a:ext cx="8640960" cy="612068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Узнать </a:t>
            </a:r>
            <a:r>
              <a:rPr lang="ru-RU" sz="2600" dirty="0" smtClean="0">
                <a:solidFill>
                  <a:srgbClr val="FF0000"/>
                </a:solidFill>
              </a:rPr>
              <a:t>КАК</a:t>
            </a:r>
            <a:r>
              <a:rPr lang="ru-RU" sz="2600" dirty="0" smtClean="0"/>
              <a:t> и  </a:t>
            </a:r>
            <a:r>
              <a:rPr lang="ru-RU" sz="2600" dirty="0" smtClean="0">
                <a:solidFill>
                  <a:srgbClr val="FF0000"/>
                </a:solidFill>
              </a:rPr>
              <a:t>ПОЧЕМУ</a:t>
            </a:r>
            <a:r>
              <a:rPr lang="ru-RU" sz="2600" dirty="0" smtClean="0"/>
              <a:t> распределяются температура и осадки на Земле.</a:t>
            </a:r>
          </a:p>
          <a:p>
            <a:pPr lvl="1"/>
            <a:r>
              <a:rPr lang="ru-RU" sz="2600" dirty="0" smtClean="0"/>
              <a:t>вспомнить строение, </a:t>
            </a:r>
            <a:r>
              <a:rPr lang="ru-RU" sz="2600" dirty="0"/>
              <a:t>состав и</a:t>
            </a:r>
            <a:r>
              <a:rPr lang="ru-RU" sz="2600" dirty="0" smtClean="0"/>
              <a:t> значение атмосферы;</a:t>
            </a:r>
          </a:p>
          <a:p>
            <a:pPr lvl="1"/>
            <a:r>
              <a:rPr lang="ru-RU" sz="2600" dirty="0" smtClean="0"/>
              <a:t>вспомнить что такое погода и климат и чем они отличаются;</a:t>
            </a:r>
          </a:p>
          <a:p>
            <a:pPr lvl="1"/>
            <a:r>
              <a:rPr lang="ru-RU" sz="2600" dirty="0" smtClean="0"/>
              <a:t>проанализировать климатические карты;</a:t>
            </a:r>
          </a:p>
          <a:p>
            <a:pPr lvl="1"/>
            <a:r>
              <a:rPr lang="ru-RU" sz="2600" dirty="0" smtClean="0"/>
              <a:t>выявить тенденции в распределении температуры воздуха у поверхности Земли в июле и январе и объяснить их причины;</a:t>
            </a:r>
          </a:p>
          <a:p>
            <a:pPr lvl="1"/>
            <a:r>
              <a:rPr lang="ru-RU" sz="2600" dirty="0" smtClean="0"/>
              <a:t>вспомнить виды движения воздуха и установить зависимость между разницей атмосферного давления и направлением ветра;</a:t>
            </a:r>
          </a:p>
          <a:p>
            <a:pPr lvl="1"/>
            <a:r>
              <a:rPr lang="ru-RU" sz="2600" dirty="0" smtClean="0"/>
              <a:t>изучить особенности распределения поясов давления, осадков и преобладающих ветров на Земле;</a:t>
            </a:r>
          </a:p>
          <a:p>
            <a:pPr lvl="1"/>
            <a:r>
              <a:rPr lang="ru-RU" sz="2600" dirty="0" smtClean="0"/>
              <a:t>узнать что такое воздушная масса и выявить особенности основных видов воздушных масс.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5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27498" y="260648"/>
            <a:ext cx="3332934" cy="1512168"/>
          </a:xfrm>
        </p:spPr>
        <p:txBody>
          <a:bodyPr/>
          <a:lstStyle/>
          <a:p>
            <a:r>
              <a:rPr lang="ru-RU" dirty="0" smtClean="0"/>
              <a:t>Строение атмосферы</a:t>
            </a:r>
            <a:endParaRPr lang="ru-RU" dirty="0"/>
          </a:p>
        </p:txBody>
      </p:sp>
      <p:pic>
        <p:nvPicPr>
          <p:cNvPr id="2050" name="Picture 2" descr="http://ru.static.z-dn.net/files/d14/e7f146a93fbc545b9ba66bc106362f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232"/>
            <a:ext cx="5112568" cy="68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3095836" y="260648"/>
            <a:ext cx="2376264" cy="1090029"/>
            <a:chOff x="3095836" y="260648"/>
            <a:chExt cx="2376264" cy="1090029"/>
          </a:xfrm>
        </p:grpSpPr>
        <p:sp>
          <p:nvSpPr>
            <p:cNvPr id="3" name="TextBox 2"/>
            <p:cNvSpPr txBox="1"/>
            <p:nvPr/>
          </p:nvSpPr>
          <p:spPr>
            <a:xfrm>
              <a:off x="3095836" y="260648"/>
              <a:ext cx="2376264" cy="584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/>
                <a:t>АТМОСФЕРА</a:t>
              </a:r>
              <a:endParaRPr lang="ru-RU" sz="3200" b="1" dirty="0"/>
            </a:p>
          </p:txBody>
        </p:sp>
        <p:cxnSp>
          <p:nvCxnSpPr>
            <p:cNvPr id="13" name="Прямая со стрелкой 12"/>
            <p:cNvCxnSpPr>
              <a:stCxn id="3" idx="2"/>
              <a:endCxn id="4" idx="0"/>
            </p:cNvCxnSpPr>
            <p:nvPr/>
          </p:nvCxnSpPr>
          <p:spPr>
            <a:xfrm flipH="1">
              <a:off x="4283129" y="845423"/>
              <a:ext cx="839" cy="505254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323528" y="1350677"/>
            <a:ext cx="5111729" cy="3395662"/>
            <a:chOff x="323528" y="1350677"/>
            <a:chExt cx="5111729" cy="3395662"/>
          </a:xfrm>
        </p:grpSpPr>
        <p:sp>
          <p:nvSpPr>
            <p:cNvPr id="4" name="TextBox 3"/>
            <p:cNvSpPr txBox="1"/>
            <p:nvPr/>
          </p:nvSpPr>
          <p:spPr>
            <a:xfrm>
              <a:off x="3131001" y="1350677"/>
              <a:ext cx="2304256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СМЕСЬ ГАЗОВ</a:t>
              </a:r>
              <a:endParaRPr lang="ru-RU" sz="2400" dirty="0"/>
            </a:p>
          </p:txBody>
        </p:sp>
        <p:cxnSp>
          <p:nvCxnSpPr>
            <p:cNvPr id="18" name="Прямая со стрелкой 17"/>
            <p:cNvCxnSpPr>
              <a:endCxn id="5" idx="0"/>
            </p:cNvCxnSpPr>
            <p:nvPr/>
          </p:nvCxnSpPr>
          <p:spPr>
            <a:xfrm flipH="1">
              <a:off x="1403648" y="1812342"/>
              <a:ext cx="1727353" cy="617663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Группа 46"/>
            <p:cNvGrpSpPr/>
            <p:nvPr/>
          </p:nvGrpSpPr>
          <p:grpSpPr>
            <a:xfrm>
              <a:off x="323528" y="2430005"/>
              <a:ext cx="2160240" cy="2316334"/>
              <a:chOff x="323528" y="2430005"/>
              <a:chExt cx="2160240" cy="23163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23528" y="2430005"/>
                <a:ext cx="2160240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АЗОТ 78%</a:t>
                </a:r>
                <a:endParaRPr lang="ru-RU" sz="2400" dirty="0"/>
              </a:p>
            </p:txBody>
          </p:sp>
          <p:grpSp>
            <p:nvGrpSpPr>
              <p:cNvPr id="34" name="Группа 33"/>
              <p:cNvGrpSpPr/>
              <p:nvPr/>
            </p:nvGrpSpPr>
            <p:grpSpPr>
              <a:xfrm>
                <a:off x="575556" y="3068960"/>
                <a:ext cx="1888976" cy="1677379"/>
                <a:chOff x="1259632" y="4394721"/>
                <a:chExt cx="1440160" cy="1194519"/>
              </a:xfrm>
            </p:grpSpPr>
            <p:sp>
              <p:nvSpPr>
                <p:cNvPr id="32" name="Овал 31"/>
                <p:cNvSpPr/>
                <p:nvPr/>
              </p:nvSpPr>
              <p:spPr>
                <a:xfrm>
                  <a:off x="1259632" y="4394721"/>
                  <a:ext cx="1224136" cy="1194519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403648" y="4459178"/>
                  <a:ext cx="129614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FF0000"/>
                      </a:solidFill>
                    </a:rPr>
                    <a:t>N</a:t>
                  </a:r>
                  <a:r>
                    <a:rPr lang="ru-RU" sz="3600" dirty="0" smtClean="0">
                      <a:solidFill>
                        <a:srgbClr val="FF0000"/>
                      </a:solidFill>
                    </a:rPr>
                    <a:t>2</a:t>
                  </a:r>
                  <a:endParaRPr lang="ru-RU" sz="36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1" name="Группа 60"/>
          <p:cNvGrpSpPr/>
          <p:nvPr/>
        </p:nvGrpSpPr>
        <p:grpSpPr>
          <a:xfrm>
            <a:off x="2397092" y="1812342"/>
            <a:ext cx="3110173" cy="3306566"/>
            <a:chOff x="2397092" y="1812342"/>
            <a:chExt cx="3110173" cy="3306566"/>
          </a:xfrm>
        </p:grpSpPr>
        <p:cxnSp>
          <p:nvCxnSpPr>
            <p:cNvPr id="20" name="Прямая со стрелкой 19"/>
            <p:cNvCxnSpPr>
              <a:stCxn id="4" idx="2"/>
              <a:endCxn id="6" idx="0"/>
            </p:cNvCxnSpPr>
            <p:nvPr/>
          </p:nvCxnSpPr>
          <p:spPr>
            <a:xfrm>
              <a:off x="4283129" y="1812342"/>
              <a:ext cx="0" cy="612284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Группа 47"/>
            <p:cNvGrpSpPr/>
            <p:nvPr/>
          </p:nvGrpSpPr>
          <p:grpSpPr>
            <a:xfrm>
              <a:off x="2397092" y="2424626"/>
              <a:ext cx="3110173" cy="2694282"/>
              <a:chOff x="2397092" y="2424626"/>
              <a:chExt cx="3110173" cy="269428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58993" y="2424626"/>
                <a:ext cx="2448272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КИСЛОРОД 21%</a:t>
                </a:r>
                <a:endParaRPr lang="ru-RU" sz="2400" dirty="0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2397092" y="3670532"/>
                <a:ext cx="1742410" cy="1448376"/>
                <a:chOff x="1259632" y="4394721"/>
                <a:chExt cx="1440160" cy="1194519"/>
              </a:xfrm>
            </p:grpSpPr>
            <p:sp>
              <p:nvSpPr>
                <p:cNvPr id="36" name="Овал 35"/>
                <p:cNvSpPr/>
                <p:nvPr/>
              </p:nvSpPr>
              <p:spPr>
                <a:xfrm>
                  <a:off x="1259632" y="4394721"/>
                  <a:ext cx="1224136" cy="1194519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403648" y="4459178"/>
                  <a:ext cx="129614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>
                      <a:solidFill>
                        <a:srgbClr val="FF0000"/>
                      </a:solidFill>
                    </a:rPr>
                    <a:t>O</a:t>
                  </a:r>
                  <a:r>
                    <a:rPr lang="ru-RU" sz="3600" dirty="0" smtClean="0">
                      <a:solidFill>
                        <a:srgbClr val="FF0000"/>
                      </a:solidFill>
                    </a:rPr>
                    <a:t>2</a:t>
                  </a:r>
                  <a:endParaRPr lang="ru-RU" sz="36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3" name="Группа 62"/>
          <p:cNvGrpSpPr/>
          <p:nvPr/>
        </p:nvGrpSpPr>
        <p:grpSpPr>
          <a:xfrm>
            <a:off x="1143932" y="1812342"/>
            <a:ext cx="7279988" cy="4618625"/>
            <a:chOff x="1143932" y="1812342"/>
            <a:chExt cx="7279988" cy="4618625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2978041" y="2891668"/>
              <a:ext cx="5141776" cy="3539299"/>
              <a:chOff x="2978041" y="2891668"/>
              <a:chExt cx="5141776" cy="3539299"/>
            </a:xfrm>
          </p:grpSpPr>
          <p:cxnSp>
            <p:nvCxnSpPr>
              <p:cNvPr id="27" name="Прямая со стрелкой 26"/>
              <p:cNvCxnSpPr>
                <a:stCxn id="7" idx="2"/>
                <a:endCxn id="9" idx="0"/>
              </p:cNvCxnSpPr>
              <p:nvPr/>
            </p:nvCxnSpPr>
            <p:spPr>
              <a:xfrm>
                <a:off x="6895681" y="2891668"/>
                <a:ext cx="0" cy="2121508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Группа 51"/>
              <p:cNvGrpSpPr/>
              <p:nvPr/>
            </p:nvGrpSpPr>
            <p:grpSpPr>
              <a:xfrm>
                <a:off x="2978041" y="5013176"/>
                <a:ext cx="5141776" cy="1417791"/>
                <a:chOff x="2978041" y="5013176"/>
                <a:chExt cx="5141776" cy="1417791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5671545" y="5013176"/>
                  <a:ext cx="2448272" cy="46166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dirty="0" smtClean="0"/>
                    <a:t>УГЛЕКИСЛЫЙ ГАЗ</a:t>
                  </a:r>
                  <a:endParaRPr lang="ru-RU" sz="2400" dirty="0"/>
                </a:p>
              </p:txBody>
            </p:sp>
            <p:grpSp>
              <p:nvGrpSpPr>
                <p:cNvPr id="38" name="Группа 37"/>
                <p:cNvGrpSpPr/>
                <p:nvPr/>
              </p:nvGrpSpPr>
              <p:grpSpPr>
                <a:xfrm>
                  <a:off x="2978041" y="5676376"/>
                  <a:ext cx="900100" cy="754591"/>
                  <a:chOff x="1259632" y="4394721"/>
                  <a:chExt cx="1440160" cy="1234007"/>
                </a:xfrm>
              </p:grpSpPr>
              <p:sp>
                <p:nvSpPr>
                  <p:cNvPr id="39" name="Овал 38"/>
                  <p:cNvSpPr/>
                  <p:nvPr/>
                </p:nvSpPr>
                <p:spPr>
                  <a:xfrm>
                    <a:off x="1259632" y="4394721"/>
                    <a:ext cx="1224136" cy="1194519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259632" y="4459179"/>
                    <a:ext cx="1440160" cy="11695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>
                        <a:solidFill>
                          <a:srgbClr val="FF0000"/>
                        </a:solidFill>
                      </a:rPr>
                      <a:t>CO</a:t>
                    </a:r>
                    <a:r>
                      <a:rPr lang="ru-RU" sz="2400" b="1" dirty="0" smtClean="0">
                        <a:solidFill>
                          <a:srgbClr val="FF0000"/>
                        </a:solidFill>
                      </a:rPr>
                      <a:t>2</a:t>
                    </a:r>
                    <a:endParaRPr lang="ru-RU" sz="2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2" name="Группа 61"/>
            <p:cNvGrpSpPr/>
            <p:nvPr/>
          </p:nvGrpSpPr>
          <p:grpSpPr>
            <a:xfrm>
              <a:off x="1143932" y="1812342"/>
              <a:ext cx="6975885" cy="4305778"/>
              <a:chOff x="1143932" y="1812342"/>
              <a:chExt cx="6975885" cy="4305778"/>
            </a:xfrm>
          </p:grpSpPr>
          <p:cxnSp>
            <p:nvCxnSpPr>
              <p:cNvPr id="23" name="Прямая со стрелкой 22"/>
              <p:cNvCxnSpPr>
                <a:endCxn id="7" idx="0"/>
              </p:cNvCxnSpPr>
              <p:nvPr/>
            </p:nvCxnSpPr>
            <p:spPr>
              <a:xfrm>
                <a:off x="5435257" y="1812342"/>
                <a:ext cx="1460424" cy="617661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Группа 53"/>
              <p:cNvGrpSpPr/>
              <p:nvPr/>
            </p:nvGrpSpPr>
            <p:grpSpPr>
              <a:xfrm>
                <a:off x="1143932" y="2430003"/>
                <a:ext cx="6975885" cy="3688117"/>
                <a:chOff x="1143932" y="2430003"/>
                <a:chExt cx="6975885" cy="368811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5671545" y="2430003"/>
                  <a:ext cx="2448272" cy="46166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dirty="0" smtClean="0"/>
                    <a:t>ДРУГИЕ ГАЗЫ</a:t>
                  </a:r>
                  <a:endParaRPr lang="ru-RU" sz="2400" dirty="0"/>
                </a:p>
              </p:txBody>
            </p:sp>
            <p:cxnSp>
              <p:nvCxnSpPr>
                <p:cNvPr id="25" name="Прямая со стрелкой 24"/>
                <p:cNvCxnSpPr>
                  <a:endCxn id="10" idx="0"/>
                </p:cNvCxnSpPr>
                <p:nvPr/>
              </p:nvCxnSpPr>
              <p:spPr>
                <a:xfrm flipH="1">
                  <a:off x="5690970" y="2891669"/>
                  <a:ext cx="19425" cy="1041386"/>
                </a:xfrm>
                <a:prstGeom prst="straightConnector1">
                  <a:avLst/>
                </a:prstGeom>
                <a:ln w="635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" name="Группа 48"/>
                <p:cNvGrpSpPr/>
                <p:nvPr/>
              </p:nvGrpSpPr>
              <p:grpSpPr>
                <a:xfrm>
                  <a:off x="1143932" y="3933055"/>
                  <a:ext cx="5159106" cy="2185065"/>
                  <a:chOff x="1143932" y="3933055"/>
                  <a:chExt cx="5159106" cy="2185065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078902" y="3933055"/>
                    <a:ext cx="1224136" cy="461665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2400" dirty="0" smtClean="0"/>
                      <a:t>АРГОН</a:t>
                    </a:r>
                    <a:endParaRPr lang="ru-RU" sz="2400" dirty="0"/>
                  </a:p>
                </p:txBody>
              </p: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143932" y="5348392"/>
                    <a:ext cx="941122" cy="769728"/>
                    <a:chOff x="1259632" y="4394721"/>
                    <a:chExt cx="1440160" cy="1194519"/>
                  </a:xfrm>
                </p:grpSpPr>
                <p:sp>
                  <p:nvSpPr>
                    <p:cNvPr id="42" name="Овал 41"/>
                    <p:cNvSpPr/>
                    <p:nvPr/>
                  </p:nvSpPr>
                  <p:spPr>
                    <a:xfrm>
                      <a:off x="1259632" y="4394721"/>
                      <a:ext cx="1224136" cy="1194519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1403648" y="4459178"/>
                      <a:ext cx="1296144" cy="9074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Ar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56" name="Группа 55"/>
            <p:cNvGrpSpPr/>
            <p:nvPr/>
          </p:nvGrpSpPr>
          <p:grpSpPr>
            <a:xfrm>
              <a:off x="4448765" y="2891670"/>
              <a:ext cx="3975155" cy="2888191"/>
              <a:chOff x="4448765" y="2891670"/>
              <a:chExt cx="3975155" cy="2888191"/>
            </a:xfrm>
          </p:grpSpPr>
          <p:cxnSp>
            <p:nvCxnSpPr>
              <p:cNvPr id="31" name="Прямая со стрелкой 30"/>
              <p:cNvCxnSpPr/>
              <p:nvPr/>
            </p:nvCxnSpPr>
            <p:spPr>
              <a:xfrm>
                <a:off x="8119817" y="2891670"/>
                <a:ext cx="0" cy="1041385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Группа 49"/>
              <p:cNvGrpSpPr/>
              <p:nvPr/>
            </p:nvGrpSpPr>
            <p:grpSpPr>
              <a:xfrm>
                <a:off x="4448765" y="3933056"/>
                <a:ext cx="3975155" cy="1846805"/>
                <a:chOff x="4448765" y="3933056"/>
                <a:chExt cx="3975155" cy="1846805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7308304" y="3933056"/>
                  <a:ext cx="1115616" cy="46166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dirty="0" smtClean="0"/>
                    <a:t>ОЗОН</a:t>
                  </a:r>
                  <a:endParaRPr lang="ru-RU" sz="2400" dirty="0"/>
                </a:p>
              </p:txBody>
            </p:sp>
            <p:grpSp>
              <p:nvGrpSpPr>
                <p:cNvPr id="44" name="Группа 43"/>
                <p:cNvGrpSpPr/>
                <p:nvPr/>
              </p:nvGrpSpPr>
              <p:grpSpPr>
                <a:xfrm>
                  <a:off x="4448765" y="5079970"/>
                  <a:ext cx="986492" cy="699891"/>
                  <a:chOff x="1259632" y="4394721"/>
                  <a:chExt cx="1466067" cy="1194519"/>
                </a:xfrm>
              </p:grpSpPr>
              <p:sp>
                <p:nvSpPr>
                  <p:cNvPr id="45" name="Овал 44"/>
                  <p:cNvSpPr/>
                  <p:nvPr/>
                </p:nvSpPr>
                <p:spPr>
                  <a:xfrm>
                    <a:off x="1259632" y="4394721"/>
                    <a:ext cx="1224136" cy="1194519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429556" y="4477669"/>
                    <a:ext cx="1296143" cy="8207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>
                        <a:solidFill>
                          <a:srgbClr val="FF0000"/>
                        </a:solidFill>
                      </a:rPr>
                      <a:t>O</a:t>
                    </a:r>
                    <a:r>
                      <a:rPr lang="en-US" sz="2400" b="1" dirty="0" smtClean="0">
                        <a:solidFill>
                          <a:srgbClr val="FF0000"/>
                        </a:solidFill>
                      </a:rPr>
                      <a:t>3</a:t>
                    </a:r>
                    <a:endParaRPr lang="ru-RU" sz="2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16018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939724" y="2512350"/>
            <a:ext cx="2856412" cy="2020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27122" y="2799168"/>
            <a:ext cx="2081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Зачем нужна атмосфера</a:t>
            </a:r>
            <a:r>
              <a:rPr lang="ru-RU" sz="2800" dirty="0" smtClean="0">
                <a:solidFill>
                  <a:schemeClr val="bg1"/>
                </a:solidFill>
              </a:rPr>
              <a:t>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letopisi.org/images/thumb/f/f7/%D0%AD%D0%BA%D0%BE%D0%9A%D0%BE%D0%BC%D0%BF_%D0%9D%D0%B0%D0%BC_%D0%B6%D0%B8%D1%82%D1%8C_%D0%BD%D0%B0_%D1%8D%D1%82%D0%BE%D0%B9_%D0%B7%D0%B5%D0%BC%D0%BB%D0%B5.png/400px-%D0%AD%D0%BA%D0%BE%D0%9A%D0%BE%D0%BC%D0%BF_%D0%9D%D0%B0%D0%BC_%D0%B6%D0%B8%D1%82%D1%8C_%D0%BD%D0%B0_%D1%8D%D1%82%D0%BE%D0%B9_%D0%B7%D0%B5%D0%BC%D0%BB%D0%B5.p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30" y="215672"/>
            <a:ext cx="3060475" cy="20581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40.radikal.ru/i087/1302/07/449feeb472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87" y="241905"/>
            <a:ext cx="2703999" cy="20364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ciencewithme.com/wp-content/uploads/2010/11/photosynthesis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32650"/>
            <a:ext cx="2906688" cy="23253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7/75/Delicate_Arch_USA_Uta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14" y="4640535"/>
            <a:ext cx="2848947" cy="21367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192.photobucket.com/albums/aa338/puddin78/Wallpapers/ce668f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8355"/>
            <a:ext cx="2400171" cy="2057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ttp://media.tinmoi.vn/2012/02/25/32_28_1330163826_35_tgw-6_62d7c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91" y="2431272"/>
            <a:ext cx="2030249" cy="190437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31224" y="3122334"/>
            <a:ext cx="81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+15</a:t>
            </a:r>
            <a:r>
              <a:rPr lang="en-US" dirty="0" smtClean="0">
                <a:solidFill>
                  <a:srgbClr val="FF0000"/>
                </a:solidFill>
                <a:latin typeface="Franklin Gothic Book"/>
              </a:rPr>
              <a:t>ºC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различаются климат и погода?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Погода </a:t>
            </a:r>
            <a:endParaRPr lang="ru-RU" sz="2400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Состояние тропосферы в данном месте в определённый момент.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400" dirty="0" smtClean="0"/>
              <a:t>Климат </a:t>
            </a:r>
            <a:endParaRPr lang="ru-RU" sz="2400" dirty="0"/>
          </a:p>
        </p:txBody>
      </p:sp>
      <p:sp>
        <p:nvSpPr>
          <p:cNvPr id="16" name="Объект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Многолетний режим погоды данной местности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27584" y="4365104"/>
            <a:ext cx="655272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Что характеризуется изменчивостью?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1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</TotalTime>
  <Words>399</Words>
  <Application>Microsoft Office PowerPoint</Application>
  <PresentationFormat>Экран (4:3)</PresentationFormat>
  <Paragraphs>107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Распределение температуры воздуха и осадков на Земле. Воздушные массы (начало). </vt:lpstr>
      <vt:lpstr>Презентация PowerPoint</vt:lpstr>
      <vt:lpstr>Найди соответствие</vt:lpstr>
      <vt:lpstr>Презентация PowerPoint</vt:lpstr>
      <vt:lpstr>Цель и задачи урока</vt:lpstr>
      <vt:lpstr>Строение атмосферы</vt:lpstr>
      <vt:lpstr>Презентация PowerPoint</vt:lpstr>
      <vt:lpstr>Презентация PowerPoint</vt:lpstr>
      <vt:lpstr>Чем различаются климат и погода?</vt:lpstr>
      <vt:lpstr>Климатические характеристики  </vt:lpstr>
      <vt:lpstr>Как изображаются климатические характеристики?</vt:lpstr>
      <vt:lpstr>Как распределяются температуры воздуха в июле?</vt:lpstr>
      <vt:lpstr>Как распределяются температуры воздуха в январе?</vt:lpstr>
      <vt:lpstr>От чего зависит температура воздуха?</vt:lpstr>
      <vt:lpstr>Как воздух движется?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Распределение температуры воздуха и осадков на Земле. Воздушные массы (начало). </dc:title>
  <dc:creator>Сергей Зверев</dc:creator>
  <cp:lastModifiedBy>Сергей Зверев</cp:lastModifiedBy>
  <cp:revision>4</cp:revision>
  <dcterms:created xsi:type="dcterms:W3CDTF">2014-06-26T04:16:19Z</dcterms:created>
  <dcterms:modified xsi:type="dcterms:W3CDTF">2014-06-26T04:23:04Z</dcterms:modified>
</cp:coreProperties>
</file>