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500306"/>
            <a:ext cx="6858048" cy="3643338"/>
          </a:xfrm>
          <a:prstGeom prst="rect">
            <a:avLst/>
          </a:prstGeom>
          <a:solidFill>
            <a:srgbClr val="D5F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11328" y="0"/>
            <a:ext cx="543559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Варикапы </a:t>
            </a:r>
            <a:r>
              <a:rPr lang="ru-RU" sz="2800" dirty="0" smtClean="0"/>
              <a:t>- полупроводниковые </a:t>
            </a:r>
          </a:p>
          <a:p>
            <a:pPr algn="ctr"/>
            <a:r>
              <a:rPr lang="ru-RU" sz="2800" dirty="0" smtClean="0"/>
              <a:t>диоды, работающие в качестве </a:t>
            </a:r>
          </a:p>
          <a:p>
            <a:pPr algn="ctr"/>
            <a:r>
              <a:rPr lang="ru-RU" sz="2800" dirty="0" smtClean="0"/>
              <a:t>конденсаторов, использующих </a:t>
            </a:r>
          </a:p>
          <a:p>
            <a:pPr algn="ctr"/>
            <a:r>
              <a:rPr lang="ru-RU" sz="2800" dirty="0" smtClean="0"/>
              <a:t>управляемую барьерную ёмкость</a:t>
            </a:r>
          </a:p>
          <a:p>
            <a:pPr algn="ctr"/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2643968" y="4356900"/>
            <a:ext cx="3571106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2" idx="0"/>
          </p:cNvCxnSpPr>
          <p:nvPr/>
        </p:nvCxnSpPr>
        <p:spPr>
          <a:xfrm flipH="1" flipV="1">
            <a:off x="3964777" y="3000372"/>
            <a:ext cx="1250165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974770" y="3859217"/>
            <a:ext cx="1311611" cy="2698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107653" y="4716472"/>
            <a:ext cx="1107289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007061" y="5645166"/>
            <a:ext cx="1279319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4827467" y="2750339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8" name="Овал 17"/>
          <p:cNvSpPr/>
          <p:nvPr/>
        </p:nvSpPr>
        <p:spPr>
          <a:xfrm>
            <a:off x="4965201" y="3579023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9" name="Овал 18"/>
          <p:cNvSpPr/>
          <p:nvPr/>
        </p:nvSpPr>
        <p:spPr>
          <a:xfrm>
            <a:off x="4929190" y="4371988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21" name="Овал 20"/>
          <p:cNvSpPr/>
          <p:nvPr/>
        </p:nvSpPr>
        <p:spPr>
          <a:xfrm>
            <a:off x="3867613" y="2757486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2" name="Овал 21"/>
          <p:cNvSpPr/>
          <p:nvPr/>
        </p:nvSpPr>
        <p:spPr>
          <a:xfrm>
            <a:off x="3929057" y="3657608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3" name="Овал 22"/>
          <p:cNvSpPr/>
          <p:nvPr/>
        </p:nvSpPr>
        <p:spPr>
          <a:xfrm>
            <a:off x="3899904" y="4645035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6215074" y="1672698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n</a:t>
            </a:r>
            <a:endParaRPr lang="ru-RU" sz="54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285984" y="1623828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/>
              <a:t>р</a:t>
            </a:r>
            <a:endParaRPr lang="ru-RU" sz="5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544" y="3433053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+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64671" y="3127152"/>
            <a:ext cx="73449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0" dirty="0" smtClean="0">
                <a:solidFill>
                  <a:srgbClr val="FF0000"/>
                </a:solidFill>
              </a:rPr>
              <a:t>-</a:t>
            </a:r>
            <a:endParaRPr lang="ru-RU" sz="14000" dirty="0">
              <a:solidFill>
                <a:srgbClr val="FF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049784" y="5624607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27" name="Овал 26"/>
          <p:cNvSpPr/>
          <p:nvPr/>
        </p:nvSpPr>
        <p:spPr>
          <a:xfrm>
            <a:off x="3826752" y="5536421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086698" y="3357562"/>
            <a:ext cx="6842888" cy="377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" idx="3"/>
          </p:cNvCxnSpPr>
          <p:nvPr/>
        </p:nvCxnSpPr>
        <p:spPr>
          <a:xfrm>
            <a:off x="1071538" y="4286256"/>
            <a:ext cx="6858048" cy="357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071538" y="5286389"/>
            <a:ext cx="6786610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0800000">
            <a:off x="4143372" y="3143248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>
            <a:off x="4143372" y="3786190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4143372" y="4643446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>
            <a:off x="4143372" y="5572140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4714876" y="3214686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36" name="Овал 35"/>
          <p:cNvSpPr/>
          <p:nvPr/>
        </p:nvSpPr>
        <p:spPr>
          <a:xfrm>
            <a:off x="4786314" y="3857628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37" name="Овал 36"/>
          <p:cNvSpPr/>
          <p:nvPr/>
        </p:nvSpPr>
        <p:spPr>
          <a:xfrm>
            <a:off x="4929190" y="4786322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40" name="Овал 39"/>
          <p:cNvSpPr/>
          <p:nvPr/>
        </p:nvSpPr>
        <p:spPr>
          <a:xfrm>
            <a:off x="4857752" y="5429264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42" name="Овал 41"/>
          <p:cNvSpPr/>
          <p:nvPr/>
        </p:nvSpPr>
        <p:spPr>
          <a:xfrm>
            <a:off x="3857620" y="3000372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0" name="Овал 49"/>
          <p:cNvSpPr/>
          <p:nvPr/>
        </p:nvSpPr>
        <p:spPr>
          <a:xfrm>
            <a:off x="4000496" y="3929066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1" name="Овал 50"/>
          <p:cNvSpPr/>
          <p:nvPr/>
        </p:nvSpPr>
        <p:spPr>
          <a:xfrm>
            <a:off x="4000496" y="4929198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2" name="Овал 51"/>
          <p:cNvSpPr/>
          <p:nvPr/>
        </p:nvSpPr>
        <p:spPr>
          <a:xfrm>
            <a:off x="3929058" y="5786454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7858148" y="1857364"/>
            <a:ext cx="1049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Бибиков</a:t>
            </a:r>
            <a:r>
              <a:rPr lang="ru-RU" sz="1200" dirty="0" smtClean="0"/>
              <a:t> Д.Н.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73514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C -0.02465 -0.01088 -0.00781 -0.00532 -0.05209 -0.00532 " pathEditMode="relative" ptsTypes="fA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C 0.01875 0.00787 0.004 0.00255 0.04601 0.00255 " pathEditMode="relative" ptsTypes="fA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C -0.01459 4.81481E-6 -0.02934 4.81481E-6 -0.04393 4.81481E-6 " pathEditMode="relative" ptsTypes="fA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C 0.01459 -3.7037E-7 0.02934 -3.7037E-7 0.04393 -3.7037E-7 " pathEditMode="relative" ptsTypes="fA">
                                      <p:cBhvr>
                                        <p:cTn id="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C -0.046 -0.00556 -0.02916 -0.00533 -0.05 -0.00533 " pathEditMode="relative" ptsTypes="f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5.92593E-6 C 0.01077 5.92593E-6 0.02136 5.92593E-6 0.03212 5.92593E-6 " pathEditMode="relative" ptsTypes="f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C -0.01718 0.0081 -0.00382 0.00278 -0.04184 0.00278 " pathEditMode="relative" ptsTypes="fA">
                                      <p:cBhvr>
                                        <p:cTn id="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C 0.01338 3.7037E-7 0.02657 3.7037E-7 0.03994 3.7037E-7 " pathEditMode="relative" ptsTypes="fA">
                                      <p:cBhvr>
                                        <p:cTn id="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11111E-6 C -0.01024 -0.0044 -0.02013 -0.01227 -0.03003 -0.01852 " pathEditMode="relative" ptsTypes="f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C 0.01336 4.07407E-6 0.02673 4.07407E-6 0.0401 4.07407E-6 " pathEditMode="relative" ptsTypes="fA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92593E-6 C -0.01997 5.92593E-6 -0.0401 5.92593E-6 -0.06007 5.92593E-6 " pathEditMode="relative" ptsTypes="fA">
                                      <p:cBhvr>
                                        <p:cTn id="4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C 0.01736 -4.07407E-6 0.03472 -4.07407E-6 0.05209 -4.07407E-6 " pathEditMode="relative" ptsTypes="fA">
                                      <p:cBhvr>
                                        <p:cTn id="4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33333E-6 C -0.01476 -0.00671 -0.02848 -0.01064 -0.0441 -0.01064 " pathEditMode="relative" ptsTypes="fA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C 0.01666 -0.00532 0.03454 0.00023 0.05 -0.01065 " pathEditMode="relative" ptsTypes="fA">
                                      <p:cBhvr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66667E-6 C -0.02066 6.66667E-6 -0.04132 6.66667E-6 -0.06198 6.66667E-6 " pathEditMode="relative" ptsTypes="fA">
                                      <p:cBhvr>
                                        <p:cTn id="5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C 0.01129 2.96296E-6 0.02274 2.96296E-6 0.03403 2.96296E-6 " pathEditMode="relative" ptsTypes="f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31" grpId="0"/>
      <p:bldP spid="32" grpId="0"/>
      <p:bldP spid="24" grpId="0" animBg="1"/>
      <p:bldP spid="27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50" grpId="0" animBg="1"/>
      <p:bldP spid="51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500306"/>
            <a:ext cx="6858048" cy="3643338"/>
          </a:xfrm>
          <a:prstGeom prst="rect">
            <a:avLst/>
          </a:prstGeom>
          <a:solidFill>
            <a:srgbClr val="D5F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2643968" y="4356900"/>
            <a:ext cx="3571106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2" idx="0"/>
          </p:cNvCxnSpPr>
          <p:nvPr/>
        </p:nvCxnSpPr>
        <p:spPr>
          <a:xfrm flipH="1" flipV="1">
            <a:off x="3964777" y="3000372"/>
            <a:ext cx="1250165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974770" y="3859217"/>
            <a:ext cx="1311611" cy="2698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107653" y="4716472"/>
            <a:ext cx="1107289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007061" y="5645166"/>
            <a:ext cx="1279319" cy="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4827467" y="2750339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8" name="Овал 17"/>
          <p:cNvSpPr/>
          <p:nvPr/>
        </p:nvSpPr>
        <p:spPr>
          <a:xfrm>
            <a:off x="4965201" y="3579023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19" name="Овал 18"/>
          <p:cNvSpPr/>
          <p:nvPr/>
        </p:nvSpPr>
        <p:spPr>
          <a:xfrm>
            <a:off x="4929190" y="4371988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21" name="Овал 20"/>
          <p:cNvSpPr/>
          <p:nvPr/>
        </p:nvSpPr>
        <p:spPr>
          <a:xfrm>
            <a:off x="3867613" y="2757486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2" name="Овал 21"/>
          <p:cNvSpPr/>
          <p:nvPr/>
        </p:nvSpPr>
        <p:spPr>
          <a:xfrm>
            <a:off x="3929057" y="3657608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3" name="Овал 22"/>
          <p:cNvSpPr/>
          <p:nvPr/>
        </p:nvSpPr>
        <p:spPr>
          <a:xfrm>
            <a:off x="3899904" y="4645035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6215074" y="1500174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n</a:t>
            </a:r>
            <a:endParaRPr lang="ru-RU" sz="54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285984" y="1500174"/>
            <a:ext cx="548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err="1" smtClean="0"/>
              <a:t>р</a:t>
            </a:r>
            <a:endParaRPr lang="ru-RU" sz="5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544" y="3433053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+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64671" y="3127152"/>
            <a:ext cx="73449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0" dirty="0" smtClean="0">
                <a:solidFill>
                  <a:srgbClr val="FF0000"/>
                </a:solidFill>
              </a:rPr>
              <a:t>-</a:t>
            </a:r>
            <a:endParaRPr lang="ru-RU" sz="14000" dirty="0">
              <a:solidFill>
                <a:srgbClr val="FF0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049784" y="5624607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27" name="Овал 26"/>
          <p:cNvSpPr/>
          <p:nvPr/>
        </p:nvSpPr>
        <p:spPr>
          <a:xfrm>
            <a:off x="3826752" y="5536421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086698" y="3357562"/>
            <a:ext cx="6842888" cy="377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2" idx="3"/>
          </p:cNvCxnSpPr>
          <p:nvPr/>
        </p:nvCxnSpPr>
        <p:spPr>
          <a:xfrm>
            <a:off x="1071538" y="4286256"/>
            <a:ext cx="6858048" cy="3571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071538" y="5286389"/>
            <a:ext cx="6786610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0800000">
            <a:off x="4143372" y="3143248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10800000">
            <a:off x="4143372" y="3786190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4143372" y="4643446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0800000">
            <a:off x="4143372" y="5572140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4714876" y="3214686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36" name="Овал 35"/>
          <p:cNvSpPr/>
          <p:nvPr/>
        </p:nvSpPr>
        <p:spPr>
          <a:xfrm>
            <a:off x="4786314" y="3857628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37" name="Овал 36"/>
          <p:cNvSpPr/>
          <p:nvPr/>
        </p:nvSpPr>
        <p:spPr>
          <a:xfrm>
            <a:off x="4929190" y="4786322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40" name="Овал 39"/>
          <p:cNvSpPr/>
          <p:nvPr/>
        </p:nvSpPr>
        <p:spPr>
          <a:xfrm>
            <a:off x="4857752" y="5429264"/>
            <a:ext cx="428628" cy="41433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+</a:t>
            </a:r>
            <a:endParaRPr lang="ru-RU" sz="6600" dirty="0"/>
          </a:p>
        </p:txBody>
      </p:sp>
      <p:sp>
        <p:nvSpPr>
          <p:cNvPr id="42" name="Овал 41"/>
          <p:cNvSpPr/>
          <p:nvPr/>
        </p:nvSpPr>
        <p:spPr>
          <a:xfrm>
            <a:off x="3857620" y="3000372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0" name="Овал 49"/>
          <p:cNvSpPr/>
          <p:nvPr/>
        </p:nvSpPr>
        <p:spPr>
          <a:xfrm>
            <a:off x="4000496" y="3929066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1" name="Овал 50"/>
          <p:cNvSpPr/>
          <p:nvPr/>
        </p:nvSpPr>
        <p:spPr>
          <a:xfrm>
            <a:off x="4000496" y="4929198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52" name="Овал 51"/>
          <p:cNvSpPr/>
          <p:nvPr/>
        </p:nvSpPr>
        <p:spPr>
          <a:xfrm>
            <a:off x="3929058" y="5786454"/>
            <a:ext cx="214314" cy="2000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-</a:t>
            </a:r>
            <a:endParaRPr lang="ru-RU" sz="4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7858148" y="1857364"/>
            <a:ext cx="1049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/>
              <a:t>Бибиков</a:t>
            </a:r>
            <a:r>
              <a:rPr lang="ru-RU" sz="1200" dirty="0" smtClean="0"/>
              <a:t> Д.Н.</a:t>
            </a:r>
            <a:endParaRPr lang="ru-RU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37310" y="724233"/>
                <a:ext cx="2048674" cy="113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0" smtClean="0">
                          <a:latin typeface="Cambria Math"/>
                        </a:rPr>
                        <m:t>С=</m:t>
                      </m:r>
                      <m:f>
                        <m:fPr>
                          <m:ctrlPr>
                            <a:rPr lang="ru-RU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3600" b="1" i="0" smtClean="0">
                              <a:latin typeface="Cambria Math"/>
                              <a:ea typeface="Cambria Math"/>
                            </a:rPr>
                            <m:t>𝛆</m:t>
                          </m:r>
                          <m:sSub>
                            <m:sSubPr>
                              <m:ctrlPr>
                                <a:rPr lang="ru-RU" sz="36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ru-RU" sz="3600" b="1" i="0" smtClean="0">
                                  <a:latin typeface="Cambria Math"/>
                                  <a:ea typeface="Cambria Math"/>
                                </a:rPr>
                                <m:t>𝛆</m:t>
                              </m:r>
                            </m:e>
                            <m:sub>
                              <m:r>
                                <a:rPr lang="ru-RU" sz="3600" b="1" i="0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3600" b="1" i="0" smtClean="0">
                              <a:latin typeface="Cambria Math"/>
                              <a:ea typeface="Cambria Math"/>
                            </a:rPr>
                            <m:t>𝐒</m:t>
                          </m:r>
                        </m:num>
                        <m:den>
                          <m:r>
                            <a:rPr lang="en-US" sz="3600" b="1" i="0" smtClean="0">
                              <a:latin typeface="Cambria Math"/>
                            </a:rPr>
                            <m:t>𝐝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10" y="724233"/>
                <a:ext cx="2048674" cy="11331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560258" y="446793"/>
            <a:ext cx="64765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Обратное напряжение увеличивает  расстояние</a:t>
            </a:r>
          </a:p>
          <a:p>
            <a:r>
              <a:rPr lang="ru-RU" sz="2400" dirty="0" smtClean="0"/>
              <a:t>между зарядами и согласно формуле для </a:t>
            </a:r>
          </a:p>
          <a:p>
            <a:r>
              <a:rPr lang="ru-RU" sz="2400" dirty="0" smtClean="0"/>
              <a:t>плоского конденсатора ёмкость уменьшается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4079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C -0.02465 -0.01088 -0.00781 -0.00532 -0.05209 -0.00532 " pathEditMode="relative" ptsTypes="fA">
                                      <p:cBhvr>
                                        <p:cTn id="2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C 0.01875 0.00787 0.004 0.00255 0.04601 0.00255 " pathEditMode="relative" ptsTypes="fA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C -0.01459 4.81481E-6 -0.02934 4.81481E-6 -0.04393 4.81481E-6 " pathEditMode="relative" ptsTypes="fA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C 0.01459 -3.7037E-7 0.02934 -3.7037E-7 0.04393 -3.7037E-7 " pathEditMode="relative" ptsTypes="fA">
                                      <p:cBhvr>
                                        <p:cTn id="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C -0.046 -0.00556 -0.02916 -0.00533 -0.05 -0.00533 " pathEditMode="relative" ptsTypes="fA">
                                      <p:cBhvr>
                                        <p:cTn id="3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5.92593E-6 C 0.01077 5.92593E-6 0.02136 5.92593E-6 0.03212 5.92593E-6 " pathEditMode="relative" ptsTypes="fA"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C -0.01718 0.0081 -0.00382 0.00278 -0.04184 0.00278 " pathEditMode="relative" ptsTypes="fA">
                                      <p:cBhvr>
                                        <p:cTn id="3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C 0.01338 3.7037E-7 0.02657 3.7037E-7 0.03994 3.7037E-7 " pathEditMode="relative" ptsTypes="fA">
                                      <p:cBhvr>
                                        <p:cTn id="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11111E-6 C -0.01024 -0.0044 -0.02013 -0.01227 -0.03003 -0.01852 " pathEditMode="relative" ptsTypes="f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C 0.01336 4.07407E-6 0.02673 4.07407E-6 0.0401 4.07407E-6 " pathEditMode="relative" ptsTypes="fA">
                                      <p:cBhvr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92593E-6 C -0.01997 5.92593E-6 -0.0401 5.92593E-6 -0.06007 5.92593E-6 " pathEditMode="relative" ptsTypes="fA">
                                      <p:cBhvr>
                                        <p:cTn id="4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C 0.01736 -4.07407E-6 0.03472 -4.07407E-6 0.05209 -4.07407E-6 " pathEditMode="relative" ptsTypes="fA">
                                      <p:cBhvr>
                                        <p:cTn id="4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3.33333E-6 C -0.01476 -0.00671 -0.02848 -0.01064 -0.0441 -0.01064 " pathEditMode="relative" ptsTypes="fA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C 0.01666 -0.00532 0.03454 0.00023 0.05 -0.01065 " pathEditMode="relative" ptsTypes="fA">
                                      <p:cBhvr>
                                        <p:cTn id="5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66667E-6 C -0.02066 6.66667E-6 -0.04132 6.66667E-6 -0.06198 6.66667E-6 " pathEditMode="relative" ptsTypes="fA">
                                      <p:cBhvr>
                                        <p:cTn id="5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C 0.01129 2.96296E-6 0.02274 2.96296E-6 0.03403 2.96296E-6 " pathEditMode="relative" ptsTypes="fA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31" grpId="0"/>
      <p:bldP spid="32" grpId="0"/>
      <p:bldP spid="24" grpId="0" animBg="1"/>
      <p:bldP spid="27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50" grpId="0" animBg="1"/>
      <p:bldP spid="51" grpId="0" animBg="1"/>
      <p:bldP spid="52" grpId="0" animBg="1"/>
      <p:bldP spid="49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86</Words>
  <Application>Microsoft Office PowerPoint</Application>
  <PresentationFormat>Экран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Дмитрий Николаевич</cp:lastModifiedBy>
  <cp:revision>4</cp:revision>
  <dcterms:modified xsi:type="dcterms:W3CDTF">2014-12-22T07:54:12Z</dcterms:modified>
</cp:coreProperties>
</file>