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8" r:id="rId4"/>
    <p:sldId id="257" r:id="rId5"/>
    <p:sldId id="259" r:id="rId6"/>
    <p:sldId id="261" r:id="rId7"/>
    <p:sldId id="260" r:id="rId8"/>
    <p:sldId id="262" r:id="rId9"/>
    <p:sldId id="263" r:id="rId10"/>
    <p:sldId id="264" r:id="rId11"/>
    <p:sldId id="272" r:id="rId12"/>
    <p:sldId id="265" r:id="rId13"/>
    <p:sldId id="271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D60093"/>
    <a:srgbClr val="00FF00"/>
    <a:srgbClr val="FFFF00"/>
    <a:srgbClr val="FF9900"/>
    <a:srgbClr val="FF3300"/>
    <a:srgbClr val="DAD500"/>
    <a:srgbClr val="FF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E89E41-6BC8-43B3-90A8-3E3E5019B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8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1D2456-FA42-4428-AF69-9E206C675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05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B7717E3-228E-43A9-84BC-3C414788320F}" type="slidenum">
              <a:rPr lang="ru-RU" sz="1200" smtClean="0"/>
              <a:pPr/>
              <a:t>4</a:t>
            </a:fld>
            <a:endParaRPr lang="ru-RU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4372-B796-40B6-B326-B99082EC7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9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9959-172B-491C-9D23-E93B220B1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7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711C-8B8D-4660-B07C-1588395FF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5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D71C2-AD74-4216-9E4E-2C7C00C6D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64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642FB-7836-46F8-8113-A8E78983E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84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F9AD0-308D-4D72-A8E7-0A230CF0F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614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81CCA-13D5-4A27-8047-F82521F27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76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C028F-52F7-4011-900E-E0CECA794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89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70E4-0E49-4411-862F-C37901FFC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76CA4-4981-4DBD-9A97-E2AE31053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56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D07BC-70C0-4A7C-9A9E-A3DB62B73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2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36F1D-E8B0-4AD3-A8E9-C8A8E3853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119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2A8D-1916-4D7F-908D-D1ACEA900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43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FA740-C5F3-4C29-9C76-6D96C39FC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61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55EAF-C537-4E85-8ABA-F61E80130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4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4E895-B9F7-448B-8846-D95DA3CCF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7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7A242-CD68-44FA-829F-E7935D03C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6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ACB2B-D54A-47CD-A8E3-CA88FB895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0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AC197-8D8C-4D69-8874-29510643F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78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044C3-B9CF-456F-894A-8F423B3DE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3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0ED4-A579-4BA4-B475-12DD54677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7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05EE7-CEB0-4A57-BD1C-B651C0960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4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081F900-FF98-4E35-93AE-6BC9B7F19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9C2DF3-1683-421C-9FE3-D5C1CF70F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&#1041;&#1072;&#1083;&#1076;&#1072;.av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&#1051;&#1086;&#1096;&#1072;&#1076;&#1080;.ex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Bazow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908050"/>
            <a:ext cx="883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FFA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МБОУ «Вешенская СОШ»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619250" y="188913"/>
            <a:ext cx="5707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>
                <a:solidFill>
                  <a:srgbClr val="FFFA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МЕДИАТЕКА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68313" y="5516563"/>
            <a:ext cx="883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FA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Кабинет информатики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FA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Автор: Сивец</a:t>
            </a:r>
            <a:r>
              <a:rPr lang="ru-RU" sz="3200" b="1" dirty="0">
                <a:solidFill>
                  <a:srgbClr val="FFFA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83" grpId="0" autoUpdateAnimBg="0"/>
      <p:bldP spid="308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50825" y="1916113"/>
            <a:ext cx="8424863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51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44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ru-RU" sz="2600" b="1" i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Автоматизированные системы научных исследований предназначены для автоматизации научных экспериментов, а также для осуществления моделирования исследуемых объектов, явлений и процессов, изучение которых традиционными средствами затруднено или невозможно. </a:t>
            </a:r>
          </a:p>
          <a:p>
            <a:pPr algn="just">
              <a:defRPr/>
            </a:pPr>
            <a:r>
              <a:rPr lang="ru-RU" sz="2600" b="1" i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Компьютеры в АСНИ используются в информационно-поисковых и экспертных системах, а также решают следующие задачи: управление экспериментом ,подготовка отчетов и документации, поддержание базы экспериментальных данных и др.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71550" y="476250"/>
            <a:ext cx="7129463" cy="823913"/>
          </a:xfrm>
          <a:prstGeom prst="rect">
            <a:avLst/>
          </a:prstGeom>
          <a:gradFill rotWithShape="1">
            <a:gsLst>
              <a:gs pos="0">
                <a:srgbClr val="DAD500"/>
              </a:gs>
              <a:gs pos="50000">
                <a:srgbClr val="FFFF00"/>
              </a:gs>
              <a:gs pos="100000">
                <a:srgbClr val="DAD5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АСНИ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940425" y="2060575"/>
            <a:ext cx="287972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b="1" u="sng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Назначение:</a:t>
            </a:r>
            <a:r>
              <a:rPr lang="ru-RU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создание иллю-страций, исполь-зуемых в работе учреждений; пла-новые показатели, статистические сводки, отчетная документация.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42988" y="549275"/>
            <a:ext cx="7129462" cy="823913"/>
          </a:xfrm>
          <a:prstGeom prst="rect">
            <a:avLst/>
          </a:prstGeom>
          <a:gradFill rotWithShape="1">
            <a:gsLst>
              <a:gs pos="0">
                <a:srgbClr val="DAD500"/>
              </a:gs>
              <a:gs pos="50000">
                <a:srgbClr val="FFFF00"/>
              </a:gs>
              <a:gs pos="100000">
                <a:srgbClr val="DAD5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Деловая графика</a:t>
            </a: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395288" y="1341438"/>
          <a:ext cx="3889375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Диаграмма" r:id="rId3" imgW="7772400" imgH="4114800" progId="MSGraph.Chart.8">
                  <p:embed followColorScheme="full"/>
                </p:oleObj>
              </mc:Choice>
              <mc:Fallback>
                <p:oleObj name="Диаграмма" r:id="rId3" imgW="7772400" imgH="411480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733" r="31648" b="27516"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3889375" cy="302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1547813" y="4149725"/>
          <a:ext cx="4575175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Диаграмма" r:id="rId5" imgW="6115202" imgH="5315102" progId="MSGraph.Chart.8">
                  <p:embed followColorScheme="full"/>
                </p:oleObj>
              </mc:Choice>
              <mc:Fallback>
                <p:oleObj name="Диаграмма" r:id="rId5" imgW="6115202" imgH="5315102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6607"/>
                      <a:stretch>
                        <a:fillRect/>
                      </a:stretch>
                    </p:blipFill>
                    <p:spPr bwMode="auto">
                      <a:xfrm>
                        <a:off x="1547813" y="4149725"/>
                        <a:ext cx="4575175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animBg="1" autoUpdateAnimBg="0"/>
      <p:bldOleChart spid="30726" grpId="0" bld="category"/>
      <p:bldOleChart spid="307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0" y="2565400"/>
            <a:ext cx="42481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u="sng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Назначение:</a:t>
            </a:r>
            <a:r>
              <a:rPr lang="ru-RU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>
              <a:defRPr/>
            </a:pPr>
            <a:r>
              <a:rPr lang="ru-RU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позволяет проводить в наглядной форме поиск оптимальной конструкции, наиболее удачной  компонов-ки деталей, прогнозировать последствия к которым могут привести изменения в конструкции.</a:t>
            </a:r>
            <a:endParaRPr lang="ru-RU" sz="2600" b="1" i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042988" y="549275"/>
            <a:ext cx="7129462" cy="1555750"/>
          </a:xfrm>
          <a:prstGeom prst="rect">
            <a:avLst/>
          </a:prstGeom>
          <a:gradFill rotWithShape="1">
            <a:gsLst>
              <a:gs pos="0">
                <a:srgbClr val="DAD500"/>
              </a:gs>
              <a:gs pos="50000">
                <a:srgbClr val="FFFF00"/>
              </a:gs>
              <a:gs pos="100000">
                <a:srgbClr val="DAD5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Конструкторская  графика</a:t>
            </a:r>
          </a:p>
        </p:txBody>
      </p:sp>
      <p:pic>
        <p:nvPicPr>
          <p:cNvPr id="36868" name="Picture 4" descr="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27781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42988" y="549275"/>
            <a:ext cx="7129462" cy="823913"/>
          </a:xfrm>
          <a:prstGeom prst="rect">
            <a:avLst/>
          </a:prstGeom>
          <a:gradFill rotWithShape="1">
            <a:gsLst>
              <a:gs pos="0">
                <a:srgbClr val="DAD500"/>
              </a:gs>
              <a:gs pos="50000">
                <a:srgbClr val="FFFF00"/>
              </a:gs>
              <a:gs pos="100000">
                <a:srgbClr val="DAD5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САПР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50825" y="1844675"/>
            <a:ext cx="8602663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41325" algn="just">
              <a:defRPr/>
            </a:pPr>
            <a:r>
              <a:rPr lang="ru-RU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Системы автоматизированного проектирования  — комплексные программно-технические системы, предназначенные для выполнения проектных работ с применением математических методов. </a:t>
            </a:r>
          </a:p>
          <a:p>
            <a:pPr indent="441325" algn="just">
              <a:defRPr/>
            </a:pPr>
            <a:r>
              <a:rPr lang="ru-RU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Системы САПР широко используются в архитектуре, электронике, энергетике, механике и др. В процессе автоматизированного проектирования в качестве входной информации используются технические знания специалистов, которые вводят проектные требования, уточняют результаты, проверяют полученную конструкцию, изменяют ее и т.д.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 autoUpdateAnimBg="0"/>
      <p:bldP spid="317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580063" y="2420938"/>
            <a:ext cx="3259137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u="sng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Назначение:</a:t>
            </a:r>
            <a:r>
              <a:rPr lang="ru-RU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позволяет использо-вать компьютер для произвольного рисо-вания, черчения.</a:t>
            </a:r>
          </a:p>
          <a:p>
            <a:pPr algn="just">
              <a:defRPr/>
            </a:pPr>
            <a:endParaRPr lang="ru-RU" b="1" i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defRPr/>
            </a:pPr>
            <a:r>
              <a:rPr lang="ru-RU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Простейшие средства иллюстра-тивной графики – графические редак-торы.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58888" y="549275"/>
            <a:ext cx="7129462" cy="1555750"/>
          </a:xfrm>
          <a:prstGeom prst="rect">
            <a:avLst/>
          </a:prstGeom>
          <a:gradFill rotWithShape="1">
            <a:gsLst>
              <a:gs pos="0">
                <a:srgbClr val="DAD500"/>
              </a:gs>
              <a:gs pos="50000">
                <a:srgbClr val="FFFF00"/>
              </a:gs>
              <a:gs pos="100000">
                <a:srgbClr val="DAD5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Иллюстративная графика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4471" r="4753" b="5339"/>
          <a:stretch>
            <a:fillRect/>
          </a:stretch>
        </p:blipFill>
        <p:spPr bwMode="auto">
          <a:xfrm>
            <a:off x="250825" y="2565400"/>
            <a:ext cx="5041900" cy="366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580063" y="2924175"/>
            <a:ext cx="31877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u="sng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Назначение:</a:t>
            </a:r>
            <a:r>
              <a:rPr lang="ru-RU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позволяет использо-вать компьютер для создания роликов, мультфильмов, игр, видеопрезентаций, видеоуроков и т.п.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42988" y="549275"/>
            <a:ext cx="7129462" cy="1555750"/>
          </a:xfrm>
          <a:prstGeom prst="rect">
            <a:avLst/>
          </a:prstGeom>
          <a:gradFill rotWithShape="1">
            <a:gsLst>
              <a:gs pos="0">
                <a:srgbClr val="DAD500"/>
              </a:gs>
              <a:gs pos="50000">
                <a:srgbClr val="FFFF00"/>
              </a:gs>
              <a:gs pos="100000">
                <a:srgbClr val="DAD5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Художественная и рекламная графика</a:t>
            </a:r>
          </a:p>
        </p:txBody>
      </p:sp>
      <p:grpSp>
        <p:nvGrpSpPr>
          <p:cNvPr id="17412" name="Group 13"/>
          <p:cNvGrpSpPr>
            <a:grpSpLocks/>
          </p:cNvGrpSpPr>
          <p:nvPr/>
        </p:nvGrpSpPr>
        <p:grpSpPr bwMode="auto">
          <a:xfrm>
            <a:off x="684213" y="2636838"/>
            <a:ext cx="4608512" cy="3455987"/>
            <a:chOff x="431" y="1661"/>
            <a:chExt cx="2903" cy="2177"/>
          </a:xfrm>
        </p:grpSpPr>
        <p:pic>
          <p:nvPicPr>
            <p:cNvPr id="17413" name="Picture 10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661"/>
              <a:ext cx="2903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1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339"/>
              <a:ext cx="411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103688" y="3284538"/>
            <a:ext cx="5040312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6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Слово «анимация»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6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означает оживление.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6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Animal (</a:t>
            </a:r>
            <a:r>
              <a:rPr lang="ru-RU" sz="26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англ.) - животное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042988" y="549275"/>
            <a:ext cx="7129462" cy="1555750"/>
          </a:xfrm>
          <a:prstGeom prst="rect">
            <a:avLst/>
          </a:prstGeom>
          <a:gradFill rotWithShape="1">
            <a:gsLst>
              <a:gs pos="0">
                <a:srgbClr val="DAD500"/>
              </a:gs>
              <a:gs pos="50000">
                <a:srgbClr val="FFFF00"/>
              </a:gs>
              <a:gs pos="100000">
                <a:srgbClr val="DAD5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Компьютерная анимация</a:t>
            </a:r>
          </a:p>
        </p:txBody>
      </p:sp>
      <p:pic>
        <p:nvPicPr>
          <p:cNvPr id="34820" name="Picture 4" descr="mumm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4030662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827088" y="4221163"/>
            <a:ext cx="7559675" cy="245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5050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684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8638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432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0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57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14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72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ru-RU" sz="26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Мультимедиа – это объединение высоко-качественного изображения на экране компьютера со звуковым сопровождением.</a:t>
            </a:r>
          </a:p>
          <a:p>
            <a:pPr algn="just">
              <a:spcBef>
                <a:spcPct val="50000"/>
              </a:spcBef>
              <a:defRPr/>
            </a:pPr>
            <a:endParaRPr lang="ru-RU" sz="800" b="1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ct val="50000"/>
              </a:spcBef>
              <a:defRPr/>
            </a:pPr>
            <a:r>
              <a:rPr lang="ru-RU" sz="2600" b="1" u="sng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Назначение:</a:t>
            </a:r>
            <a:r>
              <a:rPr lang="ru-RU" sz="26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в области обучения, рекламы, развлечений.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971550" y="549275"/>
            <a:ext cx="7129463" cy="823913"/>
          </a:xfrm>
          <a:prstGeom prst="rect">
            <a:avLst/>
          </a:prstGeom>
          <a:gradFill rotWithShape="1">
            <a:gsLst>
              <a:gs pos="0">
                <a:srgbClr val="DAD500"/>
              </a:gs>
              <a:gs pos="50000">
                <a:srgbClr val="FFFF00"/>
              </a:gs>
              <a:gs pos="100000">
                <a:srgbClr val="DAD5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Мультимедиа</a:t>
            </a:r>
          </a:p>
        </p:txBody>
      </p:sp>
      <p:grpSp>
        <p:nvGrpSpPr>
          <p:cNvPr id="19460" name="Group 9"/>
          <p:cNvGrpSpPr>
            <a:grpSpLocks/>
          </p:cNvGrpSpPr>
          <p:nvPr/>
        </p:nvGrpSpPr>
        <p:grpSpPr bwMode="auto">
          <a:xfrm>
            <a:off x="2339975" y="1700213"/>
            <a:ext cx="4527550" cy="2347912"/>
            <a:chOff x="1474" y="1071"/>
            <a:chExt cx="2852" cy="1479"/>
          </a:xfrm>
        </p:grpSpPr>
        <p:pic>
          <p:nvPicPr>
            <p:cNvPr id="19461" name="Picture 7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1071"/>
              <a:ext cx="2852" cy="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069"/>
              <a:ext cx="411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095625" y="4437063"/>
            <a:ext cx="604837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 класс,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0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Семакин И. «Информатика. Базовый курс»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395288" y="836613"/>
            <a:ext cx="8208962" cy="34559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3366FF"/>
              </a:extrusionClr>
            </a:sp3d>
          </a:bodyPr>
          <a:lstStyle/>
          <a:p>
            <a:pPr algn="ctr"/>
            <a:r>
              <a:rPr lang="ru-RU" sz="3600" kern="10" spc="720" normalizeH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50000">
                      <a:srgbClr val="FFFF00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Impact"/>
              </a:rPr>
              <a:t>Компьютерная    графика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71550" y="549275"/>
            <a:ext cx="7129463" cy="823913"/>
          </a:xfrm>
          <a:prstGeom prst="rect">
            <a:avLst/>
          </a:prstGeom>
          <a:gradFill rotWithShape="1">
            <a:gsLst>
              <a:gs pos="0">
                <a:srgbClr val="DAD500"/>
              </a:gs>
              <a:gs pos="50000">
                <a:srgbClr val="FFFF00"/>
              </a:gs>
              <a:gs pos="100000">
                <a:srgbClr val="DAD5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Компьютерная графика</a:t>
            </a:r>
          </a:p>
        </p:txBody>
      </p: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2051050" y="1628775"/>
            <a:ext cx="4824413" cy="4556125"/>
            <a:chOff x="1292" y="1207"/>
            <a:chExt cx="3039" cy="2870"/>
          </a:xfrm>
        </p:grpSpPr>
        <p:pic>
          <p:nvPicPr>
            <p:cNvPr id="5125" name="Picture 6" descr="monitor_righ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207"/>
              <a:ext cx="3039" cy="2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7" descr="орелик в ковылях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480"/>
              <a:ext cx="2540" cy="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71550" y="2708275"/>
            <a:ext cx="7129463" cy="1920875"/>
          </a:xfrm>
          <a:prstGeom prst="rect">
            <a:avLst/>
          </a:prstGeom>
          <a:gradFill rotWithShape="1">
            <a:gsLst>
              <a:gs pos="0">
                <a:srgbClr val="DAD500"/>
              </a:gs>
              <a:gs pos="50000">
                <a:srgbClr val="FFFF00"/>
              </a:gs>
              <a:gs pos="100000">
                <a:srgbClr val="DAD5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раздел информатики, занимающийся проблемами «рисования» на ЭВМ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 autoUpdateAnimBg="0"/>
      <p:bldP spid="174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42988" y="549275"/>
            <a:ext cx="7129462" cy="1555750"/>
          </a:xfrm>
          <a:prstGeom prst="rect">
            <a:avLst/>
          </a:prstGeom>
          <a:gradFill rotWithShape="1">
            <a:gsLst>
              <a:gs pos="0">
                <a:srgbClr val="DAD500"/>
              </a:gs>
              <a:gs pos="50000">
                <a:srgbClr val="FFFF00"/>
              </a:gs>
              <a:gs pos="100000">
                <a:srgbClr val="DAD5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Рисунки в режиме символьной печати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484438" y="2492375"/>
            <a:ext cx="4248150" cy="3387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/>
              <a:t>                    </a:t>
            </a:r>
            <a:r>
              <a:rPr lang="ru-RU" sz="3600" b="1" dirty="0"/>
              <a:t>****</a:t>
            </a:r>
          </a:p>
          <a:p>
            <a:r>
              <a:rPr lang="ru-RU" sz="3600" b="1" dirty="0"/>
              <a:t>       ***        ***</a:t>
            </a:r>
          </a:p>
          <a:p>
            <a:r>
              <a:rPr lang="ru-RU" sz="3600" b="1" dirty="0"/>
              <a:t>  ***     0      0    ***</a:t>
            </a:r>
          </a:p>
          <a:p>
            <a:r>
              <a:rPr lang="ru-RU" sz="3600" b="1" dirty="0"/>
              <a:t>  ***        . .        ***</a:t>
            </a:r>
          </a:p>
          <a:p>
            <a:r>
              <a:rPr lang="ru-RU" sz="3600" b="1" dirty="0"/>
              <a:t>          ( -------- )</a:t>
            </a:r>
          </a:p>
          <a:p>
            <a:r>
              <a:rPr lang="ru-RU" sz="3600" b="1" dirty="0"/>
              <a:t>         *********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 autoUpdateAnimBg="0"/>
      <p:bldP spid="194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42988" y="549275"/>
            <a:ext cx="7129462" cy="1555750"/>
          </a:xfrm>
          <a:prstGeom prst="rect">
            <a:avLst/>
          </a:prstGeom>
          <a:gradFill rotWithShape="1">
            <a:gsLst>
              <a:gs pos="0">
                <a:srgbClr val="DAD500"/>
              </a:gs>
              <a:gs pos="50000">
                <a:srgbClr val="FFFF00"/>
              </a:gs>
              <a:gs pos="100000">
                <a:srgbClr val="DAD5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Графопостроители (плоттеры)</a:t>
            </a:r>
          </a:p>
        </p:txBody>
      </p:sp>
      <p:pic>
        <p:nvPicPr>
          <p:cNvPr id="21508" name="Picture 4" descr="Плоттер copy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50038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Плот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086100"/>
            <a:ext cx="367188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573405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32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Стало возможным получать рисунки и чертежи в таком же виде, как и на бумаге.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42988" y="549275"/>
            <a:ext cx="7129462" cy="823913"/>
          </a:xfrm>
          <a:prstGeom prst="rect">
            <a:avLst/>
          </a:prstGeom>
          <a:gradFill rotWithShape="1">
            <a:gsLst>
              <a:gs pos="0">
                <a:srgbClr val="DAD500"/>
              </a:gs>
              <a:gs pos="50000">
                <a:srgbClr val="FFFF00"/>
              </a:gs>
              <a:gs pos="100000">
                <a:srgbClr val="DAD5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Графические дисплеи</a:t>
            </a:r>
          </a:p>
        </p:txBody>
      </p:sp>
      <p:pic>
        <p:nvPicPr>
          <p:cNvPr id="20484" name="Picture 4" descr="4.5 k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25538"/>
            <a:ext cx="4681538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616585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b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042988" y="549275"/>
            <a:ext cx="7129462" cy="823913"/>
          </a:xfrm>
          <a:prstGeom prst="rect">
            <a:avLst/>
          </a:prstGeom>
          <a:gradFill rotWithShape="1">
            <a:gsLst>
              <a:gs pos="0">
                <a:srgbClr val="DAD500"/>
              </a:gs>
              <a:gs pos="50000">
                <a:srgbClr val="FFFF00"/>
              </a:gs>
              <a:gs pos="100000">
                <a:srgbClr val="DAD5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Принтеры</a:t>
            </a:r>
          </a:p>
        </p:txBody>
      </p:sp>
      <p:pic>
        <p:nvPicPr>
          <p:cNvPr id="22532" name="Picture 4" descr="p_29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3273425"/>
            <a:ext cx="3306762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Струйный copy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924175"/>
            <a:ext cx="25527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сканирование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484313"/>
            <a:ext cx="324008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08175" y="2565400"/>
            <a:ext cx="6624638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DAD500"/>
              </a:buClr>
              <a:buFont typeface="Wingdings" pitchFamily="2" charset="2"/>
              <a:buChar char="!"/>
              <a:defRPr/>
            </a:pPr>
            <a:r>
              <a:rPr lang="ru-RU" sz="32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Научная </a:t>
            </a:r>
          </a:p>
          <a:p>
            <a:pPr>
              <a:spcBef>
                <a:spcPct val="50000"/>
              </a:spcBef>
              <a:buClr>
                <a:srgbClr val="DAD500"/>
              </a:buClr>
              <a:buFont typeface="Wingdings" pitchFamily="2" charset="2"/>
              <a:buChar char="!"/>
              <a:defRPr/>
            </a:pPr>
            <a:r>
              <a:rPr lang="ru-RU" sz="32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Деловая </a:t>
            </a:r>
          </a:p>
          <a:p>
            <a:pPr>
              <a:spcBef>
                <a:spcPct val="50000"/>
              </a:spcBef>
              <a:buClr>
                <a:srgbClr val="DAD500"/>
              </a:buClr>
              <a:buFont typeface="Wingdings" pitchFamily="2" charset="2"/>
              <a:buChar char="!"/>
              <a:defRPr/>
            </a:pPr>
            <a:r>
              <a:rPr lang="ru-RU" sz="32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Иллюстративная </a:t>
            </a:r>
          </a:p>
          <a:p>
            <a:pPr>
              <a:spcBef>
                <a:spcPct val="50000"/>
              </a:spcBef>
              <a:buClr>
                <a:srgbClr val="DAD500"/>
              </a:buClr>
              <a:buFont typeface="Wingdings" pitchFamily="2" charset="2"/>
              <a:buChar char="!"/>
              <a:defRPr/>
            </a:pPr>
            <a:r>
              <a:rPr lang="ru-RU" sz="32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Конструкторская </a:t>
            </a:r>
          </a:p>
          <a:p>
            <a:pPr>
              <a:spcBef>
                <a:spcPct val="50000"/>
              </a:spcBef>
              <a:buClr>
                <a:srgbClr val="DAD500"/>
              </a:buClr>
              <a:buFont typeface="Wingdings" pitchFamily="2" charset="2"/>
              <a:buChar char="!"/>
              <a:defRPr/>
            </a:pPr>
            <a:r>
              <a:rPr lang="ru-RU" sz="32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Художественная и рекламная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42988" y="549275"/>
            <a:ext cx="7129462" cy="1555750"/>
          </a:xfrm>
          <a:prstGeom prst="rect">
            <a:avLst/>
          </a:prstGeom>
          <a:gradFill rotWithShape="1">
            <a:gsLst>
              <a:gs pos="0">
                <a:srgbClr val="DAD500"/>
              </a:gs>
              <a:gs pos="50000">
                <a:srgbClr val="FFFF00"/>
              </a:gs>
              <a:gs pos="100000">
                <a:srgbClr val="DAD5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Области применения компьютерной графики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140200" y="1916113"/>
            <a:ext cx="4535488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600" b="1" u="sng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Назначение:</a:t>
            </a:r>
            <a:r>
              <a:rPr lang="ru-RU" sz="26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6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визуализация (наглядное изображение) объектов научных исследований, гра-фическая обработка резуль-татов расчетов, проведение вычислительных экспери-ментов с наглядным пред-ставлением их результатов.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42988" y="549275"/>
            <a:ext cx="7129462" cy="823913"/>
          </a:xfrm>
          <a:prstGeom prst="rect">
            <a:avLst/>
          </a:prstGeom>
          <a:gradFill rotWithShape="1">
            <a:gsLst>
              <a:gs pos="0">
                <a:srgbClr val="DAD500"/>
              </a:gs>
              <a:gs pos="50000">
                <a:srgbClr val="FFFF00"/>
              </a:gs>
              <a:gs pos="100000">
                <a:srgbClr val="DAD5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Научная графика</a:t>
            </a:r>
          </a:p>
        </p:txBody>
      </p:sp>
      <p:pic>
        <p:nvPicPr>
          <p:cNvPr id="29700" name="Picture 4" descr="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360045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animBg="1" autoUpdateAnimBg="0"/>
    </p:bldLst>
  </p:timing>
</p:sld>
</file>

<file path=ppt/theme/theme1.xml><?xml version="1.0" encoding="utf-8"?>
<a:theme xmlns:a="http://schemas.openxmlformats.org/drawingml/2006/main" name="Новая презентация">
  <a:themeElements>
    <a:clrScheme name="Новая презентац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Новая 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Новая презентац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овая презентация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Новая презентация">
  <a:themeElements>
    <a:clrScheme name="1_Новая презентац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Новая 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Новая презентац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Новая презентаци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Новая презентация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Новая презентация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Новая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Новая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Новая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G:\microsoft office\Шаблоны\Новая презентация.pot</Template>
  <TotalTime>962</TotalTime>
  <Words>389</Words>
  <Application>Microsoft Office PowerPoint</Application>
  <PresentationFormat>Экран (4:3)</PresentationFormat>
  <Paragraphs>55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Новая презентация</vt:lpstr>
      <vt:lpstr>1_Новая презентация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ХХХ</dc:creator>
  <cp:lastModifiedBy>СОШ</cp:lastModifiedBy>
  <cp:revision>38</cp:revision>
  <dcterms:created xsi:type="dcterms:W3CDTF">2003-05-16T10:58:15Z</dcterms:created>
  <dcterms:modified xsi:type="dcterms:W3CDTF">2012-12-11T19:33:52Z</dcterms:modified>
</cp:coreProperties>
</file>