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5" r:id="rId1"/>
    <p:sldMasterId id="2147483678" r:id="rId2"/>
    <p:sldMasterId id="2147483691" r:id="rId3"/>
    <p:sldMasterId id="2147483703" r:id="rId4"/>
  </p:sldMasterIdLst>
  <p:notesMasterIdLst>
    <p:notesMasterId r:id="rId20"/>
  </p:notesMasterIdLst>
  <p:handoutMasterIdLst>
    <p:handoutMasterId r:id="rId21"/>
  </p:handoutMasterIdLst>
  <p:sldIdLst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10" r:id="rId16"/>
    <p:sldId id="308" r:id="rId17"/>
    <p:sldId id="309" r:id="rId18"/>
    <p:sldId id="311" r:id="rId19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52" autoAdjust="0"/>
    <p:restoredTop sz="96441" autoAdjust="0"/>
  </p:normalViewPr>
  <p:slideViewPr>
    <p:cSldViewPr>
      <p:cViewPr varScale="1">
        <p:scale>
          <a:sx n="104" d="100"/>
          <a:sy n="104" d="100"/>
        </p:scale>
        <p:origin x="-10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/>
              <a:pPr/>
              <a:t>6/28/2006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F17F374F-8F2E-42FC-B8C0-8EDFCA32CD96}" type="datetime1">
              <a:rPr kumimoji="0" lang="ru-RU" sz="1100"/>
              <a:pPr algn="r"/>
              <a:t>29.03.2011</a:t>
            </a:fld>
            <a:endParaRPr kumimoji="0" lang="ru-RU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F17F374F-8F2E-42FC-B8C0-8EDFCA32CD96}" type="datetime1">
              <a:rPr kumimoji="0" lang="ru-RU" sz="1100"/>
              <a:pPr algn="r"/>
              <a:t>29.03.2011</a:t>
            </a:fld>
            <a:endParaRPr kumimoji="0" lang="ru-RU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fld id="{CCD717AA-EA39-47F3-8A0A-15B3575EDB53}" type="datetime1">
              <a:rPr lang="ru-RU" smtClean="0"/>
              <a:pPr algn="r"/>
              <a:t>29.03.2011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r"/>
            <a:fld id="{256D3EEF-DE4E-429D-8EC4-DDC531AFF587}" type="slidenum">
              <a:rPr kumimoji="0" lang="ru-RU" sz="1000" smtClean="0"/>
              <a:pPr algn="r"/>
              <a:t>‹#›</a:t>
            </a:fld>
            <a:endParaRPr kumimoji="0" lang="ru-RU" sz="10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art.ru/uploads/posts/2009-11/1258670014_cb044mnt000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igmatur.ru/hotels/photos/10/3/7/10372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promtehnika.com.ua/img/lamps/im1001b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0/00/Blue_sun.jpg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en/7/7a/Satellite_Footprints_Seen_in_Jupiter_Aurora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syachina.com/astronomy/recent_astronomy/img7.gif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hyperlink" Target="http://www.postapocalypse.ru/forum/userpix/678_567_1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iapazon.kz/uploads/posts/2010-01/1264150661_8-44152-big.jpg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hyperlink" Target="http://i4.cdscdn.com/pdt/E/C/2/1/f/CHCONVEC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mtClean="0"/>
              <a:t>ГОУ СПО "Строительный колледж №26, подразделение 5"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428736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открытому </a:t>
            </a:r>
            <a:r>
              <a:rPr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уроку по теме:</a:t>
            </a:r>
          </a:p>
          <a:p>
            <a:pPr algn="ctr"/>
            <a:r>
              <a:rPr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</a:t>
            </a:r>
            <a:r>
              <a:rPr sz="3600" spc="-1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Инфракрасное</a:t>
            </a:r>
            <a:r>
              <a:rPr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ультрафиолетовое излучение"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372" y="4286256"/>
            <a:ext cx="500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реподаватель: Ноздрин В.В.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mtClean="0"/>
              <a:t>Москва</a:t>
            </a:r>
          </a:p>
          <a:p>
            <a:pPr algn="ctr"/>
            <a:r>
              <a:rPr smtClean="0"/>
              <a:t>2011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435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smtClean="0"/>
              <a:t>	Ультрафиолетовое излучение отличается высокой химической активностью. Повышенную чувствительность к ультрафиолетовому излучению имеет фотоэмульсия.</a:t>
            </a:r>
          </a:p>
          <a:p>
            <a:pPr>
              <a:buFont typeface="Courier New" pitchFamily="49" charset="0"/>
              <a:buChar char="o"/>
            </a:pPr>
            <a:r>
              <a:rPr smtClean="0"/>
              <a:t>	Ультрафиолетовые лучи не вызывают зрительных образов, они невидимы. Но действие их на сетчатку глаза и кожу велико и разрушительно. Ультрафиолетовое излучение Солнца недостаточно поглощается верхними слоями атмосферы. Поэтому высоко в горах нельзя оставаться длительное время без одежды и без темных очков. </a:t>
            </a:r>
          </a:p>
          <a:p>
            <a:pPr>
              <a:buFont typeface="Courier New" pitchFamily="49" charset="0"/>
              <a:buChar char="o"/>
            </a:pPr>
            <a:r>
              <a:rPr smtClean="0"/>
              <a:t>	Стеклянные очки, прозрачные для видимого спектра, защищают глаза от ультрафиолетового излучения, так как стекло сильно поглощает ультрафиолетовые лучи.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smtClean="0">
                <a:latin typeface="Monotype Corsiva" pitchFamily="66" charset="0"/>
              </a:rPr>
              <a:t>Свойства ультрафиолетового излучения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" name="Picture 2" descr="http://rodgaz.ru/image.php?tid=21072&amp;from=P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2528886" cy="1896665"/>
          </a:xfrm>
          <a:prstGeom prst="rect">
            <a:avLst/>
          </a:prstGeom>
          <a:noFill/>
        </p:spPr>
      </p:pic>
      <p:pic>
        <p:nvPicPr>
          <p:cNvPr id="71682" name="Picture 2" descr="http://www.gigart.ru/uploads/posts/2009-11/1258670014_cb044mnt0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143404" cy="275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867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smtClean="0"/>
              <a:t>   Впрочем, в малых дозах ультрафиолетовые лучи производят целебное действие. Умеренное пребывание на солнце полезно, особенно в юном возрасте.</a:t>
            </a:r>
          </a:p>
          <a:p>
            <a:endParaRPr smtClean="0"/>
          </a:p>
          <a:p>
            <a:pPr>
              <a:buFont typeface="Wingdings" pitchFamily="2" charset="2"/>
              <a:buChar char="ü"/>
            </a:pPr>
            <a:r>
              <a:rPr smtClean="0"/>
              <a:t>   Ультрафиолетовые лучи способствуют росту и укреплению организма. Кроме прямого действия на ткани кожи (образование защитного пигмента - загара, витамина </a:t>
            </a:r>
            <a:r>
              <a:rPr i="1" smtClean="0"/>
              <a:t>D</a:t>
            </a:r>
            <a:r>
              <a:rPr i="1" baseline="-25000" smtClean="0"/>
              <a:t>2</a:t>
            </a:r>
            <a:r>
              <a:rPr smtClean="0"/>
              <a:t>), ультрафиолетовые лучи оказывают влияние на центральную нервную систему, стимулируя ряд важных жизненных функций в организме.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smtClean="0">
                <a:latin typeface="Monotype Corsiva" pitchFamily="66" charset="0"/>
              </a:rPr>
              <a:t>Применение ультрафиолетового излучения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2706" name="Picture 2" descr="Картинка 4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143380"/>
            <a:ext cx="2790809" cy="20891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50043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smtClean="0"/>
              <a:t>   Ультрафиолетовые лучи оказывают также бактерицидное действие. Они убивают болезнетворные бактерии и используются с этой целью в медицине.</a:t>
            </a:r>
            <a:endParaRPr lang="ru-RU" dirty="0"/>
          </a:p>
        </p:txBody>
      </p:sp>
      <p:pic>
        <p:nvPicPr>
          <p:cNvPr id="72708" name="Picture 4" descr="Картинка 13 из 176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143380"/>
            <a:ext cx="350704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600" u="sng" smtClean="0">
                <a:latin typeface="Monotype Corsiva" pitchFamily="66" charset="0"/>
              </a:rPr>
              <a:t>Источники УФ излучения</a:t>
            </a:r>
            <a:endParaRPr lang="ru-RU" sz="3600" u="sng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sz="2400" smtClean="0"/>
              <a:t>  Основной источник ультрафиолетового излучения на Земле — Солнце.</a:t>
            </a:r>
            <a:endParaRPr lang="ru-RU" sz="2400" dirty="0"/>
          </a:p>
        </p:txBody>
      </p:sp>
      <p:pic>
        <p:nvPicPr>
          <p:cNvPr id="74754" name="Picture 2" descr="Файл:Blue su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214702" cy="3214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643446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mtClean="0"/>
              <a:t>Изображение Солнца в ультрафиолетовом спектре в искусственных цветах.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2858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400" smtClean="0"/>
              <a:t>Искусственными источниками ультрафиолетового излучения являются:</a:t>
            </a:r>
          </a:p>
          <a:p>
            <a:pPr>
              <a:buFont typeface="Wingdings" pitchFamily="2" charset="2"/>
              <a:buChar char="Ø"/>
            </a:pPr>
            <a:r>
              <a:rPr sz="2400" smtClean="0"/>
              <a:t> Ртутно-кварцевая лампа</a:t>
            </a:r>
          </a:p>
          <a:p>
            <a:pPr>
              <a:buFont typeface="Wingdings" pitchFamily="2" charset="2"/>
              <a:buChar char="Ø"/>
            </a:pPr>
            <a:r>
              <a:rPr sz="2400" smtClean="0"/>
              <a:t> Люминесцентные лампы «дневного света» (имеют небольшую УФ-составляющую из ртутного спектра)</a:t>
            </a:r>
          </a:p>
          <a:p>
            <a:pPr>
              <a:buFont typeface="Wingdings" pitchFamily="2" charset="2"/>
              <a:buChar char="Ø"/>
            </a:pPr>
            <a:r>
              <a:rPr sz="2400" smtClean="0"/>
              <a:t> Лазеры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4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4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2852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sz="2000" smtClean="0"/>
              <a:t>  Однако ультрафиолетовое излучение может оказывать губительное воздействие. Действие ультрафиолетового облучения на кожу, превышающее естественную защитную способность кожи (загар) приводит к ожогам.</a:t>
            </a:r>
          </a:p>
          <a:p>
            <a:pPr>
              <a:buFont typeface="Wingdings" pitchFamily="2" charset="2"/>
              <a:buChar char="Ø"/>
            </a:pPr>
            <a:r>
              <a:rPr sz="2000" smtClean="0"/>
              <a:t>   Длительное действие ультрафиолета способствует развитию меланомы, различных видов рака кожи, ускоряет старение и появление морщин.</a:t>
            </a:r>
          </a:p>
          <a:p>
            <a:pPr>
              <a:buFont typeface="Wingdings" pitchFamily="2" charset="2"/>
              <a:buChar char="Ø"/>
            </a:pPr>
            <a:r>
              <a:rPr sz="2000" smtClean="0"/>
              <a:t>   Ультрафиолетовое излучение неощутимо для глаз человека, но при интенсивном облучении вызывает типично радиационное поражение (ожог сетчатки).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/>
              <a:t>	В наши дни уровень ультрафиолетового излучения растет, из </a:t>
            </a:r>
            <a:r>
              <a:rPr lang="ru-RU" dirty="0" smtClean="0"/>
              <a:t>–</a:t>
            </a:r>
            <a:r>
              <a:rPr smtClean="0"/>
              <a:t> за образования озоновых дыр в атмосфере, поэтому нужно быть очень аккуратным принимая солнечные ванны.</a:t>
            </a:r>
            <a:endParaRPr lang="ru-RU" dirty="0"/>
          </a:p>
        </p:txBody>
      </p:sp>
      <p:pic>
        <p:nvPicPr>
          <p:cNvPr id="73730" name="Picture 2" descr="File:Satellite Footprints Seen in Jupiter Auror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334030"/>
            <a:ext cx="4048100" cy="2302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smtClean="0">
                <a:latin typeface="Monotype Corsiva" pitchFamily="66" charset="0"/>
              </a:rPr>
              <a:t>Закрепление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Почему солнечный свет, прошедший сквозь оконное стекло, не вызывает загара?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Известен ли вам  какой – либо источник ультрафиолетового излучения?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помощью чего можно увидеть какой – либо объект ночью?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Какой вид излучения имеет наибольшую частоту?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А) Радиоизлучение   В) Ультрафиолетовое излучение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Б) Инфракрасное       Г) Красный цвет светового спектра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7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000" smtClean="0">
                <a:latin typeface="Monotype Corsiva" pitchFamily="66" charset="0"/>
                <a:cs typeface="Times New Roman" pitchFamily="18" charset="0"/>
              </a:rPr>
              <a:t>Домашнее задание</a:t>
            </a:r>
            <a:endParaRPr lang="ru-RU" sz="4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71472" y="1214422"/>
            <a:ext cx="50006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 84, вопросы 1,2 к параграфу;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§§ 82-83.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8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smtClean="0"/>
              <a:t>Цели и задачи: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sz="2000" i="1" smtClean="0"/>
              <a:t> Образовательные</a:t>
            </a:r>
            <a:r>
              <a:rPr sz="2000" smtClean="0"/>
              <a:t>: </a:t>
            </a:r>
          </a:p>
          <a:p>
            <a:pPr lvl="1">
              <a:lnSpc>
                <a:spcPct val="114000"/>
              </a:lnSpc>
              <a:buFont typeface="Arial" pitchFamily="34" charset="0"/>
              <a:buChar char="•"/>
            </a:pPr>
            <a:r>
              <a:rPr sz="2000" smtClean="0"/>
              <a:t> познакомить учащихся с видами электромагнитного излучения; использования инфракрасного и ультрафиолетого излучения в медицине и промышленности;</a:t>
            </a:r>
          </a:p>
          <a:p>
            <a:pPr lvl="1">
              <a:lnSpc>
                <a:spcPct val="114000"/>
              </a:lnSpc>
              <a:buFont typeface="Arial" pitchFamily="34" charset="0"/>
              <a:buChar char="•"/>
            </a:pPr>
            <a:r>
              <a:rPr sz="2000" smtClean="0"/>
              <a:t> привить интерес к предмету, углубить и расширить знания учащихся.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sz="2000" i="1" smtClean="0"/>
              <a:t> Развивающие</a:t>
            </a:r>
            <a:r>
              <a:rPr sz="2000" smtClean="0"/>
              <a:t>: </a:t>
            </a:r>
          </a:p>
          <a:p>
            <a:pPr lvl="1">
              <a:lnSpc>
                <a:spcPct val="114000"/>
              </a:lnSpc>
              <a:buFont typeface="Arial" pitchFamily="34" charset="0"/>
              <a:buChar char="•"/>
            </a:pPr>
            <a:r>
              <a:rPr sz="2000" smtClean="0"/>
              <a:t> сформировать  навыки нахождения нужной информации из разнообразных источников, в том числе и в Интернете;</a:t>
            </a:r>
          </a:p>
          <a:p>
            <a:pPr lvl="1">
              <a:lnSpc>
                <a:spcPct val="114000"/>
              </a:lnSpc>
              <a:buFont typeface="Arial" pitchFamily="34" charset="0"/>
              <a:buChar char="•"/>
            </a:pPr>
            <a:r>
              <a:rPr sz="2000" smtClean="0"/>
              <a:t> стимулировать поисковую деятельность учащихся, развивать умение анализировать и обобщать результаты исследования, делать выводы. 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sz="2000" i="1" smtClean="0"/>
              <a:t> Воспитательные</a:t>
            </a:r>
            <a:r>
              <a:rPr sz="2000" smtClean="0"/>
              <a:t>: </a:t>
            </a:r>
          </a:p>
          <a:p>
            <a:pPr lvl="1">
              <a:lnSpc>
                <a:spcPct val="114000"/>
              </a:lnSpc>
              <a:buFont typeface="Arial" pitchFamily="34" charset="0"/>
              <a:buChar char="•"/>
            </a:pPr>
            <a:r>
              <a:rPr sz="2000" smtClean="0"/>
              <a:t> воспитание уверенности в своих творческих способностях; </a:t>
            </a:r>
          </a:p>
          <a:p>
            <a:pPr lvl="1">
              <a:lnSpc>
                <a:spcPct val="114000"/>
              </a:lnSpc>
              <a:buFont typeface="Arial" pitchFamily="34" charset="0"/>
              <a:buChar char="•"/>
            </a:pPr>
            <a:r>
              <a:rPr sz="2000" smtClean="0"/>
              <a:t> формирования умения сотрудничества, ответственности.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smtClean="0"/>
              <a:t>Тест: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 smtClean="0"/>
              <a:t>А1. </a:t>
            </a:r>
            <a:r>
              <a:rPr sz="1400" i="1" u="sng" smtClean="0"/>
              <a:t>Линейчатый спектр дают:</a:t>
            </a:r>
          </a:p>
          <a:p>
            <a:r>
              <a:rPr sz="1400" smtClean="0"/>
              <a:t>1) жидкости в проходящем через них свете;  3) атомы </a:t>
            </a:r>
            <a:r>
              <a:rPr sz="1400" smtClean="0"/>
              <a:t>разреженного </a:t>
            </a:r>
            <a:r>
              <a:rPr sz="1400" smtClean="0"/>
              <a:t>газа;</a:t>
            </a:r>
          </a:p>
          <a:p>
            <a:r>
              <a:rPr sz="1400" smtClean="0"/>
              <a:t>2) нагретые твердые тела;                               4) нагретые до высокой температуры жидкости.</a:t>
            </a:r>
          </a:p>
          <a:p>
            <a:r>
              <a:rPr sz="1400" b="1" smtClean="0"/>
              <a:t>А2. </a:t>
            </a:r>
            <a:r>
              <a:rPr sz="1400" i="1" u="sng" smtClean="0"/>
              <a:t>Какой спектр дает раскаленный добела металл?</a:t>
            </a:r>
          </a:p>
          <a:p>
            <a:r>
              <a:rPr sz="1400" smtClean="0"/>
              <a:t>1) непрерывный;                   3) полосатый;</a:t>
            </a:r>
          </a:p>
          <a:p>
            <a:r>
              <a:rPr sz="1400" smtClean="0"/>
              <a:t>2) линейчатый;                     4) поглощения.</a:t>
            </a:r>
          </a:p>
          <a:p>
            <a:r>
              <a:rPr sz="1400" b="1" smtClean="0"/>
              <a:t>А3. </a:t>
            </a:r>
            <a:r>
              <a:rPr sz="1400" i="1" u="sng" smtClean="0"/>
              <a:t>Каков диапазон длин волн оптического электромагнитного излучения?</a:t>
            </a:r>
          </a:p>
          <a:p>
            <a:r>
              <a:rPr sz="1400" smtClean="0"/>
              <a:t>1)5∙10</a:t>
            </a:r>
            <a:r>
              <a:rPr sz="1400" baseline="30000" smtClean="0"/>
              <a:t>4  </a:t>
            </a:r>
            <a:r>
              <a:rPr sz="1400" smtClean="0"/>
              <a:t>− 5∙10</a:t>
            </a:r>
            <a:r>
              <a:rPr sz="1400" baseline="30000" smtClean="0"/>
              <a:t>8</a:t>
            </a:r>
            <a:r>
              <a:rPr sz="1400" smtClean="0"/>
              <a:t>м;              3)5∙10</a:t>
            </a:r>
            <a:r>
              <a:rPr sz="1400" baseline="30000" smtClean="0"/>
              <a:t>8  </a:t>
            </a:r>
            <a:r>
              <a:rPr sz="1400" smtClean="0"/>
              <a:t>− 5∙ 10</a:t>
            </a:r>
            <a:r>
              <a:rPr sz="1400" baseline="30000" smtClean="0"/>
              <a:t>-4</a:t>
            </a:r>
            <a:r>
              <a:rPr sz="1400" smtClean="0"/>
              <a:t>м</a:t>
            </a:r>
          </a:p>
          <a:p>
            <a:r>
              <a:rPr sz="1400" smtClean="0"/>
              <a:t>2)5∙ 10</a:t>
            </a:r>
            <a:r>
              <a:rPr sz="1400" baseline="30000" smtClean="0"/>
              <a:t>-4</a:t>
            </a:r>
            <a:r>
              <a:rPr sz="1400" smtClean="0"/>
              <a:t> – 5∙10</a:t>
            </a:r>
            <a:r>
              <a:rPr sz="1400" baseline="30000" smtClean="0"/>
              <a:t>-9</a:t>
            </a:r>
            <a:r>
              <a:rPr sz="1400" smtClean="0"/>
              <a:t>м;            4)5∙ 10</a:t>
            </a:r>
            <a:r>
              <a:rPr sz="1400" baseline="30000" smtClean="0"/>
              <a:t>-9  </a:t>
            </a:r>
            <a:r>
              <a:rPr sz="1400" smtClean="0"/>
              <a:t>− 5∙10</a:t>
            </a:r>
            <a:r>
              <a:rPr sz="1400" baseline="30000" smtClean="0"/>
              <a:t>-13</a:t>
            </a:r>
            <a:r>
              <a:rPr sz="1400" smtClean="0"/>
              <a:t> м.</a:t>
            </a:r>
          </a:p>
          <a:p>
            <a:r>
              <a:rPr sz="1400" b="1" smtClean="0"/>
              <a:t>А4. </a:t>
            </a:r>
            <a:r>
              <a:rPr sz="1400" i="1" u="sng" smtClean="0"/>
              <a:t>На рис. б приведен спектр поглощения неизвестного газа, а также спектры поглощения атомов магния (рис. а) и лития (рис. в). Что можно сказать о химическом составе газа?</a:t>
            </a:r>
          </a:p>
          <a:p>
            <a:endParaRPr sz="1400" smtClean="0"/>
          </a:p>
          <a:p>
            <a:endParaRPr sz="1400" smtClean="0"/>
          </a:p>
          <a:p>
            <a:endParaRPr sz="1400" smtClean="0"/>
          </a:p>
          <a:p>
            <a:endParaRPr sz="1400" smtClean="0"/>
          </a:p>
          <a:p>
            <a:endParaRPr sz="1400" smtClean="0"/>
          </a:p>
          <a:p>
            <a:endParaRPr sz="1400" smtClean="0"/>
          </a:p>
          <a:p>
            <a:r>
              <a:rPr sz="1400" smtClean="0"/>
              <a:t>1) газ состоит только из атомов магния; 3) газ состоит из атомов магния и лития;</a:t>
            </a:r>
          </a:p>
          <a:p>
            <a:r>
              <a:rPr sz="1400" smtClean="0"/>
              <a:t>2) газ состою только из атомов лития;    4) газ состоит из какого-то  другого ве­щества.</a:t>
            </a:r>
          </a:p>
          <a:p>
            <a:r>
              <a:rPr sz="1400" b="1" smtClean="0"/>
              <a:t>А5. </a:t>
            </a:r>
            <a:r>
              <a:rPr sz="1400" i="1" u="sng" smtClean="0"/>
              <a:t>Сплошной спектр дают:</a:t>
            </a:r>
          </a:p>
          <a:p>
            <a:r>
              <a:rPr sz="1400" smtClean="0"/>
              <a:t>1) жидкости в проходящем через них свете;</a:t>
            </a:r>
          </a:p>
          <a:p>
            <a:r>
              <a:rPr sz="1400" smtClean="0"/>
              <a:t>2) нагретые твердые тела;</a:t>
            </a:r>
          </a:p>
          <a:p>
            <a:r>
              <a:rPr sz="1400" smtClean="0"/>
              <a:t>3)  молекулы газа при нормальном атмосферном давлении и при температуре примерно 20 °С;</a:t>
            </a:r>
          </a:p>
          <a:p>
            <a:r>
              <a:rPr sz="1400" smtClean="0"/>
              <a:t>4) атомы разреженного газа.</a:t>
            </a:r>
          </a:p>
          <a:p>
            <a:endParaRPr lang="ru-RU" dirty="0"/>
          </a:p>
        </p:txBody>
      </p:sp>
      <p:pic>
        <p:nvPicPr>
          <p:cNvPr id="4" name="Рисунок 3" descr="C:\Users\Алексей\Desktop\1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928934"/>
            <a:ext cx="1714512" cy="12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smtClean="0"/>
              <a:t>Тест (</a:t>
            </a:r>
            <a:r>
              <a:rPr sz="3200" smtClean="0">
                <a:solidFill>
                  <a:srgbClr val="FF0000"/>
                </a:solidFill>
              </a:rPr>
              <a:t>ответы</a:t>
            </a:r>
            <a:r>
              <a:rPr sz="3200" smtClean="0"/>
              <a:t>):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 smtClean="0"/>
              <a:t>А1. </a:t>
            </a:r>
            <a:r>
              <a:rPr sz="1400" i="1" u="sng" smtClean="0"/>
              <a:t>Линейчатый спектр дают:</a:t>
            </a:r>
          </a:p>
          <a:p>
            <a:r>
              <a:rPr sz="1400" smtClean="0"/>
              <a:t>1) жидкости в проходящем через них свете;  </a:t>
            </a:r>
            <a:r>
              <a:rPr sz="1400" smtClean="0">
                <a:solidFill>
                  <a:srgbClr val="FF0000"/>
                </a:solidFill>
              </a:rPr>
              <a:t>3) атомы разреженного газа;</a:t>
            </a:r>
          </a:p>
          <a:p>
            <a:r>
              <a:rPr sz="1400" smtClean="0"/>
              <a:t>2) нагретые твердые тела;                               4) нагретые до высокой температуры жидкости.</a:t>
            </a:r>
          </a:p>
          <a:p>
            <a:r>
              <a:rPr sz="1400" b="1" smtClean="0"/>
              <a:t>А2. </a:t>
            </a:r>
            <a:r>
              <a:rPr sz="1400" i="1" u="sng" smtClean="0"/>
              <a:t>Какой спектр дает раскаленный добела металл?</a:t>
            </a:r>
          </a:p>
          <a:p>
            <a:r>
              <a:rPr sz="1400" smtClean="0">
                <a:solidFill>
                  <a:srgbClr val="FF0000"/>
                </a:solidFill>
              </a:rPr>
              <a:t>1) непрерывный;                   </a:t>
            </a:r>
            <a:r>
              <a:rPr sz="1400" smtClean="0"/>
              <a:t>3) полосатый;</a:t>
            </a:r>
          </a:p>
          <a:p>
            <a:r>
              <a:rPr sz="1400" smtClean="0"/>
              <a:t>2) линейчатый;                     4) поглощения.</a:t>
            </a:r>
          </a:p>
          <a:p>
            <a:r>
              <a:rPr sz="1400" b="1" smtClean="0"/>
              <a:t>А3. </a:t>
            </a:r>
            <a:r>
              <a:rPr sz="1400" i="1" u="sng" smtClean="0"/>
              <a:t>Каков диапазон длин волн оптического электромагнитного излучения?</a:t>
            </a:r>
          </a:p>
          <a:p>
            <a:r>
              <a:rPr sz="1400" smtClean="0"/>
              <a:t>1)5∙10</a:t>
            </a:r>
            <a:r>
              <a:rPr sz="1400" baseline="30000" smtClean="0"/>
              <a:t>4  </a:t>
            </a:r>
            <a:r>
              <a:rPr sz="1400" smtClean="0"/>
              <a:t>− 5∙10</a:t>
            </a:r>
            <a:r>
              <a:rPr sz="1400" baseline="30000" smtClean="0"/>
              <a:t>8</a:t>
            </a:r>
            <a:r>
              <a:rPr sz="1400" smtClean="0"/>
              <a:t>м;              3)5∙10</a:t>
            </a:r>
            <a:r>
              <a:rPr sz="1400" baseline="30000" smtClean="0"/>
              <a:t>8  </a:t>
            </a:r>
            <a:r>
              <a:rPr sz="1400" smtClean="0"/>
              <a:t>− 5∙ 10</a:t>
            </a:r>
            <a:r>
              <a:rPr sz="1400" baseline="30000" smtClean="0"/>
              <a:t>-4</a:t>
            </a:r>
            <a:r>
              <a:rPr sz="1400" smtClean="0"/>
              <a:t>м</a:t>
            </a:r>
          </a:p>
          <a:p>
            <a:r>
              <a:rPr sz="1400" smtClean="0">
                <a:solidFill>
                  <a:srgbClr val="FF0000"/>
                </a:solidFill>
              </a:rPr>
              <a:t>2)5∙ 10</a:t>
            </a:r>
            <a:r>
              <a:rPr sz="1400" baseline="30000" smtClean="0">
                <a:solidFill>
                  <a:srgbClr val="FF0000"/>
                </a:solidFill>
              </a:rPr>
              <a:t>-4</a:t>
            </a:r>
            <a:r>
              <a:rPr sz="1400" smtClean="0">
                <a:solidFill>
                  <a:srgbClr val="FF0000"/>
                </a:solidFill>
              </a:rPr>
              <a:t> – 5∙10</a:t>
            </a:r>
            <a:r>
              <a:rPr sz="1400" baseline="30000" smtClean="0">
                <a:solidFill>
                  <a:srgbClr val="FF0000"/>
                </a:solidFill>
              </a:rPr>
              <a:t>-9</a:t>
            </a:r>
            <a:r>
              <a:rPr sz="1400" smtClean="0">
                <a:solidFill>
                  <a:srgbClr val="FF0000"/>
                </a:solidFill>
              </a:rPr>
              <a:t>м;            </a:t>
            </a:r>
            <a:r>
              <a:rPr sz="1400" smtClean="0"/>
              <a:t>4)5∙ 10</a:t>
            </a:r>
            <a:r>
              <a:rPr sz="1400" baseline="30000" smtClean="0"/>
              <a:t>-9  </a:t>
            </a:r>
            <a:r>
              <a:rPr sz="1400" smtClean="0"/>
              <a:t>− 5∙10</a:t>
            </a:r>
            <a:r>
              <a:rPr sz="1400" baseline="30000" smtClean="0"/>
              <a:t>-13</a:t>
            </a:r>
            <a:r>
              <a:rPr sz="1400" smtClean="0"/>
              <a:t> м.</a:t>
            </a:r>
          </a:p>
          <a:p>
            <a:r>
              <a:rPr sz="1400" b="1" smtClean="0"/>
              <a:t>А4. </a:t>
            </a:r>
            <a:r>
              <a:rPr sz="1400" i="1" u="sng" smtClean="0"/>
              <a:t>На рис. б приведен спектр поглощения неизвестного газа, а также спектры поглощения атомов магния (рис. а) и лития (рис. в). Что можно сказать о химическом составе газа?</a:t>
            </a:r>
          </a:p>
          <a:p>
            <a:endParaRPr sz="1400" smtClean="0"/>
          </a:p>
          <a:p>
            <a:endParaRPr sz="1400" smtClean="0"/>
          </a:p>
          <a:p>
            <a:endParaRPr sz="1400" smtClean="0"/>
          </a:p>
          <a:p>
            <a:endParaRPr sz="1400" smtClean="0"/>
          </a:p>
          <a:p>
            <a:endParaRPr sz="1400" smtClean="0"/>
          </a:p>
          <a:p>
            <a:endParaRPr sz="1400" smtClean="0"/>
          </a:p>
          <a:p>
            <a:r>
              <a:rPr sz="1400" smtClean="0">
                <a:solidFill>
                  <a:srgbClr val="FF0000"/>
                </a:solidFill>
              </a:rPr>
              <a:t>1) газ состоит только из атомов магния;</a:t>
            </a:r>
            <a:r>
              <a:rPr sz="1400" smtClean="0"/>
              <a:t> 3) газ состоит из атомов магния и лития;</a:t>
            </a:r>
          </a:p>
          <a:p>
            <a:r>
              <a:rPr sz="1400" smtClean="0"/>
              <a:t>2) газ состою только из атомов лития;    4) газ состоит из какого-то  другого ве­щества.</a:t>
            </a:r>
          </a:p>
          <a:p>
            <a:r>
              <a:rPr sz="1400" b="1" smtClean="0"/>
              <a:t>А5. </a:t>
            </a:r>
            <a:r>
              <a:rPr sz="1400" i="1" u="sng" smtClean="0"/>
              <a:t>Сплошной спектр дают:</a:t>
            </a:r>
          </a:p>
          <a:p>
            <a:r>
              <a:rPr sz="1400" smtClean="0"/>
              <a:t>1) жидкости в проходящем через них свете;</a:t>
            </a:r>
          </a:p>
          <a:p>
            <a:r>
              <a:rPr sz="1400" smtClean="0">
                <a:solidFill>
                  <a:srgbClr val="FF0000"/>
                </a:solidFill>
              </a:rPr>
              <a:t>2) нагретые твердые тела;</a:t>
            </a:r>
          </a:p>
          <a:p>
            <a:r>
              <a:rPr sz="1400" smtClean="0"/>
              <a:t>3)  молекулы газа при нормальном атмосферном давлении и при температуре примерно 20 °С;</a:t>
            </a:r>
          </a:p>
          <a:p>
            <a:r>
              <a:rPr sz="1400" smtClean="0"/>
              <a:t>4) атомы разреженного газа.</a:t>
            </a:r>
          </a:p>
          <a:p>
            <a:endParaRPr lang="ru-RU" dirty="0"/>
          </a:p>
        </p:txBody>
      </p:sp>
      <p:pic>
        <p:nvPicPr>
          <p:cNvPr id="4" name="Рисунок 3" descr="C:\Users\Алексей\Desktop\1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928934"/>
            <a:ext cx="1714512" cy="12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600" smtClean="0">
                <a:latin typeface="Monotype Corsiva" pitchFamily="66" charset="0"/>
              </a:rPr>
              <a:t>Виды электромагнитного излучения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026" name="Picture 2" descr="Картинка 12 из 2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612977" cy="5000660"/>
          </a:xfrm>
          <a:prstGeom prst="rect">
            <a:avLst/>
          </a:prstGeom>
          <a:noFill/>
        </p:spPr>
      </p:pic>
      <p:pic>
        <p:nvPicPr>
          <p:cNvPr id="1028" name="Picture 4" descr="Картинка 2 из 20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571612"/>
            <a:ext cx="477614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600" smtClean="0">
                <a:latin typeface="Monotype Corsiva" pitchFamily="66" charset="0"/>
              </a:rPr>
              <a:t>Инфракрасное излучение.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sz="2400" smtClean="0"/>
              <a:t>	</a:t>
            </a:r>
            <a:r>
              <a:rPr sz="2000" smtClean="0"/>
              <a:t>Электромагнитные волны, излучаемые нагретыми телами, называются </a:t>
            </a:r>
            <a:r>
              <a:rPr sz="2000" b="1" smtClean="0"/>
              <a:t>инфракрасными</a:t>
            </a:r>
            <a:r>
              <a:rPr sz="2000" smtClean="0"/>
              <a:t>. Их испускает любое нагретое тело даже в том случае, когда оно не светится.</a:t>
            </a:r>
          </a:p>
        </p:txBody>
      </p:sp>
      <p:pic>
        <p:nvPicPr>
          <p:cNvPr id="67586" name="Picture 2" descr="Картинка 8 из 77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500462" cy="26204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5769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Например, батареи отопления в квартире испускают инфракрасные волны, вызывающие заметное нагревание окружающих тел. Поэтому инфракрасные волны часто называют </a:t>
            </a:r>
            <a:r>
              <a:rPr sz="2400" b="1" smtClean="0">
                <a:latin typeface="Times New Roman" pitchFamily="18" charset="0"/>
                <a:cs typeface="Times New Roman" pitchFamily="18" charset="0"/>
              </a:rPr>
              <a:t>тепловыми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7588" name="Picture 4" descr="Картинка 2 из 492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285860"/>
            <a:ext cx="3238496" cy="323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2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20"/>
                            </p:stCondLst>
                            <p:childTnLst>
                              <p:par>
                                <p:cTn id="4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000" smtClean="0">
                <a:latin typeface="Monotype Corsiva" pitchFamily="66" charset="0"/>
              </a:rPr>
              <a:t>Характеристики инфракрасного излучения.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" y="642918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/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Электромагнитное излучение с частотами в диапазоне от 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3,75·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sz="2800" baseline="300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 Гц называется </a:t>
            </a:r>
            <a: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инфракрасным </a:t>
            </a:r>
            <a:r>
              <a:rPr sz="2800" b="1" smtClean="0">
                <a:latin typeface="Times New Roman" pitchFamily="18" charset="0"/>
                <a:cs typeface="Times New Roman" pitchFamily="18" charset="0"/>
              </a:rPr>
              <a:t>излучением.</a:t>
            </a:r>
          </a:p>
          <a:p>
            <a:pPr>
              <a:buFont typeface="Wingdings" pitchFamily="2" charset="2"/>
              <a:buChar char="§"/>
            </a:pPr>
            <a:r>
              <a:rPr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Не воспринимаемые глазом инфракрасные волны имеют длины волн, превышающие длину волны красного света (длина волны λ=780 нм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 1 мм)</a:t>
            </a:r>
            <a:endParaRPr sz="28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571876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smtClean="0"/>
              <a:t>Максимум энергии излучения электрической дуги и лампы накаливания приходится на инфракрасные лучи.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571876"/>
            <a:ext cx="8715436" cy="135732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600" smtClean="0">
                <a:latin typeface="Monotype Corsiva" pitchFamily="66" charset="0"/>
              </a:rPr>
              <a:t>Применение инфракрасного излучения: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Picture 2" descr="http://www.tp.by/b_gor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2786082" cy="2723823"/>
          </a:xfrm>
          <a:prstGeom prst="rect">
            <a:avLst/>
          </a:prstGeom>
          <a:noFill/>
        </p:spPr>
      </p:pic>
      <p:pic>
        <p:nvPicPr>
          <p:cNvPr id="6" name="Picture 4" descr="http://www.newsru.co.il/pict/id/large/50769_20060724140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500430" cy="26253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64331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smtClean="0"/>
              <a:t>   Инфракрасное излучение применяют для сушки лакокрасочных покрытий, овощей, фруктов и др.</a:t>
            </a:r>
          </a:p>
          <a:p>
            <a:r>
              <a:rPr sz="2000" smtClean="0"/>
              <a:t>   Созданы приборы, в которых не видимое глазом инфракрасное изображение объекта преобразуется в видимое. </a:t>
            </a:r>
          </a:p>
          <a:p>
            <a:r>
              <a:rPr sz="2000" smtClean="0"/>
              <a:t>   Изготовляются бинокли и оптические прицелы, позволяющие видеть в темноте.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6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Ультрафиолетовое излучение: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91440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  Электромагнитное излучение с частотами в диапазоне от 8 ·10</a:t>
            </a:r>
            <a:r>
              <a:rPr sz="2800" baseline="300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 до 3·10</a:t>
            </a:r>
            <a:r>
              <a:rPr sz="2800" baseline="3000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 Гц называется ультрафиолетовым излучением  (длина волны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λ=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нм – 380 нм)</a:t>
            </a:r>
          </a:p>
          <a:p>
            <a:endParaRPr sz="1100" smtClean="0">
              <a:latin typeface="Times New Roman" pitchFamily="18" charset="0"/>
              <a:cs typeface="Times New Roman" pitchFamily="18" charset="0"/>
            </a:endParaRPr>
          </a:p>
          <a:p>
            <a:r>
              <a:rPr sz="2400" smtClean="0">
                <a:latin typeface="Times New Roman" pitchFamily="18" charset="0"/>
                <a:cs typeface="Times New Roman" pitchFamily="18" charset="0"/>
              </a:rPr>
              <a:t>Обнаружить ультрафиолетовое излучение можно с помощью экрана, покрытого люминесцирующим веществом. Экран начинает светиться в той части, на которую падают лучи, лежащие за фиолетовой областью спектра.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958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Открытая</vt:lpstr>
      <vt:lpstr>Поток</vt:lpstr>
      <vt:lpstr>Яркая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2008-03-16T05:32:50Z</dcterms:created>
  <dcterms:modified xsi:type="dcterms:W3CDTF">2011-03-28T23:27:35Z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