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</a:t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054324"/>
            <a:ext cx="4032448" cy="2088232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sz="1900" dirty="0"/>
              <a:t>Выполнила: ученица 10 «А» класса</a:t>
            </a:r>
          </a:p>
          <a:p>
            <a:r>
              <a:rPr lang="ru-RU" sz="1900" dirty="0"/>
              <a:t> </a:t>
            </a:r>
            <a:r>
              <a:rPr lang="ru-RU" sz="1900" dirty="0" smtClean="0"/>
              <a:t>МБОУ </a:t>
            </a:r>
            <a:r>
              <a:rPr lang="ru-RU" sz="1900" dirty="0"/>
              <a:t>лицея №28</a:t>
            </a:r>
          </a:p>
          <a:p>
            <a:r>
              <a:rPr lang="ru-RU" sz="1900" dirty="0"/>
              <a:t>  </a:t>
            </a:r>
            <a:r>
              <a:rPr lang="ru-RU" sz="1900" dirty="0" smtClean="0"/>
              <a:t>Имени </a:t>
            </a:r>
            <a:r>
              <a:rPr lang="ru-RU" sz="1900" dirty="0"/>
              <a:t>Академика </a:t>
            </a:r>
            <a:r>
              <a:rPr lang="ru-RU" sz="1900" dirty="0" err="1"/>
              <a:t>Б.А.Королева</a:t>
            </a:r>
            <a:endParaRPr lang="ru-RU" sz="1900" dirty="0"/>
          </a:p>
          <a:p>
            <a:r>
              <a:rPr lang="ru-RU" sz="1900" dirty="0"/>
              <a:t>  </a:t>
            </a:r>
            <a:r>
              <a:rPr lang="ru-RU" sz="1900" dirty="0" smtClean="0"/>
              <a:t>Филиппова </a:t>
            </a:r>
            <a:r>
              <a:rPr lang="ru-RU" sz="1900" dirty="0"/>
              <a:t>Мария.   </a:t>
            </a:r>
          </a:p>
          <a:p>
            <a:r>
              <a:rPr lang="ru-RU" sz="1900" dirty="0"/>
              <a:t>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76672"/>
            <a:ext cx="727280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4000" b="1" dirty="0"/>
              <a:t>Научная работа</a:t>
            </a:r>
            <a:endParaRPr lang="ru-RU" sz="4000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sz="2800" dirty="0"/>
              <a:t>Тема: «Биофизика в современном мире на примере органа слуха».</a:t>
            </a:r>
          </a:p>
        </p:txBody>
      </p:sp>
      <p:pic>
        <p:nvPicPr>
          <p:cNvPr id="1028" name="Picture 4" descr="http://www.parroslab.ru/image/biofizboo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852936"/>
            <a:ext cx="2808312" cy="233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60032" y="6291731"/>
            <a:ext cx="3453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Учитель: Кузнецов Олег Юрьевич</a:t>
            </a:r>
          </a:p>
        </p:txBody>
      </p:sp>
    </p:spTree>
    <p:extLst>
      <p:ext uri="{BB962C8B-B14F-4D97-AF65-F5344CB8AC3E}">
        <p14:creationId xmlns:p14="http://schemas.microsoft.com/office/powerpoint/2010/main" xmlns="" val="49344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Элементы биофизики органов чувств.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07904" y="202854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 области </a:t>
            </a:r>
            <a:r>
              <a:rPr lang="ru-RU" dirty="0" smtClean="0"/>
              <a:t>частот, </a:t>
            </a:r>
            <a:r>
              <a:rPr lang="ru-RU" dirty="0"/>
              <a:t>относящихся к </a:t>
            </a:r>
            <a:r>
              <a:rPr lang="ru-RU" dirty="0" smtClean="0"/>
              <a:t>речи, </a:t>
            </a:r>
            <a:r>
              <a:rPr lang="ru-RU" dirty="0"/>
              <a:t>ухо может воспринимать даже звуки силой 10-12Вт</a:t>
            </a:r>
            <a:r>
              <a:rPr lang="en-US" dirty="0"/>
              <a:t>/</a:t>
            </a:r>
            <a:r>
              <a:rPr lang="ru-RU" dirty="0"/>
              <a:t>м2. Это так называемый порог слышимости.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628800"/>
            <a:ext cx="4076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Порог слышимости человеческого уха.</a:t>
            </a:r>
          </a:p>
        </p:txBody>
      </p:sp>
      <p:pic>
        <p:nvPicPr>
          <p:cNvPr id="10242" name="Picture 2" descr="http://www.homeis.ru/images/shcool/chemical/5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3016"/>
            <a:ext cx="3096344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nr-citynews.ru/wp-content/uploads/2011/09/UhoBoli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0460" y="3573016"/>
            <a:ext cx="4376551" cy="273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8993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Элементы биофизики органов чувств.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772816"/>
            <a:ext cx="7875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Шум.</a:t>
            </a:r>
            <a:endParaRPr lang="ru-RU" sz="2000" b="1" dirty="0"/>
          </a:p>
        </p:txBody>
      </p:sp>
      <p:pic>
        <p:nvPicPr>
          <p:cNvPr id="11266" name="Picture 2" descr="http://www.sansavranceana.ro/media/components/news/photos/stire1140_galagie%20insuportabila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2896"/>
            <a:ext cx="3664342" cy="270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vidimonevidimo.ru/upload/iblock/a65/a65559bbae42e1c7d6907ecd5b4a8c1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281976"/>
            <a:ext cx="2709279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www.bonusnsk.ru/products_pictures/s0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4128" y="1689688"/>
            <a:ext cx="3402335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5492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/>
              <a:t>3. Задачи биофизики как фундаментальной и прикладной науки на современном этапе</a:t>
            </a:r>
            <a:r>
              <a:rPr lang="ru-RU" sz="2800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70080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</a:t>
            </a:r>
            <a:r>
              <a:rPr lang="ru-RU" dirty="0" smtClean="0"/>
              <a:t> </a:t>
            </a:r>
            <a:r>
              <a:rPr lang="ru-RU" dirty="0"/>
              <a:t>настоящее время приоритетными считаются исследования в области физико-химической биологии в целом и биофизики в частности следующие вопросы: </a:t>
            </a:r>
          </a:p>
          <a:p>
            <a:pPr lvl="0"/>
            <a:r>
              <a:rPr lang="ru-RU" dirty="0" smtClean="0"/>
              <a:t>1.Изучение </a:t>
            </a:r>
            <a:r>
              <a:rPr lang="ru-RU" dirty="0"/>
              <a:t>структуры и механизмов выражения генов;</a:t>
            </a:r>
          </a:p>
          <a:p>
            <a:pPr lvl="0"/>
            <a:r>
              <a:rPr lang="ru-RU" dirty="0" smtClean="0"/>
              <a:t>2.Разнообразные </a:t>
            </a:r>
            <a:r>
              <a:rPr lang="ru-RU" dirty="0"/>
              <a:t>аспекты клеточной биологии </a:t>
            </a:r>
            <a:endParaRPr lang="ru-RU" dirty="0" smtClean="0"/>
          </a:p>
          <a:p>
            <a:pPr lvl="0"/>
            <a:r>
              <a:rPr lang="ru-RU" dirty="0" smtClean="0"/>
              <a:t>3.Изучение </a:t>
            </a:r>
            <a:r>
              <a:rPr lang="ru-RU" dirty="0"/>
              <a:t>структуры биополимеров  </a:t>
            </a:r>
          </a:p>
        </p:txBody>
      </p:sp>
      <p:pic>
        <p:nvPicPr>
          <p:cNvPr id="12290" name="Picture 2" descr="http://www.bookvoed.ru/files/1836/Z/Z/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038" y="1718002"/>
            <a:ext cx="212474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obuk.ru/uploads/posts/2009-02/1235061919_biophy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688234"/>
            <a:ext cx="2341247" cy="209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kachaynahalavu.ucoz.ru/_ph/4/2/9593692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09120"/>
            <a:ext cx="2952328" cy="215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infinite-energy.ru/sites/default/files/pictures/atom/70d6e3c6c4de50e7de564ce759b25f7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869160"/>
            <a:ext cx="2502736" cy="179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4470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Заключение.</a:t>
            </a:r>
            <a:endParaRPr lang="ru-RU" dirty="0"/>
          </a:p>
        </p:txBody>
      </p:sp>
      <p:pic>
        <p:nvPicPr>
          <p:cNvPr id="13314" name="Picture 2" descr="http://mgyie.ru/images/stories/novoe/aspirantu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272" y="3179688"/>
            <a:ext cx="362433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prometeus.nsc.ru/science/sibvar/060527/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3848" y="3112484"/>
            <a:ext cx="3517801" cy="301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95091" y="1556792"/>
            <a:ext cx="68929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Точные науки призваны формировать специальное мышление будущего врача в категориях   точных наук, что позволит ему глубже понять закономерности человеческого организма в норме и патологии. </a:t>
            </a:r>
          </a:p>
        </p:txBody>
      </p:sp>
    </p:spTree>
    <p:extLst>
      <p:ext uri="{BB962C8B-B14F-4D97-AF65-F5344CB8AC3E}">
        <p14:creationId xmlns:p14="http://schemas.microsoft.com/office/powerpoint/2010/main" xmlns="" val="2984345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12575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Предмет </a:t>
            </a:r>
            <a:r>
              <a:rPr lang="ru-RU" dirty="0" smtClean="0"/>
              <a:t>биофизики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55679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1.1. Характерные черты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9051" y="206084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Биофизика как самостоятельная наука выделилась из многих дисциплин: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1. Физиология;</a:t>
            </a:r>
          </a:p>
          <a:p>
            <a:r>
              <a:rPr lang="ru-RU" dirty="0" smtClean="0"/>
              <a:t>2. Биохимия;</a:t>
            </a:r>
          </a:p>
          <a:p>
            <a:r>
              <a:rPr lang="ru-RU" dirty="0" smtClean="0"/>
              <a:t>3. Физическая химия; </a:t>
            </a:r>
          </a:p>
          <a:p>
            <a:r>
              <a:rPr lang="ru-RU" dirty="0" smtClean="0"/>
              <a:t>4. Физика.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48064" y="1741458"/>
            <a:ext cx="37354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</a:t>
            </a:r>
            <a:r>
              <a:rPr lang="ru-RU" dirty="0" smtClean="0"/>
              <a:t>рупный </a:t>
            </a:r>
            <a:r>
              <a:rPr lang="ru-RU" dirty="0"/>
              <a:t>российский биофизик </a:t>
            </a:r>
            <a:endParaRPr lang="ru-RU" dirty="0" smtClean="0"/>
          </a:p>
          <a:p>
            <a:r>
              <a:rPr lang="ru-RU" b="1" dirty="0" smtClean="0"/>
              <a:t>Б.Н</a:t>
            </a:r>
            <a:r>
              <a:rPr lang="ru-RU" b="1" dirty="0"/>
              <a:t>. </a:t>
            </a:r>
            <a:r>
              <a:rPr lang="ru-RU" b="1" dirty="0" err="1" smtClean="0"/>
              <a:t>Тарусов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5464" y="4293096"/>
            <a:ext cx="47685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</a:t>
            </a:r>
            <a:r>
              <a:rPr lang="ru-RU" dirty="0" smtClean="0"/>
              <a:t>иофизика </a:t>
            </a:r>
            <a:r>
              <a:rPr lang="ru-RU" dirty="0"/>
              <a:t>широко использует </a:t>
            </a:r>
            <a:r>
              <a:rPr lang="ru-RU" dirty="0" smtClean="0"/>
              <a:t>:</a:t>
            </a:r>
          </a:p>
          <a:p>
            <a:endParaRPr lang="ru-RU" dirty="0" smtClean="0"/>
          </a:p>
          <a:p>
            <a:r>
              <a:rPr lang="ru-RU" dirty="0" smtClean="0"/>
              <a:t>1. Математические </a:t>
            </a:r>
            <a:r>
              <a:rPr lang="ru-RU" dirty="0"/>
              <a:t>методы </a:t>
            </a:r>
            <a:r>
              <a:rPr lang="ru-RU" dirty="0" smtClean="0"/>
              <a:t>анализа</a:t>
            </a:r>
            <a:r>
              <a:rPr lang="ru-RU" dirty="0"/>
              <a:t>;</a:t>
            </a:r>
            <a:endParaRPr lang="ru-RU" dirty="0" smtClean="0"/>
          </a:p>
          <a:p>
            <a:r>
              <a:rPr lang="ru-RU" dirty="0" smtClean="0"/>
              <a:t>2. Физическое </a:t>
            </a:r>
            <a:r>
              <a:rPr lang="ru-RU" dirty="0"/>
              <a:t>и </a:t>
            </a:r>
            <a:r>
              <a:rPr lang="ru-RU" dirty="0" smtClean="0"/>
              <a:t>математическое     </a:t>
            </a:r>
          </a:p>
          <a:p>
            <a:r>
              <a:rPr lang="ru-RU" dirty="0" smtClean="0"/>
              <a:t>     моделирование</a:t>
            </a:r>
            <a:r>
              <a:rPr lang="ru-RU" dirty="0"/>
              <a:t>;</a:t>
            </a:r>
            <a:endParaRPr lang="ru-RU" dirty="0" smtClean="0"/>
          </a:p>
          <a:p>
            <a:r>
              <a:rPr lang="ru-RU" dirty="0" smtClean="0"/>
              <a:t>3. Вычислительную </a:t>
            </a:r>
            <a:r>
              <a:rPr lang="ru-RU" dirty="0"/>
              <a:t>технику. </a:t>
            </a:r>
          </a:p>
        </p:txBody>
      </p:sp>
      <p:pic>
        <p:nvPicPr>
          <p:cNvPr id="2052" name="Picture 4" descr="http://cv01.twirpx.net/0120/01204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2389" y="4048263"/>
            <a:ext cx="2505075" cy="269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im2-tub-ru.yandex.net/i?id=274685085-33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544796"/>
            <a:ext cx="265765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0658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76672"/>
            <a:ext cx="8153400" cy="742528"/>
          </a:xfrm>
        </p:spPr>
        <p:txBody>
          <a:bodyPr>
            <a:normAutofit fontScale="90000"/>
          </a:bodyPr>
          <a:lstStyle/>
          <a:p>
            <a:r>
              <a:rPr lang="ru-RU" dirty="0"/>
              <a:t>Предмет биофизики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628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/>
              <a:t>1.2. Разделы биофизики и ее основные проблемы</a:t>
            </a:r>
            <a:endParaRPr lang="ru-RU" dirty="0"/>
          </a:p>
        </p:txBody>
      </p:sp>
      <p:pic>
        <p:nvPicPr>
          <p:cNvPr id="3074" name="Picture 2" descr="http://ih1.tr200.net/image2/0147/65/014765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781222"/>
            <a:ext cx="16954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bookin.org.ru/book/29621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405350"/>
            <a:ext cx="2076450" cy="238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6407" y="289532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1.Молекулярная биофизика</a:t>
            </a:r>
          </a:p>
          <a:p>
            <a:r>
              <a:rPr lang="ru-RU" dirty="0" smtClean="0"/>
              <a:t>2.Биофизика клетки</a:t>
            </a:r>
          </a:p>
          <a:p>
            <a:r>
              <a:rPr lang="ru-RU" dirty="0" smtClean="0"/>
              <a:t>3.Биофизика органов чувств и сложных систем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8899" y="2295974"/>
            <a:ext cx="4217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 разделам этой дисциплины относятся: </a:t>
            </a:r>
          </a:p>
        </p:txBody>
      </p:sp>
      <p:pic>
        <p:nvPicPr>
          <p:cNvPr id="3080" name="Picture 8" descr="http://www.mbookshop.ru/uploaded_files/shop_images/big/383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0692" y="1735849"/>
            <a:ext cx="1955676" cy="266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8763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89614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Элементы </a:t>
            </a:r>
            <a:r>
              <a:rPr lang="ru-RU" b="1" dirty="0"/>
              <a:t>биофизики органов </a:t>
            </a:r>
            <a:r>
              <a:rPr lang="ru-RU" b="1" dirty="0" smtClean="0"/>
              <a:t>чувств.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908640"/>
            <a:ext cx="3505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ru-RU" b="1" i="1" dirty="0" smtClean="0"/>
              <a:t>2.1.Общие </a:t>
            </a:r>
            <a:r>
              <a:rPr lang="ru-RU" b="1" i="1" dirty="0"/>
              <a:t>закономерности</a:t>
            </a:r>
            <a:endParaRPr lang="ru-RU" sz="1400" dirty="0"/>
          </a:p>
        </p:txBody>
      </p:sp>
      <p:sp>
        <p:nvSpPr>
          <p:cNvPr id="5" name="Поле 31"/>
          <p:cNvSpPr txBox="1"/>
          <p:nvPr/>
        </p:nvSpPr>
        <p:spPr>
          <a:xfrm>
            <a:off x="3371532" y="4077072"/>
            <a:ext cx="1694180" cy="34671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effectLst/>
                <a:latin typeface="Times New Roman"/>
                <a:ea typeface="Calibri"/>
                <a:cs typeface="Times New Roman"/>
              </a:rPr>
              <a:t>Эффектор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6" name="Поле 32"/>
          <p:cNvSpPr txBox="1"/>
          <p:nvPr/>
        </p:nvSpPr>
        <p:spPr>
          <a:xfrm>
            <a:off x="1497259" y="4869160"/>
            <a:ext cx="1158240" cy="36258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>
                <a:effectLst/>
                <a:latin typeface="Times New Roman"/>
                <a:ea typeface="Calibri"/>
                <a:cs typeface="Times New Roman"/>
              </a:rPr>
              <a:t>ЦНС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7" name="Поле 33"/>
          <p:cNvSpPr txBox="1"/>
          <p:nvPr/>
        </p:nvSpPr>
        <p:spPr>
          <a:xfrm>
            <a:off x="3200005" y="4907144"/>
            <a:ext cx="1095375" cy="36258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effectLst/>
                <a:latin typeface="Times New Roman"/>
                <a:ea typeface="Calibri"/>
                <a:cs typeface="Times New Roman"/>
              </a:rPr>
              <a:t>Рецептор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8" name="Поле 34"/>
          <p:cNvSpPr txBox="1"/>
          <p:nvPr/>
        </p:nvSpPr>
        <p:spPr>
          <a:xfrm>
            <a:off x="4855477" y="4899773"/>
            <a:ext cx="1087755" cy="36258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effectLst/>
                <a:latin typeface="Times New Roman"/>
                <a:ea typeface="Calibri"/>
                <a:cs typeface="Times New Roman"/>
              </a:rPr>
              <a:t>Стимул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9" name="Поле 35"/>
          <p:cNvSpPr txBox="1"/>
          <p:nvPr/>
        </p:nvSpPr>
        <p:spPr>
          <a:xfrm>
            <a:off x="6459022" y="4908565"/>
            <a:ext cx="1158240" cy="36258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>
                <a:effectLst/>
                <a:latin typeface="Times New Roman"/>
                <a:ea typeface="Calibri"/>
                <a:cs typeface="Times New Roman"/>
              </a:rPr>
              <a:t>Среда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10" name="Стрелка влево 9"/>
          <p:cNvSpPr/>
          <p:nvPr/>
        </p:nvSpPr>
        <p:spPr>
          <a:xfrm>
            <a:off x="6041192" y="5017633"/>
            <a:ext cx="417830" cy="141605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1" name="Стрелка влево 10"/>
          <p:cNvSpPr/>
          <p:nvPr/>
        </p:nvSpPr>
        <p:spPr>
          <a:xfrm>
            <a:off x="4379761" y="5017635"/>
            <a:ext cx="417830" cy="141605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2" name="Стрелка влево 11"/>
          <p:cNvSpPr/>
          <p:nvPr/>
        </p:nvSpPr>
        <p:spPr>
          <a:xfrm>
            <a:off x="2686713" y="5017635"/>
            <a:ext cx="417830" cy="141605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3" name="Стрелка углом 12"/>
          <p:cNvSpPr/>
          <p:nvPr/>
        </p:nvSpPr>
        <p:spPr>
          <a:xfrm>
            <a:off x="1619672" y="4112599"/>
            <a:ext cx="1623695" cy="685800"/>
          </a:xfrm>
          <a:prstGeom prst="ben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835607" y="2708920"/>
            <a:ext cx="708830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16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рганы чувств выполняют роль обратной информационной связи в системе организма </a:t>
            </a:r>
            <a:r>
              <a:rPr kumimoji="0" lang="ru-RU" sz="16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среда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167880" y="5449143"/>
            <a:ext cx="7260962" cy="100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Рис.1 Схема, показывающая взаимодействие организма и внешней среды (по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Мэчину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трелка углом 15"/>
          <p:cNvSpPr/>
          <p:nvPr/>
        </p:nvSpPr>
        <p:spPr>
          <a:xfrm rot="5400000">
            <a:off x="5907573" y="3512203"/>
            <a:ext cx="544195" cy="1780540"/>
          </a:xfrm>
          <a:prstGeom prst="ben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281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Элементы биофизики органов чувств.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613405"/>
            <a:ext cx="3312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800" b="1" i="1" dirty="0" smtClean="0"/>
              <a:t>2.2. Слух</a:t>
            </a:r>
            <a:endParaRPr lang="ru-RU" sz="2800" dirty="0"/>
          </a:p>
        </p:txBody>
      </p:sp>
      <p:pic>
        <p:nvPicPr>
          <p:cNvPr id="5122" name="Picture 2" descr="http://sngdaily.ru/uploads/posts/2010-12/1292404124_17a74c1655473dab837c155adc780628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68901"/>
            <a:ext cx="3085356" cy="236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omenparadise.ru/uploads/posts/1325801918_krizis-3-h-l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8098" y="4149080"/>
            <a:ext cx="3240360" cy="245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2420888"/>
            <a:ext cx="410445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Слух - это способность воспринимать звуки </a:t>
            </a:r>
            <a:r>
              <a:rPr lang="ru-RU" sz="2000" dirty="0" smtClean="0"/>
              <a:t>во </a:t>
            </a:r>
            <a:r>
              <a:rPr lang="ru-RU" sz="2000" dirty="0"/>
              <a:t>внешней среде посредством слухового анализатора. </a:t>
            </a:r>
            <a:endParaRPr lang="ru-RU" sz="2000" dirty="0" smtClean="0"/>
          </a:p>
          <a:p>
            <a:r>
              <a:rPr lang="ru-RU" sz="2000" dirty="0" smtClean="0"/>
              <a:t>Отражение </a:t>
            </a:r>
            <a:r>
              <a:rPr lang="ru-RU" sz="2000" dirty="0"/>
              <a:t>процессов внешнего мира в слуховой системе происходит в форме звукового </a:t>
            </a:r>
            <a:r>
              <a:rPr lang="ru-RU" sz="2000" dirty="0" smtClean="0"/>
              <a:t>образа.</a:t>
            </a:r>
          </a:p>
          <a:p>
            <a:r>
              <a:rPr lang="ru-RU" sz="2000" dirty="0" smtClean="0"/>
              <a:t>1.громкость </a:t>
            </a:r>
            <a:endParaRPr lang="ru-RU" sz="2000" dirty="0"/>
          </a:p>
          <a:p>
            <a:pPr lvl="0"/>
            <a:r>
              <a:rPr lang="ru-RU" sz="2000" dirty="0" smtClean="0"/>
              <a:t>2.тембр </a:t>
            </a:r>
            <a:r>
              <a:rPr lang="ru-RU" sz="2000" dirty="0"/>
              <a:t>или окраска </a:t>
            </a:r>
          </a:p>
          <a:p>
            <a:pPr lvl="0"/>
            <a:r>
              <a:rPr lang="ru-RU" sz="2000" dirty="0" smtClean="0"/>
              <a:t>3.высота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67768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Элементы биофизики органов чувств.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628800"/>
            <a:ext cx="55446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Человек способен слышать звук в пределах от 16 Гц до 22 кГц при передаче колебаний по воздуху, и до 220 кГц при передаче звука по костям черепа. </a:t>
            </a:r>
            <a:endParaRPr lang="ru-RU" sz="2400" dirty="0" smtClean="0"/>
          </a:p>
        </p:txBody>
      </p:sp>
      <p:pic>
        <p:nvPicPr>
          <p:cNvPr id="6146" name="Picture 2" descr="http://picsdesktop.net/Pets/640x480/PicsDesktop.net_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54215"/>
            <a:ext cx="331236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blogg.uio.no/mn/ifi/innovasjonsteknologi/sites/blogg.uio.no.mn.ifi.innovasjonsteknologi/files/800px-2006-01-14_Surface_wav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149080"/>
            <a:ext cx="2952328" cy="249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yagazeta.com/images/newspost_images/all/tatiana_1/3_31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649" y="3856996"/>
            <a:ext cx="201260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091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Элементы биофизики органов чувств.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772816"/>
            <a:ext cx="18664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Орган </a:t>
            </a:r>
            <a:r>
              <a:rPr lang="ru-RU" sz="2400" b="1" dirty="0" smtClean="0"/>
              <a:t>слуха.</a:t>
            </a:r>
            <a:endParaRPr lang="ru-RU" sz="2400" b="1" dirty="0"/>
          </a:p>
        </p:txBody>
      </p:sp>
      <p:pic>
        <p:nvPicPr>
          <p:cNvPr id="6" name="Picture 9" descr="Рисуно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61759" y="2492896"/>
            <a:ext cx="7340694" cy="315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1325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Элементы биофизики органов чувств.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1700808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Вся жизнь человека протекает в мире звуков. Наш слух улавливает  колебания от 16 до 20 тысяч раз в секунду. Только нормальное состояние всего слухового анализатора позволяет </a:t>
            </a:r>
            <a:r>
              <a:rPr lang="ru-RU" sz="2400" dirty="0" smtClean="0"/>
              <a:t>слышать.</a:t>
            </a:r>
            <a:endParaRPr lang="ru-RU" sz="2400" dirty="0"/>
          </a:p>
        </p:txBody>
      </p:sp>
      <p:pic>
        <p:nvPicPr>
          <p:cNvPr id="5" name="Picture 9" descr="J0149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23528" y="2276872"/>
            <a:ext cx="3240360" cy="2664296"/>
          </a:xfrm>
          <a:prstGeom prst="rect">
            <a:avLst/>
          </a:prstGeom>
        </p:spPr>
      </p:pic>
      <p:pic>
        <p:nvPicPr>
          <p:cNvPr id="8194" name="Picture 2" descr="http://www.region-news.info/www/news/2013/8/182038905815027_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394411"/>
            <a:ext cx="3384376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9552" y="1700808"/>
            <a:ext cx="2547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Человек в мире </a:t>
            </a:r>
            <a:r>
              <a:rPr lang="ru-RU" b="1" dirty="0" smtClean="0"/>
              <a:t>звуков.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46793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Элементы биофизики органов чувств.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5567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Чем звуки речи отличаются от других звуков?</a:t>
            </a:r>
          </a:p>
        </p:txBody>
      </p:sp>
      <p:pic>
        <p:nvPicPr>
          <p:cNvPr id="9218" name="Picture 2" descr="http://xvatit.com/upload/medialibrary/49e/49e658247a90df8b729d0a862e34296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3" y="1748135"/>
            <a:ext cx="3535299" cy="283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2414180"/>
            <a:ext cx="325381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Звуковую сторону речи изучает фонетика. Само название её образовано от греческого слова, обозначающего «звук».</a:t>
            </a:r>
          </a:p>
        </p:txBody>
      </p:sp>
      <p:pic>
        <p:nvPicPr>
          <p:cNvPr id="9220" name="Picture 4" descr="http://kolibelka.by/files/uploads/30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86266"/>
            <a:ext cx="3888432" cy="252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994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109</TotalTime>
  <Words>416</Words>
  <Application>Microsoft Office PowerPoint</Application>
  <PresentationFormat>Экран (4:3)</PresentationFormat>
  <Paragraphs>72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Обычная</vt:lpstr>
      <vt:lpstr>    </vt:lpstr>
      <vt:lpstr>Предмет биофизики</vt:lpstr>
      <vt:lpstr>Предмет биофизики </vt:lpstr>
      <vt:lpstr>Элементы биофизики органов чувств.</vt:lpstr>
      <vt:lpstr>Элементы биофизики органов чувств.</vt:lpstr>
      <vt:lpstr>Элементы биофизики органов чувств.</vt:lpstr>
      <vt:lpstr>Элементы биофизики органов чувств.</vt:lpstr>
      <vt:lpstr>Элементы биофизики органов чувств.</vt:lpstr>
      <vt:lpstr>Элементы биофизики органов чувств.</vt:lpstr>
      <vt:lpstr>Элементы биофизики органов чувств.</vt:lpstr>
      <vt:lpstr>Элементы биофизики органов чувств.</vt:lpstr>
      <vt:lpstr>3. Задачи биофизики как фундаментальной и прикладной науки на современном этапе.</vt:lpstr>
      <vt:lpstr>Заключение.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  </dc:title>
  <dc:creator>Маша</dc:creator>
  <cp:lastModifiedBy>Admin</cp:lastModifiedBy>
  <cp:revision>13</cp:revision>
  <dcterms:created xsi:type="dcterms:W3CDTF">2013-12-13T19:41:17Z</dcterms:created>
  <dcterms:modified xsi:type="dcterms:W3CDTF">2013-12-15T12:07:57Z</dcterms:modified>
</cp:coreProperties>
</file>