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60" r:id="rId4"/>
    <p:sldId id="261" r:id="rId5"/>
    <p:sldId id="282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4" r:id="rId15"/>
    <p:sldId id="275" r:id="rId16"/>
    <p:sldId id="272" r:id="rId17"/>
    <p:sldId id="273" r:id="rId18"/>
    <p:sldId id="276" r:id="rId19"/>
    <p:sldId id="277" r:id="rId20"/>
    <p:sldId id="265" r:id="rId21"/>
    <p:sldId id="278" r:id="rId22"/>
    <p:sldId id="279" r:id="rId23"/>
    <p:sldId id="280" r:id="rId24"/>
    <p:sldId id="257" r:id="rId25"/>
    <p:sldId id="283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5CF065-AE7B-42DF-9E66-CFCD09E04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7433-46C5-42F6-BD90-584C93BE8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65E7D-D265-430A-9577-AB93B7196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4640-5011-4180-BF48-FCC7762C9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9525-6431-43BF-9A33-5282DD50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8815-9CD6-4723-AD45-C45A684E4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1CD495-1B83-4794-A7E7-3D395A640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A79B6F-30C5-4DB9-8F43-7B0C571D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F86D23-FD7B-4427-B443-12D86E118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D4AB-D675-42E6-818C-1F0CE9EC5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3FBA8D-CDF7-49F0-8C75-4DF83654E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61BB-5B33-4BD3-824F-7ABE7F5DE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630BF4D-B33E-4BBC-B496-526CB6455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34B4FE-CEC3-4DF4-A224-244D9093D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6" r:id="rId2"/>
    <p:sldLayoutId id="2147483713" r:id="rId3"/>
    <p:sldLayoutId id="2147483714" r:id="rId4"/>
    <p:sldLayoutId id="2147483715" r:id="rId5"/>
    <p:sldLayoutId id="2147483707" r:id="rId6"/>
    <p:sldLayoutId id="2147483716" r:id="rId7"/>
    <p:sldLayoutId id="2147483708" r:id="rId8"/>
    <p:sldLayoutId id="2147483717" r:id="rId9"/>
    <p:sldLayoutId id="2147483709" r:id="rId10"/>
    <p:sldLayoutId id="2147483718" r:id="rId11"/>
    <p:sldLayoutId id="2147483710" r:id="rId12"/>
    <p:sldLayoutId id="214748371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09800"/>
            <a:ext cx="64770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ИНТЕГРИРОВАННЫЕ СВЯЗИ НА УРОКАХ ЕСТЕСТВЕННОГО ЦИКЛА</a:t>
            </a:r>
            <a:br>
              <a:rPr lang="ru-RU" sz="4000" dirty="0" smtClean="0"/>
            </a:br>
            <a:r>
              <a:rPr lang="ru-RU" sz="2000" i="1" dirty="0" smtClean="0"/>
              <a:t>Тихонова Светлана Петровна, учитель физики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533400"/>
            <a:ext cx="7467600" cy="12192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i="1" dirty="0" smtClean="0"/>
              <a:t>«Все, что находится во взаимной связи, должно преподаваться в такой же связи».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i="1" dirty="0" smtClean="0"/>
              <a:t>Ян </a:t>
            </a:r>
            <a:r>
              <a:rPr lang="ru-RU" sz="2400" i="1" dirty="0" err="1" smtClean="0"/>
              <a:t>Амос</a:t>
            </a:r>
            <a:r>
              <a:rPr lang="ru-RU" sz="2400" i="1" dirty="0" smtClean="0"/>
              <a:t> Коменский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Какая особенность отличает железо от большинства других металлов?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229600" cy="198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Ярко выраженные магнитные свойства.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Железо – ферромагнетик.</a:t>
            </a:r>
          </a:p>
        </p:txBody>
      </p:sp>
      <p:pic>
        <p:nvPicPr>
          <p:cNvPr id="20495" name="Picture 15" descr="magnetizm-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3352800"/>
            <a:ext cx="3810000" cy="2506663"/>
          </a:xfrm>
          <a:noFill/>
        </p:spPr>
      </p:pic>
      <p:pic>
        <p:nvPicPr>
          <p:cNvPr id="20496" name="Picture 16" descr="m-Mgt_7-mgnit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562600" y="3352800"/>
            <a:ext cx="2595563" cy="2444750"/>
          </a:xfr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folHlink"/>
                </a:solidFill>
              </a:rPr>
              <a:t>Железосодержащие минералы</a:t>
            </a:r>
          </a:p>
        </p:txBody>
      </p:sp>
      <p:graphicFrame>
        <p:nvGraphicFramePr>
          <p:cNvPr id="26631" name="Organization Chart 7"/>
          <p:cNvGraphicFramePr>
            <a:graphicFrameLocks/>
          </p:cNvGraphicFramePr>
          <p:nvPr>
            <p:ph type="dgm" idx="4294967295"/>
          </p:nvPr>
        </p:nvGraphicFramePr>
        <p:xfrm>
          <a:off x="533400" y="1143000"/>
          <a:ext cx="8229600" cy="3048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26642" name="Picture 18" descr="магнети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4648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гематит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4648200"/>
            <a:ext cx="18970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0" descr="b_1416472602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6800" y="46482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1" descr="Pyrite-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86600" y="4648200"/>
            <a:ext cx="1647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66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Месторождения железных руд в России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219200"/>
            <a:ext cx="8229600" cy="205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В нашей стране месторождения железных руд находятся на Урале, в Южной Сибири и на Кольском полуострове, а самое крупное – в Курской и Белгородской области.</a:t>
            </a:r>
          </a:p>
        </p:txBody>
      </p:sp>
      <p:pic>
        <p:nvPicPr>
          <p:cNvPr id="36872" name="Picture 8" descr="bl__2011_04_28_15_09_03__8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00200" y="2854325"/>
            <a:ext cx="5638800" cy="4003675"/>
          </a:xfr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Курская магнитная аномалия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295400"/>
            <a:ext cx="4724400" cy="4800600"/>
          </a:xfrm>
        </p:spPr>
        <p:txBody>
          <a:bodyPr/>
          <a:lstStyle/>
          <a:p>
            <a:pPr eaLnBrk="1" hangingPunct="1"/>
            <a:r>
              <a:rPr lang="ru-RU" sz="2600" smtClean="0"/>
              <a:t>Одно из крупнейших в мире месторождений железа</a:t>
            </a:r>
          </a:p>
          <a:p>
            <a:pPr eaLnBrk="1" hangingPunct="1"/>
            <a:r>
              <a:rPr lang="ru-RU" sz="2600" smtClean="0"/>
              <a:t> Название связано с сильным нарушением магнитного поля Земли в данном районе (отклонение стрелки компаса).</a:t>
            </a:r>
          </a:p>
        </p:txBody>
      </p:sp>
      <p:pic>
        <p:nvPicPr>
          <p:cNvPr id="40968" name="Picture 8" descr="03443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4000" y="4495800"/>
            <a:ext cx="2392363" cy="1862138"/>
          </a:xfrm>
          <a:noFill/>
        </p:spPr>
      </p:pic>
      <p:pic>
        <p:nvPicPr>
          <p:cNvPr id="40969" name="Picture 9" descr="10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62000" y="1295400"/>
            <a:ext cx="3124200" cy="2259013"/>
          </a:xfrm>
          <a:noFill/>
        </p:spPr>
      </p:pic>
      <p:pic>
        <p:nvPicPr>
          <p:cNvPr id="40970" name="Picture 10" descr="0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4038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2296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Самородное железо в природе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371600"/>
            <a:ext cx="5029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     Скорее всего, человек вначале познакомился с железом не земного, а космического происхождения. Об этом говорят некоторые названия металла. Так, на древнеегипетском языке железо звучит как «бени-пет» и означает «небесный металл», древнегреческое название «sideros» происходит от латинского «sidus», что означает «небесное тело», хеттинские тексты </a:t>
            </a:r>
            <a:r>
              <a:rPr lang="en-US" sz="2200" smtClean="0"/>
              <a:t>XIV</a:t>
            </a:r>
            <a:r>
              <a:rPr lang="ru-RU" sz="2200" smtClean="0"/>
              <a:t> века до нашей эры вспоминают о железе, как о металле, упавшем с неба.</a:t>
            </a:r>
          </a:p>
        </p:txBody>
      </p:sp>
      <p:pic>
        <p:nvPicPr>
          <p:cNvPr id="34824" name="Picture 8" descr="ir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91200" y="1371600"/>
            <a:ext cx="2832100" cy="1981200"/>
          </a:xfrm>
          <a:noFill/>
        </p:spPr>
      </p:pic>
      <p:pic>
        <p:nvPicPr>
          <p:cNvPr id="34825" name="Picture 9" descr="1538233_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867400" y="3733800"/>
            <a:ext cx="2590800" cy="2165350"/>
          </a:xfr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82296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Самородный чугун в природе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24000"/>
            <a:ext cx="480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smtClean="0"/>
              <a:t>При особых геологических  условиях может происходить образование самородного чугуна, например в результате контакта железной руды с  раскаленным углеродом;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В 1905 г. русский геолог А.А.Иностранцев обнаружил на острове Русский на Дальнем Востоке небольшие пластообразные скопления самородного чугуна. В извлеченных образцах чугуна оказалось около 3,2 % углерода, 1,55 % кремния, 0,66 % марганца и 94,59 % железа.</a:t>
            </a:r>
          </a:p>
        </p:txBody>
      </p:sp>
      <p:pic>
        <p:nvPicPr>
          <p:cNvPr id="23556" name="Picture 8" descr="733px-Russky_island_topographic_map-ru_svg_-600x49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53000" y="1752600"/>
            <a:ext cx="3886200" cy="3795713"/>
          </a:xfr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229600" cy="13716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Железо в живой природе</a:t>
            </a:r>
          </a:p>
        </p:txBody>
      </p:sp>
      <p:pic>
        <p:nvPicPr>
          <p:cNvPr id="53255" name="Picture 7" descr="88n3_08u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400" y="4343400"/>
            <a:ext cx="3505200" cy="1752600"/>
          </a:xfrm>
          <a:noFill/>
        </p:spPr>
      </p:pic>
      <p:sp>
        <p:nvSpPr>
          <p:cNvPr id="53258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600200"/>
            <a:ext cx="8229600" cy="2667000"/>
          </a:xfrm>
        </p:spPr>
        <p:txBody>
          <a:bodyPr/>
          <a:lstStyle/>
          <a:p>
            <a:pPr eaLnBrk="1" hangingPunct="1"/>
            <a:r>
              <a:rPr lang="ru-RU" sz="2400" smtClean="0"/>
              <a:t>В живой природе железо играет огромную роль;</a:t>
            </a:r>
          </a:p>
          <a:p>
            <a:pPr eaLnBrk="1" hangingPunct="1"/>
            <a:r>
              <a:rPr lang="ru-RU" sz="2400" smtClean="0"/>
              <a:t>В частности, входит в состав белка гемоглобина, содержащегося в крови и обеспечивающего перенос кислорода ко всем органам человека и животных;</a:t>
            </a:r>
          </a:p>
          <a:p>
            <a:pPr eaLnBrk="1" hangingPunct="1"/>
            <a:r>
              <a:rPr lang="ru-RU" sz="2400" smtClean="0"/>
              <a:t>Также железо участвует в процессе фотосинтеза растений.</a:t>
            </a:r>
          </a:p>
        </p:txBody>
      </p:sp>
      <p:pic>
        <p:nvPicPr>
          <p:cNvPr id="53261" name="Picture 13" descr="4a422a346160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4038600"/>
            <a:ext cx="3570288" cy="2389188"/>
          </a:xfr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229600" cy="6858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Потребность человека в железе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295400"/>
            <a:ext cx="403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Суточная потребность человека в железе – 10-15 мг;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Железо поступает в организм с продуктами питания;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Большое количество железа содержится в печени, мясе, молоке, орехах, овощах, крупах;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Недостаток железа в организме приводит к заболеваниям.</a:t>
            </a:r>
          </a:p>
        </p:txBody>
      </p:sp>
      <p:pic>
        <p:nvPicPr>
          <p:cNvPr id="57351" name="Picture 7" descr="15359410-buckwheat-groats-a--good-source-of-iron-f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67200" y="1066800"/>
            <a:ext cx="2590800" cy="1727200"/>
          </a:xfrm>
          <a:noFill/>
        </p:spPr>
      </p:pic>
      <p:pic>
        <p:nvPicPr>
          <p:cNvPr id="57352" name="Picture 8" descr="zhelezo-v-produktax-pitaniy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010400" y="1828800"/>
            <a:ext cx="1828800" cy="1828800"/>
          </a:xfrm>
          <a:noFill/>
        </p:spPr>
      </p:pic>
      <p:pic>
        <p:nvPicPr>
          <p:cNvPr id="57353" name="Picture 9" descr="i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3352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55044d832c35658c3f09a8490f3c327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0" y="4037013"/>
            <a:ext cx="20288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6019800" cy="1371600"/>
          </a:xfrm>
        </p:spPr>
        <p:txBody>
          <a:bodyPr/>
          <a:lstStyle/>
          <a:p>
            <a:pPr eaLnBrk="1" hangingPunct="1"/>
            <a:r>
              <a:rPr lang="ru-RU" smtClean="0"/>
              <a:t>Магнитное поле Земли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8" name="Picture 5" descr="Во внутреннем строении Земли выделяется расплавленное внешнее ядро, где сложная турбулентная конвекция генерирует геомагнитное поле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122363"/>
            <a:ext cx="6172200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8229600" cy="1371600"/>
          </a:xfrm>
        </p:spPr>
        <p:txBody>
          <a:bodyPr/>
          <a:lstStyle/>
          <a:p>
            <a:pPr eaLnBrk="1" hangingPunct="1"/>
            <a:r>
              <a:rPr lang="ru-RU" sz="6000" smtClean="0"/>
              <a:t>Атомиум</a:t>
            </a:r>
          </a:p>
        </p:txBody>
      </p:sp>
      <p:sp>
        <p:nvSpPr>
          <p:cNvPr id="27651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33400" y="1905000"/>
            <a:ext cx="40386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Модель молекулы железа, увеличенная в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165 000 000 000 раз, один из символов Брюсселя</a:t>
            </a:r>
          </a:p>
        </p:txBody>
      </p:sp>
      <p:pic>
        <p:nvPicPr>
          <p:cNvPr id="27652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19600" y="1905000"/>
            <a:ext cx="4495800" cy="4279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Возможности интегрированного урока: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mtClean="0"/>
              <a:t>Способствует сознательному усвоению материала и тем самым обеспечивает формирование творческих способностей учащихся;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mtClean="0"/>
              <a:t>Пробуждает интерес к предмету;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mtClean="0"/>
              <a:t>Формирует целостную картину мира;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mtClean="0"/>
              <a:t>Снимает напряженность, неуверенность.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В течение занятия группы участвуют в исследовательской деятельности:</a:t>
            </a:r>
          </a:p>
        </p:txBody>
      </p:sp>
      <p:sp>
        <p:nvSpPr>
          <p:cNvPr id="28675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457200" y="2189163"/>
            <a:ext cx="8229600" cy="3906837"/>
          </a:xfrm>
        </p:spPr>
        <p:txBody>
          <a:bodyPr/>
          <a:lstStyle/>
          <a:p>
            <a:pPr eaLnBrk="1" hangingPunct="1"/>
            <a:r>
              <a:rPr lang="ru-RU" smtClean="0"/>
              <a:t>Определение содержания железа в основных рудах;</a:t>
            </a:r>
          </a:p>
          <a:p>
            <a:pPr eaLnBrk="1" hangingPunct="1"/>
            <a:r>
              <a:rPr lang="ru-RU" smtClean="0"/>
              <a:t>Изучение магнитных свойств железа;</a:t>
            </a:r>
          </a:p>
          <a:p>
            <a:pPr eaLnBrk="1" hangingPunct="1"/>
            <a:r>
              <a:rPr lang="ru-RU" smtClean="0"/>
              <a:t>Изучение химических свойств железа;</a:t>
            </a:r>
          </a:p>
          <a:p>
            <a:pPr eaLnBrk="1" hangingPunct="1"/>
            <a:r>
              <a:rPr lang="ru-RU" smtClean="0"/>
              <a:t>Проведение качественных реакций на ионы железа.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229600" cy="6858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Постройте гипотезу:         Подтвердите: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4038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1. Какая их двух руд – красный или магнитный железняк, более богата железом?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2. Постройте гипотезу на основании магнитных свойств минералов.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066800"/>
            <a:ext cx="37338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1. Подтвердите или опровергните свою гипотезу, рассчитав массовые доли элемента в молекуле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cs typeface="Tahoma" pitchFamily="34" charset="0"/>
              </a:rPr>
              <a:t>2. Красный железняк: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l-GR" sz="2400" smtClean="0">
                <a:solidFill>
                  <a:schemeClr val="folHlink"/>
                </a:solidFill>
                <a:cs typeface="Tahoma" pitchFamily="34" charset="0"/>
              </a:rPr>
              <a:t>ω</a:t>
            </a:r>
            <a:r>
              <a:rPr lang="ru-RU" sz="2400" smtClean="0">
                <a:solidFill>
                  <a:schemeClr val="folHlink"/>
                </a:solidFill>
                <a:cs typeface="Tahoma" pitchFamily="34" charset="0"/>
              </a:rPr>
              <a:t> = 2*56/160=0,70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cs typeface="Tahoma" pitchFamily="34" charset="0"/>
              </a:rPr>
              <a:t>     Магнитный железняк: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l-GR" sz="2400" smtClean="0">
                <a:solidFill>
                  <a:schemeClr val="folHlink"/>
                </a:solidFill>
                <a:cs typeface="Tahoma" pitchFamily="34" charset="0"/>
              </a:rPr>
              <a:t>ω</a:t>
            </a:r>
            <a:r>
              <a:rPr lang="ru-RU" sz="2400" smtClean="0">
                <a:solidFill>
                  <a:schemeClr val="folHlink"/>
                </a:solidFill>
                <a:cs typeface="Tahoma" pitchFamily="34" charset="0"/>
              </a:rPr>
              <a:t> = 3*56/232=0,72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FF3300"/>
                </a:solidFill>
                <a:cs typeface="Tahoma" pitchFamily="34" charset="0"/>
              </a:rPr>
              <a:t>Магнетит наиболее богат железом.</a:t>
            </a:r>
            <a:endParaRPr lang="el-GR" sz="2400" smtClean="0">
              <a:solidFill>
                <a:srgbClr val="FF3300"/>
              </a:solidFill>
              <a:cs typeface="Tahoma" pitchFamily="34" charset="0"/>
            </a:endParaRPr>
          </a:p>
        </p:txBody>
      </p:sp>
      <p:pic>
        <p:nvPicPr>
          <p:cNvPr id="30727" name="Picture 7" descr="i (2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3810000"/>
            <a:ext cx="332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8" descr="2013-12-18 09-35-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24400" y="0"/>
            <a:ext cx="4419600" cy="3581400"/>
          </a:xfrm>
          <a:noFill/>
        </p:spPr>
      </p:pic>
      <p:pic>
        <p:nvPicPr>
          <p:cNvPr id="30724" name="Picture 9" descr="2013-12-18 09-35-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4267200" cy="3505200"/>
          </a:xfrm>
          <a:noFill/>
        </p:spPr>
      </p:pic>
      <p:pic>
        <p:nvPicPr>
          <p:cNvPr id="30725" name="Picture 10" descr="2013-12-18 09-07-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438400" y="3505200"/>
            <a:ext cx="4267200" cy="3201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305800" cy="44958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Возвращение к заданиям </a:t>
            </a:r>
            <a:br>
              <a:rPr lang="ru-RU" sz="3600" smtClean="0"/>
            </a:br>
            <a:r>
              <a:rPr lang="ru-RU" sz="3600" smtClean="0"/>
              <a:t>«Верю – не верю». </a:t>
            </a:r>
            <a:br>
              <a:rPr lang="ru-RU" sz="3600" smtClean="0"/>
            </a:br>
            <a:r>
              <a:rPr lang="ru-RU" sz="3600" smtClean="0"/>
              <a:t>Коллективное обсуждение результатов занятия.</a:t>
            </a:r>
            <a:br>
              <a:rPr lang="ru-RU" sz="3600" smtClean="0"/>
            </a:br>
            <a:r>
              <a:rPr lang="ru-RU" sz="3600" smtClean="0"/>
              <a:t>Заполнение бланков самооценки и взаимооценки.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8600"/>
            <a:ext cx="7848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chemeClr val="bg2">
                    <a:lumMod val="25000"/>
                  </a:schemeClr>
                </a:solidFill>
              </a:rPr>
              <a:t>Подведение итогов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z="4000" smtClean="0"/>
              <a:t>Универсальные учебные действия</a:t>
            </a:r>
          </a:p>
        </p:txBody>
      </p:sp>
      <p:sp>
        <p:nvSpPr>
          <p:cNvPr id="32771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533400" y="18288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Носят надпредметный,   метапредметный характер;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Обеспечивают целостность общекультурного, личностного и познавательного развития и саморазвития личности;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Лежат в основе организации и регуляции любой деятельности учащегося независимо от её специально-предметного содержания.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24200" y="990600"/>
          <a:ext cx="5848350" cy="5419725"/>
        </p:xfrm>
        <a:graphic>
          <a:graphicData uri="http://schemas.openxmlformats.org/drawingml/2006/table">
            <a:tbl>
              <a:tblPr/>
              <a:tblGrid>
                <a:gridCol w="505213"/>
                <a:gridCol w="2279334"/>
                <a:gridCol w="876239"/>
                <a:gridCol w="1139666"/>
                <a:gridCol w="1048147"/>
              </a:tblGrid>
              <a:tr h="4051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УУД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Самооценка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Взаимооценка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Оценка учителя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7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latin typeface="Calibri"/>
                          <a:ea typeface="Calibri"/>
                          <a:cs typeface="Times New Roman"/>
                        </a:rPr>
                        <a:t>Познавательные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1.Сделал самостоятельно выводы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2. Получил новую информацию  об объекте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77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3. Проанализировал, сравнил, систематизировал  материал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7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Регулятивные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1. Провел  исследование по плану 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2. Выделил необходимую информацию 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3. Определил цель и планомерно ее достиг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14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latin typeface="Calibri"/>
                          <a:ea typeface="Calibri"/>
                          <a:cs typeface="Times New Roman"/>
                        </a:rPr>
                        <a:t>Коммуникативные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1. Сумел организовать взаимодействие  в группе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2. Сумел критично отнестись к своему мнению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3. Сумел отстоять свою точку зрения, аргументировать ее 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80" name="Rectangle 1"/>
          <p:cNvSpPr>
            <a:spLocks noChangeArrowheads="1"/>
          </p:cNvSpPr>
          <p:nvPr/>
        </p:nvSpPr>
        <p:spPr bwMode="auto">
          <a:xfrm>
            <a:off x="152400" y="1524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Оценивание  метапредметных достижений на интегрированном уроке </a:t>
            </a:r>
            <a:endParaRPr lang="ru-RU" sz="240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219200"/>
            <a:ext cx="26670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eaLnBrk="0" hangingPunct="0"/>
            <a:r>
              <a:rPr lang="ru-RU" sz="2400">
                <a:solidFill>
                  <a:srgbClr val="FF0000"/>
                </a:solidFill>
                <a:cs typeface="Arial" charset="0"/>
              </a:rPr>
              <a:t>2-выполнил полностью;</a:t>
            </a:r>
          </a:p>
          <a:p>
            <a:pPr indent="450850" eaLnBrk="0" hangingPunct="0"/>
            <a:r>
              <a:rPr lang="ru-RU" sz="2400">
                <a:solidFill>
                  <a:srgbClr val="FF0000"/>
                </a:solidFill>
                <a:cs typeface="Arial" charset="0"/>
              </a:rPr>
              <a:t> 1-выполнил с незначительными ошибками;</a:t>
            </a:r>
          </a:p>
          <a:p>
            <a:pPr indent="450850" eaLnBrk="0" hangingPunct="0"/>
            <a:r>
              <a:rPr lang="ru-RU" sz="2400">
                <a:solidFill>
                  <a:srgbClr val="FF0000"/>
                </a:solidFill>
                <a:cs typeface="Arial" charset="0"/>
              </a:rPr>
              <a:t> 0–выполнил частично или не выполнил.</a:t>
            </a:r>
            <a:endParaRPr lang="ru-RU" sz="2400">
              <a:solidFill>
                <a:srgbClr val="FF0000"/>
              </a:solidFill>
              <a:latin typeface="Tahoma" pitchFamily="34" charset="0"/>
              <a:cs typeface="Arial" charset="0"/>
            </a:endParaRPr>
          </a:p>
          <a:p>
            <a:pPr indent="450850" eaLnBrk="0" hangingPunct="0"/>
            <a:r>
              <a:rPr lang="ru-RU" sz="2400">
                <a:solidFill>
                  <a:srgbClr val="FF0000"/>
                </a:solidFill>
                <a:cs typeface="Arial" charset="0"/>
              </a:rPr>
              <a:t>Максимальный балл - 54</a:t>
            </a:r>
            <a:endParaRPr lang="ru-RU" sz="240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676400"/>
            <a:ext cx="8991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/>
              <a:t>  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76400"/>
            <a:ext cx="9144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Результат технологии интегрированного урока: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Знания приобретают качества системности;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Умения становятся обобщенными, способствуют комплексному применению знаний, их синтезу, переносу идей и методов из одной науки в другую, что лежит в основе творческого подхода к научной, художественной деятельности человека в современных условиях;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Усиливается мировоззренческая направленность познавательных интересов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Более эффективно формируются их убеждения, и достигается всестороннее развитие личности;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Способствует оптимизации, интенсификации учебной деятельности.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971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Интегрированное занятие </a:t>
            </a:r>
            <a:br>
              <a:rPr lang="ru-RU" sz="4000" smtClean="0"/>
            </a:br>
            <a:r>
              <a:rPr lang="ru-RU" sz="4000" smtClean="0"/>
              <a:t>по теме «Железо» </a:t>
            </a:r>
            <a:br>
              <a:rPr lang="ru-RU" sz="4000" smtClean="0"/>
            </a:br>
            <a:r>
              <a:rPr lang="ru-RU" sz="4000" smtClean="0"/>
              <a:t>в рамках предметов химия, физика, география, биология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038600"/>
            <a:ext cx="5105400" cy="17526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2400" i="1" dirty="0" smtClean="0"/>
              <a:t>Тихонова Светлана Петровна,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2400" i="1" dirty="0" smtClean="0"/>
              <a:t>учитель физики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2400" i="1" dirty="0" smtClean="0"/>
              <a:t>Измайлова Татьяна  Владимировна, учитель химии и географии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2400" i="1" dirty="0" smtClean="0"/>
              <a:t>Ковалев Владимир  Александрович,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2400" i="1" dirty="0" smtClean="0"/>
              <a:t>учитель биологии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 descr="C:\Documents and Settings\Учитель\Рабочий стол\1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2027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D:\Железо\фото\DSC09211.JPG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4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4191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z="4000" smtClean="0"/>
              <a:t>               «Верю – не верю»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Верите ли вы, что на Земле есть месторождение самородного чугуна?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Верите ли вы, что из железа, содержащегося в нашей крови можно отковать 10 гвоздей?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Верите ли вы, что город Железногорск находится на Урале?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Верите ли вы, что яблоко притягивается магнитом?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И т. д.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smtClean="0"/>
              <a:t>Выступления учеников и учителей</a:t>
            </a:r>
          </a:p>
        </p:txBody>
      </p:sp>
      <p:pic>
        <p:nvPicPr>
          <p:cNvPr id="17411" name="Picture 8" descr="2013-12-18 09-36-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524000"/>
            <a:ext cx="3810000" cy="2859088"/>
          </a:xfrm>
          <a:noFill/>
        </p:spPr>
      </p:pic>
      <p:pic>
        <p:nvPicPr>
          <p:cNvPr id="17412" name="Picture 9" descr="2013-12-18 10-29-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29200" y="1524000"/>
            <a:ext cx="3840163" cy="2819400"/>
          </a:xfrm>
          <a:noFill/>
        </p:spPr>
      </p:pic>
      <p:sp>
        <p:nvSpPr>
          <p:cNvPr id="17413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57200" y="4106863"/>
            <a:ext cx="4038600" cy="1989137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17414" name="Picture 10" descr="2013-12-18 09-07-2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743200" y="4229100"/>
            <a:ext cx="3505200" cy="2628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2667000"/>
          </a:xfrm>
        </p:spPr>
        <p:txBody>
          <a:bodyPr/>
          <a:lstStyle/>
          <a:p>
            <a:pPr eaLnBrk="1" hangingPunct="1"/>
            <a:r>
              <a:rPr lang="ru-RU" sz="3600" smtClean="0"/>
              <a:t>Железо – элемент, расположенный в 8 группе, побочной подгруппе, 4 периоде таблицы Менделеева.</a:t>
            </a:r>
          </a:p>
        </p:txBody>
      </p:sp>
      <p:pic>
        <p:nvPicPr>
          <p:cNvPr id="18435" name="Объект 1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248400" y="2971800"/>
            <a:ext cx="2286000" cy="2889250"/>
          </a:xfrm>
        </p:spPr>
      </p:pic>
      <p:pic>
        <p:nvPicPr>
          <p:cNvPr id="18436" name="Объект 1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04800" y="2438400"/>
            <a:ext cx="5729288" cy="413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204</TotalTime>
  <Words>832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Tahoma</vt:lpstr>
      <vt:lpstr>Arial</vt:lpstr>
      <vt:lpstr>Calibri</vt:lpstr>
      <vt:lpstr>Wingdings</vt:lpstr>
      <vt:lpstr>Wingdings 2</vt:lpstr>
      <vt:lpstr>Tw Cen MT</vt:lpstr>
      <vt:lpstr>Times New Roman</vt:lpstr>
      <vt:lpstr>Обычная</vt:lpstr>
      <vt:lpstr>   ИНТЕГРИРОВАННЫЕ СВЯЗИ НА УРОКАХ ЕСТЕСТВЕННОГО ЦИКЛА Тихонова Светлана Петровна, учитель физики</vt:lpstr>
      <vt:lpstr>Возможности интегрированного урока:</vt:lpstr>
      <vt:lpstr>Результат технологии интегрированного урока:</vt:lpstr>
      <vt:lpstr>Интегрированное занятие  по теме «Железо»  в рамках предметов химия, физика, география, биология</vt:lpstr>
      <vt:lpstr>Слайд 5</vt:lpstr>
      <vt:lpstr>Слайд 6</vt:lpstr>
      <vt:lpstr>               «Верю – не верю»</vt:lpstr>
      <vt:lpstr>Выступления учеников и учителей</vt:lpstr>
      <vt:lpstr>Железо – элемент, расположенный в 8 группе, побочной подгруппе, 4 периоде таблицы Менделеева.</vt:lpstr>
      <vt:lpstr>Какая особенность отличает железо от большинства других металлов?</vt:lpstr>
      <vt:lpstr>Железосодержащие минералы</vt:lpstr>
      <vt:lpstr>Месторождения железных руд в России</vt:lpstr>
      <vt:lpstr>Курская магнитная аномалия</vt:lpstr>
      <vt:lpstr>Самородное железо в природе</vt:lpstr>
      <vt:lpstr>Самородный чугун в природе</vt:lpstr>
      <vt:lpstr>Железо в живой природе</vt:lpstr>
      <vt:lpstr>Потребность человека в железе</vt:lpstr>
      <vt:lpstr>Магнитное поле Земли</vt:lpstr>
      <vt:lpstr>Атомиум</vt:lpstr>
      <vt:lpstr>В течение занятия группы участвуют в исследовательской деятельности:</vt:lpstr>
      <vt:lpstr>Постройте гипотезу:         Подтвердите:</vt:lpstr>
      <vt:lpstr>Слайд 22</vt:lpstr>
      <vt:lpstr>Возвращение к заданиям  «Верю – не верю».  Коллективное обсуждение результатов занятия. Заполнение бланков самооценки и взаимооценки.</vt:lpstr>
      <vt:lpstr>Универсальные учебные действия</vt:lpstr>
      <vt:lpstr>Слайд 25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</dc:creator>
  <cp:lastModifiedBy>Admin</cp:lastModifiedBy>
  <cp:revision>17</cp:revision>
  <cp:lastPrinted>1601-01-01T00:00:00Z</cp:lastPrinted>
  <dcterms:created xsi:type="dcterms:W3CDTF">2014-02-10T18:25:24Z</dcterms:created>
  <dcterms:modified xsi:type="dcterms:W3CDTF">2014-12-08T18:37:48Z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