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90" r:id="rId4"/>
    <p:sldId id="258" r:id="rId5"/>
    <p:sldId id="269" r:id="rId6"/>
    <p:sldId id="270" r:id="rId7"/>
    <p:sldId id="271" r:id="rId8"/>
    <p:sldId id="272" r:id="rId9"/>
    <p:sldId id="273" r:id="rId10"/>
    <p:sldId id="286" r:id="rId11"/>
    <p:sldId id="287" r:id="rId12"/>
    <p:sldId id="274" r:id="rId13"/>
    <p:sldId id="268" r:id="rId14"/>
    <p:sldId id="275" r:id="rId15"/>
    <p:sldId id="276" r:id="rId16"/>
    <p:sldId id="277" r:id="rId17"/>
    <p:sldId id="278" r:id="rId18"/>
    <p:sldId id="279" r:id="rId19"/>
    <p:sldId id="281" r:id="rId20"/>
    <p:sldId id="266" r:id="rId21"/>
    <p:sldId id="289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0"/>
          <a:lstStyle>
            <a:lvl1pPr>
              <a:defRPr/>
            </a:lvl1pPr>
          </a:lstStyle>
          <a:p>
            <a:fld id="{8AF6B5E5-1FF2-420A-927D-EE16AE2385FA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13320" name="Picture 8" descr="Expban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13321" name="Picture 9" descr="EXPHOR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  <p:pic>
        <p:nvPicPr>
          <p:cNvPr id="13322" name="Picture 10" descr="EXPHOR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7F21A-6642-46FB-9B5B-4878073462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9B075-E920-4827-8C4D-007582CED1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F5126-5C49-4D55-914F-88E9D01CC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A4E4-98D5-419A-A5E9-BBE63CB7F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F259-8077-4D7A-8A7F-6B0F9E279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45181D-DBAE-49E4-85BA-DFB942A17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3FDE0-192F-463A-9622-950D2AC95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274B5-C092-48D9-84D1-C20722B7F3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1258B-B051-4B9B-84CA-2A098EDE2F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4EFB7-A6FA-4CD1-8C33-D4016A8744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745AE-CBC8-4A53-A461-8DE66D793F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267B1-BCC7-466F-9592-29C0963E78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F2CDF-57C2-4B2B-AD9A-F5EE6E00FD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E54E1-C2A9-497D-A576-9D2E606F2F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xpbann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2"/>
                </a:solidFill>
                <a:latin typeface="Arial" charset="0"/>
              </a:defRPr>
            </a:lvl1pPr>
          </a:lstStyle>
          <a:p>
            <a:fld id="{5EEA5B02-7564-4608-B11D-2F34A7179FB0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2295" name="Picture 7" descr="EXPHORSA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20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1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ior.ru/students/chugreeva/index1.ht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ior.ru/students/chugreeva/index1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1930" y="49591"/>
            <a:ext cx="4962540" cy="1228328"/>
          </a:xfrm>
        </p:spPr>
        <p:txBody>
          <a:bodyPr/>
          <a:lstStyle/>
          <a:p>
            <a:r>
              <a:rPr lang="ru-RU" sz="2400" b="1" i="1" dirty="0" smtClean="0"/>
              <a:t>Володина Елена Николаевна</a:t>
            </a:r>
            <a:br>
              <a:rPr lang="ru-RU" sz="2400" b="1" i="1" dirty="0" smtClean="0"/>
            </a:br>
            <a:r>
              <a:rPr lang="ru-RU" sz="2400" b="1" dirty="0" smtClean="0"/>
              <a:t>учитель географии</a:t>
            </a:r>
            <a:br>
              <a:rPr lang="ru-RU" sz="2400" b="1" dirty="0" smtClean="0"/>
            </a:br>
            <a:r>
              <a:rPr lang="ru-RU" sz="2400" b="1" dirty="0" smtClean="0"/>
              <a:t>МБОУ </a:t>
            </a:r>
            <a:r>
              <a:rPr lang="ru-RU" sz="2400" b="1" dirty="0" err="1" smtClean="0"/>
              <a:t>Нововолковская</a:t>
            </a:r>
            <a:r>
              <a:rPr lang="ru-RU" sz="2400" b="1" dirty="0" smtClean="0"/>
              <a:t> ООШ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857760"/>
            <a:ext cx="6400800" cy="923916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Экваториальные леса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Саванны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2"/>
            <a:ext cx="822500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Природные зоны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Африки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14" descr="normal_SPX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52"/>
            <a:ext cx="1371008" cy="1357298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7" name="Picture 6" descr="AFRICA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715140" y="2571744"/>
            <a:ext cx="2179330" cy="241793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Растения - эпифиты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9" name="Picture 9" descr="орхиде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28604"/>
            <a:ext cx="2695575" cy="2847975"/>
          </a:xfrm>
          <a:noFill/>
          <a:ln/>
        </p:spPr>
      </p:pic>
      <p:pic>
        <p:nvPicPr>
          <p:cNvPr id="5130" name="Picture 10" descr="орхидея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276475"/>
            <a:ext cx="2663825" cy="2663825"/>
          </a:xfrm>
          <a:prstGeom prst="rect">
            <a:avLst/>
          </a:prstGeom>
          <a:noFill/>
        </p:spPr>
      </p:pic>
      <p:pic>
        <p:nvPicPr>
          <p:cNvPr id="5131" name="Picture 11" descr="орхидея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71942"/>
            <a:ext cx="2808288" cy="2554288"/>
          </a:xfrm>
          <a:prstGeom prst="rect">
            <a:avLst/>
          </a:prstGeom>
          <a:noFill/>
        </p:spPr>
      </p:pic>
      <p:sp>
        <p:nvSpPr>
          <p:cNvPr id="5132" name="WordArt 12" descr="Частый вертикальный"/>
          <p:cNvSpPr>
            <a:spLocks noChangeArrowheads="1" noChangeShapeType="1" noTextEdit="1"/>
          </p:cNvSpPr>
          <p:nvPr/>
        </p:nvSpPr>
        <p:spPr bwMode="auto">
          <a:xfrm rot="21072823">
            <a:off x="835833" y="4851363"/>
            <a:ext cx="3529012" cy="13541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5593"/>
              </a:avLst>
            </a:prstTxWarp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Орхидеи</a:t>
            </a:r>
            <a:endParaRPr lang="ru-RU" sz="54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7" name="Picture 5" descr="kattleja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14488"/>
            <a:ext cx="299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Влажный экваториальный лес Африки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14290"/>
            <a:ext cx="52709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Гилея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ПЫШНАЯ РАСТИТЕЛЬНОСТЬ ВЛАЖНЫХ ТРОПИЧЕСКИХ ЛЕСОВ в южной Нигерии. Дикорастущая гвинейская масличная пальма соседствует с красным дерево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620474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На главную страницу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28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600" i="1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Животный</a:t>
            </a:r>
            <a:r>
              <a:rPr lang="ru-RU" sz="6600" i="1" dirty="0" smtClean="0">
                <a:solidFill>
                  <a:srgbClr val="6666FF"/>
                </a:solidFill>
                <a:latin typeface="Impact" pitchFamily="34" charset="0"/>
              </a:rPr>
              <a:t> </a:t>
            </a:r>
            <a:r>
              <a:rPr lang="ru-RU" sz="6600" i="1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мир</a:t>
            </a:r>
          </a:p>
        </p:txBody>
      </p:sp>
      <p:pic>
        <p:nvPicPr>
          <p:cNvPr id="147464" name="Picture 8" descr="мартыш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12" y="4071942"/>
            <a:ext cx="2143140" cy="2295346"/>
          </a:xfrm>
          <a:noFill/>
        </p:spPr>
      </p:pic>
      <p:pic>
        <p:nvPicPr>
          <p:cNvPr id="147465" name="Picture 9" descr="окап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4076700"/>
            <a:ext cx="2519363" cy="2449513"/>
          </a:xfrm>
          <a:noFill/>
        </p:spPr>
      </p:pic>
      <p:pic>
        <p:nvPicPr>
          <p:cNvPr id="147468" name="Picture 12" descr="леопард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1557338"/>
            <a:ext cx="2808287" cy="1865312"/>
          </a:xfrm>
          <a:noFill/>
        </p:spPr>
      </p:pic>
      <p:pic>
        <p:nvPicPr>
          <p:cNvPr id="147469" name="Picture 13" descr="горилл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214422"/>
            <a:ext cx="28082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1500166" y="3500438"/>
            <a:ext cx="2063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Горилла </a:t>
            </a: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5580063" y="3429000"/>
            <a:ext cx="2665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Леопард 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3851275" y="6165850"/>
            <a:ext cx="3240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Окапи 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6429388" y="6273225"/>
            <a:ext cx="2124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Шимпанзе</a:t>
            </a:r>
            <a:r>
              <a:rPr lang="ru-RU" sz="3200" b="1" dirty="0"/>
              <a:t> </a:t>
            </a:r>
          </a:p>
        </p:txBody>
      </p:sp>
      <p:pic>
        <p:nvPicPr>
          <p:cNvPr id="11" name="Picture 6" descr="TIERE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000504"/>
            <a:ext cx="1809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71" grpId="0"/>
      <p:bldP spid="147472" grpId="0"/>
      <p:bldP spid="147473" grpId="0"/>
      <p:bldP spid="1474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714356"/>
            <a:ext cx="5352748" cy="156966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Саванны</a:t>
            </a:r>
            <a:endParaRPr lang="ru-RU" sz="9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922922"/>
            <a:ext cx="4214842" cy="4733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7" descr="ж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643314"/>
            <a:ext cx="10096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29076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Саванна-</a:t>
            </a:r>
            <a:r>
              <a:rPr lang="ru-RU" dirty="0" smtClean="0">
                <a:latin typeface="Impact" pitchFamily="34" charset="0"/>
              </a:rPr>
              <a:t/>
            </a:r>
            <a:br>
              <a:rPr lang="ru-RU" dirty="0" smtClean="0">
                <a:latin typeface="Impact" pitchFamily="34" charset="0"/>
              </a:rPr>
            </a:br>
            <a:r>
              <a:rPr lang="ru-RU" sz="3200" b="1" dirty="0" smtClean="0">
                <a:latin typeface="Monotype Corsiva" pitchFamily="66" charset="0"/>
              </a:rPr>
              <a:t>это природная зона, для которой характерна смена сухого и влажного сезонов года, преобладает травянистый покров с отдельными деревьями или группами деревьев</a:t>
            </a:r>
            <a:endParaRPr lang="ru-RU" b="1" dirty="0" smtClean="0">
              <a:latin typeface="Impact" pitchFamily="34" charset="0"/>
            </a:endParaRP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636838"/>
            <a:ext cx="3529013" cy="34893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Климат</a:t>
            </a:r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Почвы</a:t>
            </a:r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Растительность</a:t>
            </a:r>
          </a:p>
          <a:p>
            <a:pPr eaLnBrk="1" hangingPunct="1">
              <a:buClr>
                <a:srgbClr val="0000CC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Животный мир</a:t>
            </a:r>
          </a:p>
        </p:txBody>
      </p:sp>
      <p:pic>
        <p:nvPicPr>
          <p:cNvPr id="89098" name="Picture 10" descr="afric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852738"/>
            <a:ext cx="3168650" cy="3670300"/>
          </a:xfrm>
          <a:noFill/>
        </p:spPr>
      </p:pic>
      <p:sp>
        <p:nvSpPr>
          <p:cNvPr id="89099" name="Line 11"/>
          <p:cNvSpPr>
            <a:spLocks noChangeShapeType="1"/>
          </p:cNvSpPr>
          <p:nvPr/>
        </p:nvSpPr>
        <p:spPr bwMode="auto">
          <a:xfrm flipV="1">
            <a:off x="1476375" y="4652963"/>
            <a:ext cx="2087563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468313" y="3644900"/>
            <a:ext cx="2879725" cy="714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619250" y="5589588"/>
            <a:ext cx="18732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5" name="Freeform 17"/>
          <p:cNvSpPr>
            <a:spLocks/>
          </p:cNvSpPr>
          <p:nvPr/>
        </p:nvSpPr>
        <p:spPr bwMode="auto">
          <a:xfrm>
            <a:off x="1979613" y="5373688"/>
            <a:ext cx="1008062" cy="576262"/>
          </a:xfrm>
          <a:custGeom>
            <a:avLst/>
            <a:gdLst>
              <a:gd name="T0" fmla="*/ 0 w 635"/>
              <a:gd name="T1" fmla="*/ 0 h 363"/>
              <a:gd name="T2" fmla="*/ 273 w 635"/>
              <a:gd name="T3" fmla="*/ 227 h 363"/>
              <a:gd name="T4" fmla="*/ 363 w 635"/>
              <a:gd name="T5" fmla="*/ 318 h 363"/>
              <a:gd name="T6" fmla="*/ 635 w 635"/>
              <a:gd name="T7" fmla="*/ 363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363"/>
              <a:gd name="T14" fmla="*/ 635 w 635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363">
                <a:moveTo>
                  <a:pt x="0" y="0"/>
                </a:moveTo>
                <a:cubicBezTo>
                  <a:pt x="106" y="87"/>
                  <a:pt x="213" y="174"/>
                  <a:pt x="273" y="227"/>
                </a:cubicBezTo>
                <a:cubicBezTo>
                  <a:pt x="333" y="280"/>
                  <a:pt x="303" y="295"/>
                  <a:pt x="363" y="318"/>
                </a:cubicBezTo>
                <a:cubicBezTo>
                  <a:pt x="423" y="341"/>
                  <a:pt x="529" y="352"/>
                  <a:pt x="635" y="36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3492500" y="3573463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 Unicode MS" pitchFamily="34" charset="-128"/>
              </a:rPr>
              <a:t>23</a:t>
            </a:r>
            <a:r>
              <a:rPr lang="ru-RU" sz="1600" b="1" baseline="30000" dirty="0">
                <a:latin typeface="Arial Unicode MS" pitchFamily="34" charset="-128"/>
              </a:rPr>
              <a:t>0</a:t>
            </a:r>
            <a:r>
              <a:rPr lang="ru-RU" sz="1600" b="1" dirty="0">
                <a:latin typeface="Arial Unicode MS" pitchFamily="34" charset="-128"/>
              </a:rPr>
              <a:t>сш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3643306" y="4429132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 Unicode MS" pitchFamily="34" charset="-128"/>
              </a:rPr>
              <a:t>0</a:t>
            </a:r>
            <a:r>
              <a:rPr lang="ru-RU" sz="1600" b="1" baseline="30000" dirty="0">
                <a:latin typeface="Arial Unicode MS" pitchFamily="34" charset="-128"/>
              </a:rPr>
              <a:t>0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3563938" y="5373688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 Unicode MS" pitchFamily="34" charset="-128"/>
              </a:rPr>
              <a:t>23</a:t>
            </a:r>
            <a:r>
              <a:rPr lang="ru-RU" sz="1600" b="1" baseline="30000" dirty="0">
                <a:latin typeface="Arial Unicode MS" pitchFamily="34" charset="-128"/>
              </a:rPr>
              <a:t>0</a:t>
            </a:r>
            <a:r>
              <a:rPr lang="ru-RU" sz="1600" b="1" dirty="0">
                <a:latin typeface="Arial Unicode MS" pitchFamily="34" charset="-128"/>
              </a:rPr>
              <a:t>сш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1547813" y="400526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 Unicode MS" pitchFamily="34" charset="-128"/>
              </a:rPr>
              <a:t>саванна</a:t>
            </a:r>
          </a:p>
        </p:txBody>
      </p:sp>
      <p:sp>
        <p:nvSpPr>
          <p:cNvPr id="89115" name="Freeform 27"/>
          <p:cNvSpPr>
            <a:spLocks/>
          </p:cNvSpPr>
          <p:nvPr/>
        </p:nvSpPr>
        <p:spPr bwMode="auto">
          <a:xfrm>
            <a:off x="1258888" y="4460875"/>
            <a:ext cx="1560512" cy="407988"/>
          </a:xfrm>
          <a:custGeom>
            <a:avLst/>
            <a:gdLst>
              <a:gd name="T0" fmla="*/ 0 w 983"/>
              <a:gd name="T1" fmla="*/ 30 h 257"/>
              <a:gd name="T2" fmla="*/ 772 w 983"/>
              <a:gd name="T3" fmla="*/ 30 h 257"/>
              <a:gd name="T4" fmla="*/ 908 w 983"/>
              <a:gd name="T5" fmla="*/ 212 h 257"/>
              <a:gd name="T6" fmla="*/ 318 w 983"/>
              <a:gd name="T7" fmla="*/ 257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983"/>
              <a:gd name="T13" fmla="*/ 0 h 257"/>
              <a:gd name="T14" fmla="*/ 983 w 983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3" h="257">
                <a:moveTo>
                  <a:pt x="0" y="30"/>
                </a:moveTo>
                <a:cubicBezTo>
                  <a:pt x="310" y="15"/>
                  <a:pt x="621" y="0"/>
                  <a:pt x="772" y="30"/>
                </a:cubicBezTo>
                <a:cubicBezTo>
                  <a:pt x="923" y="60"/>
                  <a:pt x="983" y="174"/>
                  <a:pt x="908" y="212"/>
                </a:cubicBezTo>
                <a:cubicBezTo>
                  <a:pt x="833" y="250"/>
                  <a:pt x="416" y="250"/>
                  <a:pt x="318" y="25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2051050" y="5013325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 Unicode MS" pitchFamily="34" charset="-128"/>
              </a:rPr>
              <a:t>саванна</a:t>
            </a:r>
          </a:p>
        </p:txBody>
      </p:sp>
      <p:sp>
        <p:nvSpPr>
          <p:cNvPr id="8207" name="Line 29"/>
          <p:cNvSpPr>
            <a:spLocks noChangeShapeType="1"/>
          </p:cNvSpPr>
          <p:nvPr/>
        </p:nvSpPr>
        <p:spPr bwMode="auto">
          <a:xfrm>
            <a:off x="900113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 flipV="1">
            <a:off x="827088" y="3933825"/>
            <a:ext cx="230505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2571744"/>
            <a:ext cx="26709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40%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территории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5" grpId="0" build="p"/>
      <p:bldP spid="89099" grpId="0" animBg="1"/>
      <p:bldP spid="89102" grpId="0" animBg="1"/>
      <p:bldP spid="89103" grpId="0" animBg="1"/>
      <p:bldP spid="89105" grpId="0" animBg="1"/>
      <p:bldP spid="89106" grpId="0"/>
      <p:bldP spid="89107" grpId="0"/>
      <p:bldP spid="89108" grpId="0"/>
      <p:bldP spid="89109" grpId="0"/>
      <p:bldP spid="89115" grpId="0" animBg="1"/>
      <p:bldP spid="89116" grpId="0"/>
      <p:bldP spid="89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Климат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b="1" dirty="0" smtClean="0">
                <a:latin typeface="Monotype Corsiva" pitchFamily="66" charset="0"/>
              </a:rPr>
              <a:t>Субэкваториальный пояс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b="1" i="1" dirty="0" smtClean="0">
                <a:latin typeface="Monotype Corsiva" pitchFamily="66" charset="0"/>
              </a:rPr>
              <a:t>Летом господствуют экваториальные воздушные массы – влажные и жаркие; зимой – тропические – сухие и жаркие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endParaRPr lang="ru-RU" i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en-US" b="1" i="1" dirty="0" smtClean="0">
                <a:latin typeface="Monotype Corsiva" pitchFamily="66" charset="0"/>
              </a:rPr>
              <a:t>t</a:t>
            </a:r>
            <a:r>
              <a:rPr lang="ru-RU" b="1" i="1" baseline="-25000" dirty="0" err="1" smtClean="0">
                <a:latin typeface="Monotype Corsiva" pitchFamily="66" charset="0"/>
              </a:rPr>
              <a:t>и</a:t>
            </a:r>
            <a:r>
              <a:rPr lang="ru-RU" b="1" i="1" dirty="0" err="1" smtClean="0">
                <a:latin typeface="Monotype Corsiva" pitchFamily="66" charset="0"/>
              </a:rPr>
              <a:t>+</a:t>
            </a:r>
            <a:r>
              <a:rPr lang="en-US" b="1" i="1" dirty="0" smtClean="0">
                <a:latin typeface="Monotype Corsiva" pitchFamily="66" charset="0"/>
              </a:rPr>
              <a:t>24</a:t>
            </a:r>
            <a:r>
              <a:rPr lang="en-US" b="1" i="1" baseline="30000" dirty="0" smtClean="0">
                <a:latin typeface="Monotype Corsiva" pitchFamily="66" charset="0"/>
              </a:rPr>
              <a:t>0 </a:t>
            </a:r>
            <a:r>
              <a:rPr lang="ru-RU" b="1" i="1" baseline="30000" dirty="0" smtClean="0">
                <a:latin typeface="Monotype Corsiva" pitchFamily="66" charset="0"/>
              </a:rPr>
              <a:t> </a:t>
            </a:r>
            <a:r>
              <a:rPr lang="ru-RU" b="1" i="1" dirty="0" smtClean="0">
                <a:latin typeface="Monotype Corsiva" pitchFamily="66" charset="0"/>
              </a:rPr>
              <a:t>С        </a:t>
            </a:r>
            <a:r>
              <a:rPr lang="en-US" b="1" i="1" dirty="0" smtClean="0">
                <a:latin typeface="Monotype Corsiva" pitchFamily="66" charset="0"/>
              </a:rPr>
              <a:t>t</a:t>
            </a:r>
            <a:r>
              <a:rPr lang="ru-RU" b="1" i="1" baseline="-25000" dirty="0" err="1" smtClean="0">
                <a:latin typeface="Monotype Corsiva" pitchFamily="66" charset="0"/>
              </a:rPr>
              <a:t>я</a:t>
            </a:r>
            <a:r>
              <a:rPr lang="ru-RU" b="1" i="1" dirty="0" err="1" smtClean="0">
                <a:latin typeface="Monotype Corsiva" pitchFamily="66" charset="0"/>
              </a:rPr>
              <a:t>+</a:t>
            </a:r>
            <a:r>
              <a:rPr lang="en-US" b="1" i="1" dirty="0" smtClean="0">
                <a:latin typeface="Monotype Corsiva" pitchFamily="66" charset="0"/>
              </a:rPr>
              <a:t>24</a:t>
            </a:r>
            <a:r>
              <a:rPr lang="en-US" b="1" i="1" baseline="30000" dirty="0" smtClean="0">
                <a:latin typeface="Monotype Corsiva" pitchFamily="66" charset="0"/>
              </a:rPr>
              <a:t>0</a:t>
            </a:r>
            <a:r>
              <a:rPr lang="ru-RU" b="1" i="1" dirty="0" smtClean="0">
                <a:latin typeface="Monotype Corsiva" pitchFamily="66" charset="0"/>
              </a:rPr>
              <a:t>С</a:t>
            </a:r>
            <a:endParaRPr lang="ru-RU" b="1" i="1" baseline="30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b="1" i="1" dirty="0" smtClean="0">
                <a:latin typeface="Monotype Corsiva" pitchFamily="66" charset="0"/>
              </a:rPr>
              <a:t>Осадков 1000-2000мм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None/>
            </a:pPr>
            <a:r>
              <a:rPr lang="ru-RU" b="1" i="1" dirty="0" smtClean="0">
                <a:latin typeface="Monotype Corsiva" pitchFamily="66" charset="0"/>
              </a:rPr>
              <a:t>Выделяются сезоны: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ru-RU" b="1" i="1" dirty="0" smtClean="0">
                <a:latin typeface="Monotype Corsiva" pitchFamily="66" charset="0"/>
              </a:rPr>
              <a:t>сезон дождей - лето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§"/>
            </a:pPr>
            <a:r>
              <a:rPr lang="ru-RU" b="1" i="1" dirty="0" smtClean="0">
                <a:latin typeface="Monotype Corsiva" pitchFamily="66" charset="0"/>
              </a:rPr>
              <a:t>сезон засухи -зима</a:t>
            </a:r>
            <a:endParaRPr lang="ru-RU" b="1" dirty="0"/>
          </a:p>
        </p:txBody>
      </p:sp>
      <p:pic>
        <p:nvPicPr>
          <p:cNvPr id="6146" name="Picture 2" descr="C:\Documents and Settings\User\Рабочий стол\0_2a65_e8259ea3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14818"/>
            <a:ext cx="428628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олнце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0"/>
            <a:ext cx="2000232" cy="1574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Почвы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Красно-бурые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3600" b="1" dirty="0" smtClean="0">
                <a:latin typeface="Monotype Corsiva" pitchFamily="66" charset="0"/>
              </a:rPr>
              <a:t>Плодородные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3600" b="1" dirty="0" smtClean="0">
                <a:latin typeface="Monotype Corsiva" pitchFamily="66" charset="0"/>
              </a:rPr>
              <a:t>Органические вещества накапливаются в сухой сезон</a:t>
            </a:r>
          </a:p>
          <a:p>
            <a:endParaRPr lang="ru-RU" sz="3600" b="1" dirty="0"/>
          </a:p>
        </p:txBody>
      </p:sp>
      <p:pic>
        <p:nvPicPr>
          <p:cNvPr id="4098" name="Picture 2" descr="C:\Documents and Settings\User\Рабочий стол\80272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43248"/>
            <a:ext cx="3905244" cy="2928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C:\Documents and Settings\User\Рабочий стол\DSC03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5907" y="4437112"/>
            <a:ext cx="2960893" cy="2209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Растительность</a:t>
            </a:r>
          </a:p>
        </p:txBody>
      </p:sp>
      <p:pic>
        <p:nvPicPr>
          <p:cNvPr id="94219" name="Picture 11" descr="баобаб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905499" y="2714620"/>
            <a:ext cx="3238501" cy="4143380"/>
          </a:xfrm>
          <a:noFill/>
        </p:spPr>
      </p:pic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2500298" y="2857496"/>
            <a:ext cx="3571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Молочаи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Баобабы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Зонтичные акации 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Масличные пальмы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Различные травы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642910" y="1071546"/>
            <a:ext cx="8177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У </a:t>
            </a:r>
            <a:r>
              <a:rPr lang="ru-RU" sz="3200" b="1" dirty="0" smtClean="0">
                <a:latin typeface="Monotype Corsiva" pitchFamily="66" charset="0"/>
              </a:rPr>
              <a:t>растений </a:t>
            </a:r>
            <a:r>
              <a:rPr lang="ru-RU" sz="3200" b="1" dirty="0">
                <a:latin typeface="Monotype Corsiva" pitchFamily="66" charset="0"/>
              </a:rPr>
              <a:t>развились </a:t>
            </a:r>
            <a:r>
              <a:rPr lang="ru-RU" sz="3200" b="1" dirty="0" smtClean="0">
                <a:latin typeface="Monotype Corsiva" pitchFamily="66" charset="0"/>
              </a:rPr>
              <a:t>приспособления </a:t>
            </a:r>
            <a:r>
              <a:rPr lang="ru-RU" sz="3200" b="1" dirty="0">
                <a:latin typeface="Monotype Corsiva" pitchFamily="66" charset="0"/>
              </a:rPr>
              <a:t>к сухому сезону года: жесткие, сильно опушенные листья, толстая кора.</a:t>
            </a:r>
          </a:p>
        </p:txBody>
      </p:sp>
      <p:pic>
        <p:nvPicPr>
          <p:cNvPr id="94225" name="Picture 17" descr="400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2349756" cy="307181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</p:pic>
      <p:pic>
        <p:nvPicPr>
          <p:cNvPr id="94217" name="Picture 9" descr="аванн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282" y="2000240"/>
            <a:ext cx="2089150" cy="198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20" grpId="0"/>
      <p:bldP spid="942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147050" cy="620713"/>
          </a:xfrm>
        </p:spPr>
        <p:txBody>
          <a:bodyPr/>
          <a:lstStyle/>
          <a:p>
            <a:pPr algn="ctr" eaLnBrk="1" hangingPunct="1"/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Животный мир</a:t>
            </a:r>
            <a:endParaRPr lang="ru-RU" sz="2800" i="1" dirty="0" smtClean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96265" name="Picture 9" descr="антилоп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214554"/>
            <a:ext cx="3526595" cy="2470153"/>
          </a:xfrm>
          <a:noFill/>
        </p:spPr>
      </p:pic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4427538" y="25654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latin typeface="Monotype Corsiva" pitchFamily="66" charset="0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714348" y="5000636"/>
            <a:ext cx="2773393" cy="58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Антилопы Гну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642909" y="404813"/>
            <a:ext cx="832170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Саванны богаты растительной пищей, поэтому там много крупных травоядных животных. Эти животные вынуждены пробегать большие расстояния в поисках воды.</a:t>
            </a:r>
          </a:p>
        </p:txBody>
      </p:sp>
      <p:pic>
        <p:nvPicPr>
          <p:cNvPr id="96288" name="Picture 32" descr="1 сл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429132"/>
            <a:ext cx="33218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00" name="Text Box 44"/>
          <p:cNvSpPr txBox="1">
            <a:spLocks noChangeArrowheads="1"/>
          </p:cNvSpPr>
          <p:nvPr/>
        </p:nvSpPr>
        <p:spPr bwMode="auto">
          <a:xfrm>
            <a:off x="3929058" y="3571876"/>
            <a:ext cx="1511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Слоны </a:t>
            </a:r>
          </a:p>
        </p:txBody>
      </p:sp>
      <p:sp>
        <p:nvSpPr>
          <p:cNvPr id="96302" name="Text Box 46"/>
          <p:cNvSpPr txBox="1">
            <a:spLocks noChangeArrowheads="1"/>
          </p:cNvSpPr>
          <p:nvPr/>
        </p:nvSpPr>
        <p:spPr bwMode="auto">
          <a:xfrm>
            <a:off x="6429388" y="2357430"/>
            <a:ext cx="201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Буйволы </a:t>
            </a:r>
          </a:p>
        </p:txBody>
      </p:sp>
      <p:pic>
        <p:nvPicPr>
          <p:cNvPr id="96304" name="Picture 48" descr="8260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429131"/>
            <a:ext cx="1618623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05" name="Rectangle 49"/>
          <p:cNvSpPr>
            <a:spLocks noChangeArrowheads="1"/>
          </p:cNvSpPr>
          <p:nvPr/>
        </p:nvSpPr>
        <p:spPr bwMode="auto">
          <a:xfrm>
            <a:off x="8215338" y="6273225"/>
            <a:ext cx="928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Лев</a:t>
            </a:r>
          </a:p>
        </p:txBody>
      </p:sp>
      <p:pic>
        <p:nvPicPr>
          <p:cNvPr id="96285" name="Picture 29" descr="буйво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786446" y="2786058"/>
            <a:ext cx="3050006" cy="1857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74" grpId="0"/>
      <p:bldP spid="96282" grpId="0"/>
      <p:bldP spid="96300" grpId="0"/>
      <p:bldP spid="96302" grpId="0"/>
      <p:bldP spid="963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147050" cy="620713"/>
          </a:xfrm>
        </p:spPr>
        <p:txBody>
          <a:bodyPr/>
          <a:lstStyle/>
          <a:p>
            <a:pPr algn="ctr" eaLnBrk="1" hangingPunct="1"/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Животный мир</a:t>
            </a:r>
            <a:endParaRPr lang="ru-RU" sz="2800" i="1" dirty="0" smtClean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4427538" y="25654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latin typeface="Monotype Corsiva" pitchFamily="66" charset="0"/>
            </a:endParaRP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857224" y="4000504"/>
            <a:ext cx="1511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Носорог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928662" y="5786454"/>
            <a:ext cx="1223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Зебра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4929190" y="6072206"/>
            <a:ext cx="1497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Жираф</a:t>
            </a:r>
          </a:p>
        </p:txBody>
      </p:sp>
      <p:pic>
        <p:nvPicPr>
          <p:cNvPr id="96287" name="Picture 31" descr="бегем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142984"/>
            <a:ext cx="2845253" cy="213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93" name="Picture 37" descr="жира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857628"/>
            <a:ext cx="2711472" cy="276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97" name="Picture 41" descr="Рису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285984" y="4214818"/>
            <a:ext cx="2563731" cy="2387596"/>
          </a:xfrm>
          <a:noFill/>
        </p:spPr>
      </p:pic>
      <p:pic>
        <p:nvPicPr>
          <p:cNvPr id="96298" name="Picture 42" descr="8260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714356"/>
            <a:ext cx="2668595" cy="30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03" name="Text Box 47"/>
          <p:cNvSpPr txBox="1">
            <a:spLocks noChangeArrowheads="1"/>
          </p:cNvSpPr>
          <p:nvPr/>
        </p:nvSpPr>
        <p:spPr bwMode="auto">
          <a:xfrm>
            <a:off x="3286116" y="3500438"/>
            <a:ext cx="2376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Бегемоты </a:t>
            </a:r>
          </a:p>
        </p:txBody>
      </p:sp>
      <p:pic>
        <p:nvPicPr>
          <p:cNvPr id="96307" name="Picture 51" descr="гие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357298"/>
            <a:ext cx="27718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08" name="Text Box 52"/>
          <p:cNvSpPr txBox="1">
            <a:spLocks noChangeArrowheads="1"/>
          </p:cNvSpPr>
          <p:nvPr/>
        </p:nvSpPr>
        <p:spPr bwMode="auto">
          <a:xfrm>
            <a:off x="6500826" y="3357562"/>
            <a:ext cx="1871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Monotype Corsiva" pitchFamily="66" charset="0"/>
              </a:rPr>
              <a:t>Гиена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4" name="Picture 26" descr="гипопотам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214290"/>
            <a:ext cx="1524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75" grpId="0"/>
      <p:bldP spid="96276" grpId="0"/>
      <p:bldP spid="96278" grpId="0"/>
      <p:bldP spid="96303" grpId="0"/>
      <p:bldP spid="963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85728"/>
            <a:ext cx="7801004" cy="1143000"/>
          </a:xfrm>
        </p:spPr>
        <p:txBody>
          <a:bodyPr/>
          <a:lstStyle/>
          <a:p>
            <a:pPr algn="ctr" eaLnBrk="1" hangingPunct="1"/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Природные зоны Африки</a:t>
            </a:r>
          </a:p>
        </p:txBody>
      </p:sp>
      <p:pic>
        <p:nvPicPr>
          <p:cNvPr id="71688" name="Picture 8" descr="B3739сахара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3716338"/>
            <a:ext cx="2808287" cy="216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89" name="Picture 9" descr="аванн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2908300"/>
            <a:ext cx="2843212" cy="2132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90" name="Picture 10" descr="ле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2770188"/>
            <a:ext cx="2592388" cy="217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4357686" y="1428736"/>
            <a:ext cx="71438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H="1">
            <a:off x="1500166" y="1500174"/>
            <a:ext cx="1655762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5715008" y="1357298"/>
            <a:ext cx="1511300" cy="1512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250825" y="5013325"/>
            <a:ext cx="24479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Monotype Corsiva" pitchFamily="66" charset="0"/>
              </a:rPr>
              <a:t>Влажный экваториальный лес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6227763" y="5229225"/>
            <a:ext cx="2232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Monotype Corsiva" pitchFamily="66" charset="0"/>
              </a:rPr>
              <a:t>Саванна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203575" y="6092825"/>
            <a:ext cx="2519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Monotype Corsiva" pitchFamily="66" charset="0"/>
              </a:rPr>
              <a:t>Пустыня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93" grpId="0" animBg="1"/>
      <p:bldP spid="71694" grpId="0" animBg="1"/>
      <p:bldP spid="71695" grpId="0" animBg="1"/>
      <p:bldP spid="71696" grpId="0"/>
      <p:bldP spid="71697" grpId="0"/>
      <p:bldP spid="716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2559050" cy="531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14356"/>
            <a:ext cx="3249605" cy="275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1613" y="3284538"/>
            <a:ext cx="2838450" cy="357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14290"/>
            <a:ext cx="2663825" cy="22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857628"/>
            <a:ext cx="3176580" cy="219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secretary_bi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3476640" cy="255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2928934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Monotype Corsiva" pitchFamily="66" charset="0"/>
              </a:rPr>
              <a:t>Птица- секретарь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85728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Monotype Corsiva" pitchFamily="66" charset="0"/>
              </a:rPr>
              <a:t>Птица марабу 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028" name="Picture 4" descr="C:\Documents and Settings\User\Рабочий стол\0_f802_aa181ae9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876"/>
            <a:ext cx="290215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00100" y="5786454"/>
            <a:ext cx="131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</a:rPr>
              <a:t>Страус</a:t>
            </a:r>
            <a:endParaRPr lang="ru-RU" sz="32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1029" name="Picture 5" descr="C:\Documents and Settings\User\Рабочий стол\1484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357430"/>
            <a:ext cx="3143250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User\Рабочий стол\6c6393f9689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42852"/>
            <a:ext cx="1778789" cy="251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71736" y="6072206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3200" b="1" dirty="0" err="1" smtClean="0">
                <a:solidFill>
                  <a:srgbClr val="000000"/>
                </a:solidFill>
                <a:latin typeface="Monotype Corsiva" pitchFamily="66" charset="0"/>
              </a:rPr>
              <a:t>Нектарница</a:t>
            </a:r>
            <a:endParaRPr lang="ru-RU" sz="3200" b="1" dirty="0">
              <a:solidFill>
                <a:srgbClr val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2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3143272" cy="411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Термитники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Характерная особенность саванн</a:t>
            </a:r>
            <a:endParaRPr lang="ru-RU" sz="3600" b="1" dirty="0"/>
          </a:p>
        </p:txBody>
      </p:sp>
      <p:pic>
        <p:nvPicPr>
          <p:cNvPr id="3074" name="Picture 2" descr="C:\Documents and Settings\User\Рабочий стол\termites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14620"/>
            <a:ext cx="4405320" cy="352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772400" cy="10001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Природные зоны Африки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928662" y="2214554"/>
          <a:ext cx="8045475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6"/>
                <a:gridCol w="1717994"/>
                <a:gridCol w="1353840"/>
                <a:gridCol w="1785950"/>
                <a:gridCol w="16874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Природные зоны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Климатический пояс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Почвы </a:t>
                      </a: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Растения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Живот-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ные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285860"/>
            <a:ext cx="8165441" cy="255454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Экваториальные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леса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285992"/>
            <a:ext cx="2246341" cy="4232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Наверх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2112969" cy="1571630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286256"/>
            <a:ext cx="2592387" cy="208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785786" y="274638"/>
            <a:ext cx="8215370" cy="1930400"/>
          </a:xfrm>
        </p:spPr>
        <p:txBody>
          <a:bodyPr/>
          <a:lstStyle/>
          <a:p>
            <a:pPr algn="ctr" eaLnBrk="1" hangingPunct="1"/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Влажный экваториальный лес-</a:t>
            </a:r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это природная </a:t>
            </a:r>
            <a:r>
              <a:rPr lang="ru-RU" sz="3200" b="1" i="1" dirty="0" smtClean="0">
                <a:latin typeface="Monotype Corsiva" pitchFamily="66" charset="0"/>
              </a:rPr>
              <a:t>зона, для которой характерна вечнозеленая растительность, расположенная ярусами</a:t>
            </a:r>
            <a:endParaRPr lang="ru-RU" sz="3200" b="1" i="1" dirty="0" smtClean="0">
              <a:latin typeface="Impact" pitchFamily="34" charset="0"/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20938"/>
            <a:ext cx="3668713" cy="3705225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Климат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Почвы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Растения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800" dirty="0" smtClean="0">
                <a:latin typeface="Bookman Old Style" pitchFamily="18" charset="0"/>
              </a:rPr>
              <a:t>Животный мир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None/>
            </a:pPr>
            <a:endParaRPr lang="ru-RU" sz="2800" dirty="0" smtClean="0">
              <a:latin typeface="Bookman Old Style" pitchFamily="18" charset="0"/>
            </a:endParaRPr>
          </a:p>
        </p:txBody>
      </p:sp>
      <p:pic>
        <p:nvPicPr>
          <p:cNvPr id="76812" name="Picture 12" descr="afric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2357430"/>
            <a:ext cx="2862262" cy="3600450"/>
          </a:xfrm>
          <a:noFill/>
        </p:spPr>
      </p:pic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1403350" y="4221163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1619250" y="5013325"/>
            <a:ext cx="18732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755650" y="3141663"/>
            <a:ext cx="2376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23" name="Freeform 23"/>
          <p:cNvSpPr>
            <a:spLocks/>
          </p:cNvSpPr>
          <p:nvPr/>
        </p:nvSpPr>
        <p:spPr bwMode="auto">
          <a:xfrm>
            <a:off x="1258888" y="3933825"/>
            <a:ext cx="1452562" cy="417513"/>
          </a:xfrm>
          <a:custGeom>
            <a:avLst/>
            <a:gdLst>
              <a:gd name="T0" fmla="*/ 0 w 915"/>
              <a:gd name="T1" fmla="*/ 30 h 263"/>
              <a:gd name="T2" fmla="*/ 772 w 915"/>
              <a:gd name="T3" fmla="*/ 30 h 263"/>
              <a:gd name="T4" fmla="*/ 862 w 915"/>
              <a:gd name="T5" fmla="*/ 211 h 263"/>
              <a:gd name="T6" fmla="*/ 681 w 915"/>
              <a:gd name="T7" fmla="*/ 256 h 263"/>
              <a:gd name="T8" fmla="*/ 363 w 915"/>
              <a:gd name="T9" fmla="*/ 256 h 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5"/>
              <a:gd name="T16" fmla="*/ 0 h 263"/>
              <a:gd name="T17" fmla="*/ 915 w 915"/>
              <a:gd name="T18" fmla="*/ 263 h 2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5" h="263">
                <a:moveTo>
                  <a:pt x="0" y="30"/>
                </a:moveTo>
                <a:cubicBezTo>
                  <a:pt x="314" y="15"/>
                  <a:pt x="629" y="0"/>
                  <a:pt x="772" y="30"/>
                </a:cubicBezTo>
                <a:cubicBezTo>
                  <a:pt x="915" y="60"/>
                  <a:pt x="877" y="173"/>
                  <a:pt x="862" y="211"/>
                </a:cubicBezTo>
                <a:cubicBezTo>
                  <a:pt x="847" y="249"/>
                  <a:pt x="764" y="249"/>
                  <a:pt x="681" y="256"/>
                </a:cubicBezTo>
                <a:cubicBezTo>
                  <a:pt x="598" y="263"/>
                  <a:pt x="480" y="259"/>
                  <a:pt x="363" y="2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3276600" y="2852738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Arial Unicode MS" pitchFamily="34" charset="-128"/>
              </a:rPr>
              <a:t>23</a:t>
            </a:r>
            <a:r>
              <a:rPr lang="ru-RU" sz="1600" baseline="30000">
                <a:latin typeface="Arial Unicode MS" pitchFamily="34" charset="-128"/>
              </a:rPr>
              <a:t>0</a:t>
            </a:r>
            <a:r>
              <a:rPr lang="ru-RU" sz="1600">
                <a:latin typeface="Arial Unicode MS" pitchFamily="34" charset="-128"/>
              </a:rPr>
              <a:t>сш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3492500" y="4076700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Arial Unicode MS" pitchFamily="34" charset="-128"/>
              </a:rPr>
              <a:t>0</a:t>
            </a:r>
            <a:r>
              <a:rPr lang="ru-RU" sz="1600" baseline="30000">
                <a:latin typeface="Arial Unicode MS" pitchFamily="34" charset="-128"/>
              </a:rPr>
              <a:t>0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3492500" y="4797425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Arial Unicode MS" pitchFamily="34" charset="-128"/>
              </a:rPr>
              <a:t>23</a:t>
            </a:r>
            <a:r>
              <a:rPr lang="ru-RU" sz="1600" baseline="30000">
                <a:latin typeface="Arial Unicode MS" pitchFamily="34" charset="-128"/>
              </a:rPr>
              <a:t>0</a:t>
            </a:r>
            <a:r>
              <a:rPr lang="ru-RU" sz="1600">
                <a:latin typeface="Arial Unicode MS" pitchFamily="34" charset="-128"/>
              </a:rPr>
              <a:t>сш</a:t>
            </a: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179388" y="4365625"/>
            <a:ext cx="18716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Arial Unicode MS" pitchFamily="34" charset="-128"/>
              </a:rPr>
              <a:t>Влажный экваториальный лес</a:t>
            </a:r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 flipV="1">
            <a:off x="1258888" y="4149725"/>
            <a:ext cx="6492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" name="Picture 6" descr="На главную страницу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143116"/>
            <a:ext cx="1071570" cy="122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6" grpId="0" build="p"/>
      <p:bldP spid="76814" grpId="0" animBg="1"/>
      <p:bldP spid="76817" grpId="0" animBg="1"/>
      <p:bldP spid="76818" grpId="0" animBg="1"/>
      <p:bldP spid="76823" grpId="0" animBg="1"/>
      <p:bldP spid="76824" grpId="0"/>
      <p:bldP spid="76825" grpId="0"/>
      <p:bldP spid="76826" grpId="0"/>
      <p:bldP spid="76827" grpId="0"/>
      <p:bldP spid="768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Климат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37r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14335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normal_kota_kinabalu00726039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921" y="2353785"/>
            <a:ext cx="3663879" cy="38021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714908" cy="4525963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ru-RU" u="sng" dirty="0" smtClean="0">
              <a:latin typeface="Bookman Old Style" pitchFamily="18" charset="0"/>
            </a:endParaRPr>
          </a:p>
          <a:p>
            <a:pPr lvl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3200" b="1" i="1" dirty="0" smtClean="0">
                <a:latin typeface="Monotype Corsiva" pitchFamily="66" charset="0"/>
              </a:rPr>
              <a:t>Экваториальный пояс</a:t>
            </a:r>
          </a:p>
          <a:p>
            <a:pPr lvl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3200" b="1" i="1" dirty="0" smtClean="0">
                <a:latin typeface="Monotype Corsiva" pitchFamily="66" charset="0"/>
              </a:rPr>
              <a:t>Экваториальные воздушные массы – влажные и жаркие</a:t>
            </a:r>
            <a:endParaRPr lang="en-US" sz="3200" b="1" i="1" dirty="0" smtClean="0">
              <a:latin typeface="Monotype Corsiva" pitchFamily="66" charset="0"/>
            </a:endParaRPr>
          </a:p>
          <a:p>
            <a:pPr lvl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en-US" sz="3200" b="1" i="1" dirty="0" smtClean="0">
                <a:latin typeface="Monotype Corsiva" pitchFamily="66" charset="0"/>
              </a:rPr>
              <a:t>t</a:t>
            </a:r>
            <a:r>
              <a:rPr lang="ru-RU" sz="3200" b="1" i="1" baseline="-25000" dirty="0" smtClean="0">
                <a:latin typeface="Monotype Corsiva" pitchFamily="66" charset="0"/>
              </a:rPr>
              <a:t>и</a:t>
            </a:r>
            <a:r>
              <a:rPr lang="ru-RU" sz="3200" b="1" i="1" dirty="0" smtClean="0">
                <a:latin typeface="Monotype Corsiva" pitchFamily="66" charset="0"/>
              </a:rPr>
              <a:t>+24</a:t>
            </a:r>
            <a:r>
              <a:rPr lang="ru-RU" sz="3200" b="1" i="1" baseline="30000" dirty="0" smtClean="0">
                <a:latin typeface="Monotype Corsiva" pitchFamily="66" charset="0"/>
              </a:rPr>
              <a:t>0</a:t>
            </a:r>
            <a:r>
              <a:rPr lang="ru-RU" sz="3200" b="1" i="1" dirty="0" smtClean="0">
                <a:latin typeface="Monotype Corsiva" pitchFamily="66" charset="0"/>
              </a:rPr>
              <a:t>С</a:t>
            </a:r>
            <a:r>
              <a:rPr lang="ru-RU" sz="3200" b="1" i="1" baseline="30000" dirty="0" smtClean="0">
                <a:latin typeface="Monotype Corsiva" pitchFamily="66" charset="0"/>
              </a:rPr>
              <a:t>         </a:t>
            </a:r>
            <a:r>
              <a:rPr lang="en-US" sz="3200" b="1" i="1" dirty="0" smtClean="0">
                <a:latin typeface="Monotype Corsiva" pitchFamily="66" charset="0"/>
              </a:rPr>
              <a:t>t</a:t>
            </a:r>
            <a:r>
              <a:rPr lang="ru-RU" sz="3200" b="1" i="1" baseline="-26000" dirty="0" smtClean="0">
                <a:latin typeface="Monotype Corsiva" pitchFamily="66" charset="0"/>
              </a:rPr>
              <a:t>я</a:t>
            </a:r>
            <a:r>
              <a:rPr lang="ru-RU" sz="3200" b="1" i="1" dirty="0" smtClean="0">
                <a:latin typeface="Monotype Corsiva" pitchFamily="66" charset="0"/>
              </a:rPr>
              <a:t>+24</a:t>
            </a:r>
            <a:r>
              <a:rPr lang="ru-RU" sz="3200" b="1" i="1" baseline="30000" dirty="0" smtClean="0">
                <a:latin typeface="Monotype Corsiva" pitchFamily="66" charset="0"/>
              </a:rPr>
              <a:t>0</a:t>
            </a:r>
            <a:r>
              <a:rPr lang="ru-RU" sz="3200" b="1" i="1" dirty="0" smtClean="0">
                <a:latin typeface="Monotype Corsiva" pitchFamily="66" charset="0"/>
              </a:rPr>
              <a:t>С</a:t>
            </a:r>
            <a:endParaRPr lang="ru-RU" sz="3200" b="1" i="1" baseline="30000" dirty="0" smtClean="0">
              <a:latin typeface="Monotype Corsiva" pitchFamily="66" charset="0"/>
            </a:endParaRPr>
          </a:p>
          <a:p>
            <a:pPr lvl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3200" b="1" i="1" dirty="0" smtClean="0">
                <a:latin typeface="Monotype Corsiva" pitchFamily="66" charset="0"/>
              </a:rPr>
              <a:t>осадков 1000-2000мм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</a:p>
          <a:p>
            <a:pPr lvl="1">
              <a:lnSpc>
                <a:spcPct val="90000"/>
              </a:lnSpc>
              <a:buClr>
                <a:srgbClr val="0000CC"/>
              </a:buClr>
              <a:buNone/>
            </a:pPr>
            <a:r>
              <a:rPr lang="ru-RU" sz="3200" b="1" dirty="0" smtClean="0">
                <a:latin typeface="Monotype Corsiva" pitchFamily="66" charset="0"/>
              </a:rPr>
              <a:t>Дожди идут равномерно в течении всего года</a:t>
            </a:r>
          </a:p>
          <a:p>
            <a:endParaRPr lang="ru-RU" dirty="0"/>
          </a:p>
        </p:txBody>
      </p:sp>
      <p:pic>
        <p:nvPicPr>
          <p:cNvPr id="5" name="Picture 5" descr="Рисунок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Почвы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4067204" cy="426879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Красно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желтые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      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ферраллитные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i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2050" name="Picture 2" descr="C:\Documents and Settings\User\Рабочий стол\panthomen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4172330" cy="315754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4810" y="1600200"/>
            <a:ext cx="471490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b="1" i="1" dirty="0" smtClean="0">
                <a:latin typeface="Monotype Corsiva" pitchFamily="66" charset="0"/>
              </a:rPr>
              <a:t>Содержат много железа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b="1" i="1" dirty="0" smtClean="0">
                <a:latin typeface="Monotype Corsiva" pitchFamily="66" charset="0"/>
              </a:rPr>
              <a:t>Органические вещества разлагаются до конца и  не накапливаются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b="1" i="1" dirty="0" smtClean="0">
                <a:latin typeface="Monotype Corsiva" pitchFamily="66" charset="0"/>
              </a:rPr>
              <a:t>Обилие влаги приводит к непрерывному промыванию на большую глубину почв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Wingdings" pitchFamily="2" charset="2"/>
              <a:buChar char="ü"/>
            </a:pPr>
            <a:r>
              <a:rPr lang="ru-RU" b="1" i="1" dirty="0" smtClean="0">
                <a:latin typeface="Monotype Corsiva" pitchFamily="66" charset="0"/>
              </a:rPr>
              <a:t>Происходит заболачивание</a:t>
            </a:r>
            <a:endParaRPr lang="ru-RU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Растительность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421484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latin typeface="Monotype Corsiva" pitchFamily="66" charset="0"/>
              </a:rPr>
              <a:t>1000видов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latin typeface="Monotype Corsiva" pitchFamily="66" charset="0"/>
              </a:rPr>
              <a:t>В лесу сумрак и сырость.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latin typeface="Monotype Corsiva" pitchFamily="66" charset="0"/>
              </a:rPr>
              <a:t>Растительность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latin typeface="Monotype Corsiva" pitchFamily="66" charset="0"/>
              </a:rPr>
              <a:t>вечнозеленая,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latin typeface="Monotype Corsiva" pitchFamily="66" charset="0"/>
              </a:rPr>
              <a:t>расположена ярусами.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latin typeface="Monotype Corsiva" pitchFamily="66" charset="0"/>
              </a:rPr>
              <a:t>На стволах и ветвях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latin typeface="Monotype Corsiva" pitchFamily="66" charset="0"/>
              </a:rPr>
              <a:t>деревьев селятся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latin typeface="Monotype Corsiva" pitchFamily="66" charset="0"/>
              </a:rPr>
              <a:t>растения –паразиты. </a:t>
            </a:r>
          </a:p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1" descr="сканирование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668562" cy="2599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500570"/>
            <a:ext cx="3643338" cy="22044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Растительность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b="1" i="1" dirty="0" smtClean="0">
              <a:latin typeface="Monotype Corsiva" pitchFamily="66" charset="0"/>
            </a:endParaRPr>
          </a:p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1600200"/>
            <a:ext cx="4786314" cy="4525963"/>
          </a:xfrm>
        </p:spPr>
        <p:txBody>
          <a:bodyPr/>
          <a:lstStyle/>
          <a:p>
            <a:r>
              <a:rPr lang="ru-RU" sz="4000" b="1" i="1" dirty="0" smtClean="0">
                <a:latin typeface="Monotype Corsiva" pitchFamily="66" charset="0"/>
              </a:rPr>
              <a:t>Множество лиан, пальмы, фикусы, хлебное дерево, мимозы, эбеновое дерево, красное дерево, железное дерево, масличная пальма, бананы и др.</a:t>
            </a:r>
            <a:endParaRPr lang="ru-RU" sz="4000" b="1" dirty="0" smtClean="0"/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553" y="1844824"/>
            <a:ext cx="3312673" cy="466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кспедиция">
  <a:themeElements>
    <a:clrScheme name="Экспедиция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Экспеди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кспедиция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303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Bookman Old Style</vt:lpstr>
      <vt:lpstr>Impact</vt:lpstr>
      <vt:lpstr>Monotype Corsiva</vt:lpstr>
      <vt:lpstr>Times New Roman</vt:lpstr>
      <vt:lpstr>Wingdings</vt:lpstr>
      <vt:lpstr>Экспедиция</vt:lpstr>
      <vt:lpstr>Володина Елена Николаевна учитель географии МБОУ Нововолковская ООШ</vt:lpstr>
      <vt:lpstr>Природные зоны Африки</vt:lpstr>
      <vt:lpstr>Природные зоны Африки</vt:lpstr>
      <vt:lpstr>Презентация PowerPoint</vt:lpstr>
      <vt:lpstr>Влажный экваториальный лес- это природная зона, для которой характерна вечнозеленая растительность, расположенная ярусами</vt:lpstr>
      <vt:lpstr>Климат</vt:lpstr>
      <vt:lpstr>Почвы</vt:lpstr>
      <vt:lpstr>Растительность</vt:lpstr>
      <vt:lpstr>Растительность</vt:lpstr>
      <vt:lpstr>Растения - эпифиты</vt:lpstr>
      <vt:lpstr>Презентация PowerPoint</vt:lpstr>
      <vt:lpstr>Животный мир</vt:lpstr>
      <vt:lpstr>Презентация PowerPoint</vt:lpstr>
      <vt:lpstr>Саванна- это природная зона, для которой характерна смена сухого и влажного сезонов года, преобладает травянистый покров с отдельными деревьями или группами деревьев</vt:lpstr>
      <vt:lpstr>Климат</vt:lpstr>
      <vt:lpstr>Почвы</vt:lpstr>
      <vt:lpstr>Растительность</vt:lpstr>
      <vt:lpstr>Животный мир</vt:lpstr>
      <vt:lpstr>Животный мир</vt:lpstr>
      <vt:lpstr>Презентация PowerPoint</vt:lpstr>
      <vt:lpstr>Презентация PowerPoint</vt:lpstr>
      <vt:lpstr>Термитники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Elena</cp:lastModifiedBy>
  <cp:revision>39</cp:revision>
  <dcterms:created xsi:type="dcterms:W3CDTF">2010-08-14T12:24:07Z</dcterms:created>
  <dcterms:modified xsi:type="dcterms:W3CDTF">2014-06-10T14:49:13Z</dcterms:modified>
</cp:coreProperties>
</file>