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4"/>
  </p:notesMasterIdLst>
  <p:sldIdLst>
    <p:sldId id="275" r:id="rId2"/>
    <p:sldId id="272" r:id="rId3"/>
    <p:sldId id="258" r:id="rId4"/>
    <p:sldId id="256" r:id="rId5"/>
    <p:sldId id="269" r:id="rId6"/>
    <p:sldId id="319" r:id="rId7"/>
    <p:sldId id="270" r:id="rId8"/>
    <p:sldId id="291" r:id="rId9"/>
    <p:sldId id="290" r:id="rId10"/>
    <p:sldId id="292" r:id="rId11"/>
    <p:sldId id="307" r:id="rId12"/>
    <p:sldId id="308" r:id="rId13"/>
    <p:sldId id="309" r:id="rId14"/>
    <p:sldId id="310" r:id="rId15"/>
    <p:sldId id="311" r:id="rId16"/>
    <p:sldId id="306" r:id="rId17"/>
    <p:sldId id="312" r:id="rId18"/>
    <p:sldId id="313" r:id="rId19"/>
    <p:sldId id="261" r:id="rId20"/>
    <p:sldId id="263" r:id="rId21"/>
    <p:sldId id="264" r:id="rId22"/>
    <p:sldId id="265" r:id="rId23"/>
    <p:sldId id="266" r:id="rId24"/>
    <p:sldId id="267" r:id="rId25"/>
    <p:sldId id="262" r:id="rId26"/>
    <p:sldId id="268" r:id="rId27"/>
    <p:sldId id="314" r:id="rId28"/>
    <p:sldId id="315" r:id="rId29"/>
    <p:sldId id="316" r:id="rId30"/>
    <p:sldId id="317" r:id="rId31"/>
    <p:sldId id="318" r:id="rId32"/>
    <p:sldId id="278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5050"/>
    <a:srgbClr val="CCFF66"/>
    <a:srgbClr val="90A9BE"/>
    <a:srgbClr val="D60093"/>
    <a:srgbClr val="000099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660"/>
  </p:normalViewPr>
  <p:slideViewPr>
    <p:cSldViewPr>
      <p:cViewPr varScale="1">
        <p:scale>
          <a:sx n="77" d="100"/>
          <a:sy n="77" d="100"/>
        </p:scale>
        <p:origin x="-10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608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ED5E9929-18E8-46E4-BD4B-E7A170BEBFE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2175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E97F242-CD90-41C3-BB68-A475034D5586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13320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13321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22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23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324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3325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26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27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28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29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3330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3331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32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33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334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13335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6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7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8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39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3340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41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B53CF-9E66-45E3-B0AE-0C619C806E5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63194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2D722-A627-402C-B0CE-F7A2940C852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50099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02BCD-188B-465A-9552-6B8468DB67A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5118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BCB1C-4584-4CFC-B034-D9D323E61B1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481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BD22BE-BDD3-4ADE-BE15-BF4F487B522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18848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2AAAE-69ED-4E1D-935E-A6696957E87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1839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6FFA6-72EF-4A98-A6BE-81E0365385A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34873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04690-31A5-4B46-94AA-71C9F126122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49111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E9CD2-4CF2-4D48-A3AF-184E4D5E4FA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01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5ACB50-7572-4D8A-8E8F-7936E199558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21990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DEBFF1D-0C21-48EC-86C7-94F0FDF88D6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2296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7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2298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2299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00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01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02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03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04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05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06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07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308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2309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2310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11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12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2313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4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5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2316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2317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18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19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20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21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22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23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24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232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2326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27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328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2329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2330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2331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2332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33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34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35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36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37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38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39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2340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//images.yandex.ru/yandsearch?text=%D0%BA%D0%BE%D0%BC%D0%BF%D1%8C%D1%8E%D1%82%D0%B5%D1%80%20%D0%B8%20%D0%B4%D0%B5%D1%82%D0%B8%20%D0%BA%D0%B0%D1%80%D1%82%D0%B8%D0%BD%D0%BA%D0%B8&amp;rpt=simage&amp;img_url=www.ranak.by%2Fimages%2Fupload%2F08252010160129.jpg&amp;p=2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n.pay-click.ru/click/6447/4931/3757/7709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nkoboev.ru/oboi_malyshi_za_kompyuterom.u.htm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//images.yandex.ru/yandsearch?text=%D0%BA%D0%BE%D0%BC%D0%BF%D1%8C%D1%8E%D1%82%D0%B5%D1%80%20%D0%B8%20%D0%B4%D0%B5%D1%82%D0%B8%20%D0%BA%D0%B0%D1%80%D1%82%D0%B8%D0%BD%D0%BA%D0%B8&amp;rpt=simage&amp;img_url=img-fotki.yandex.ru%2Fget%2F20%2Fmin-net05.97%2F0_ba7d_7a5ca363_XL&amp;p=0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&#1062;&#1048;&#1058;\&#1042;&#1088;&#1077;&#1076;%20&#1080;%20&#1087;&#1086;&#1083;&#1100;&#1079;&#1072;\Countr1.mpg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itc.ua/img/dpk/2002/1/!MafiaTheCityOfLostHeaven2c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03350" y="2276475"/>
            <a:ext cx="6400800" cy="2273300"/>
          </a:xfrm>
        </p:spPr>
        <p:txBody>
          <a:bodyPr/>
          <a:lstStyle/>
          <a:p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Компьютер</a:t>
            </a:r>
            <a:b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и Интернет</a:t>
            </a:r>
            <a:b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в жизни школьника</a:t>
            </a:r>
          </a:p>
        </p:txBody>
      </p:sp>
      <p:pic>
        <p:nvPicPr>
          <p:cNvPr id="33798" name="Picture 6" descr="bs00252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60350"/>
            <a:ext cx="2555875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3" descr="STUDENT2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80288" y="4149725"/>
            <a:ext cx="1317625" cy="23749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44" name="Picture 4" descr="COMP1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4868863"/>
            <a:ext cx="1138238" cy="10414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611188" y="404813"/>
            <a:ext cx="7272337" cy="251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3200"/>
              <a:t>	</a:t>
            </a:r>
            <a:r>
              <a:rPr lang="en-US" sz="3200"/>
              <a:t> </a:t>
            </a:r>
            <a:r>
              <a:rPr lang="ru-RU" sz="4000">
                <a:latin typeface="Times New Roman" pitchFamily="18" charset="0"/>
              </a:rPr>
              <a:t>Зафиксированы обращения родителей, дети которых без разрешения берут из дома крупные суммы денег и долгое время просиживают в Интернете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49275"/>
            <a:ext cx="6870700" cy="1600200"/>
          </a:xfrm>
        </p:spPr>
        <p:txBody>
          <a:bodyPr/>
          <a:lstStyle/>
          <a:p>
            <a:r>
              <a:rPr lang="ru-RU" sz="2800" b="1"/>
              <a:t/>
            </a:r>
            <a:br>
              <a:rPr lang="ru-RU" sz="2800" b="1"/>
            </a:br>
            <a:r>
              <a:rPr lang="ru-RU" sz="2800" b="1">
                <a:solidFill>
                  <a:srgbClr val="990000"/>
                </a:solidFill>
              </a:rPr>
              <a:t>Сформируйте у детей правильное отношение к компьютеру и сети Интернет</a:t>
            </a:r>
            <a:br>
              <a:rPr lang="ru-RU" sz="2800" b="1">
                <a:solidFill>
                  <a:srgbClr val="990000"/>
                </a:solidFill>
              </a:rPr>
            </a:br>
            <a:endParaRPr lang="ru-RU" sz="2800" b="1">
              <a:solidFill>
                <a:srgbClr val="990000"/>
              </a:solidFill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696200" cy="4048125"/>
          </a:xfrm>
        </p:spPr>
        <p:txBody>
          <a:bodyPr/>
          <a:lstStyle/>
          <a:p>
            <a:r>
              <a:rPr lang="ru-RU" sz="2800"/>
              <a:t>А может, просто взять и запретить компьютер вообще? Но запретный плод, как известно, сладок — и поверьте, ваше чадо обязательно найдет способ побывать в Сети (от приятеля). Кроме того, по мере взросления ребенку понадобится все больше учебной информации, которую сейчас также черпают из Интернета. </a:t>
            </a:r>
          </a:p>
        </p:txBody>
      </p:sp>
      <p:pic>
        <p:nvPicPr>
          <p:cNvPr id="88072" name="Picture 8" descr="MP900400675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300663"/>
            <a:ext cx="1979612" cy="158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6870700" cy="1600200"/>
          </a:xfrm>
        </p:spPr>
        <p:txBody>
          <a:bodyPr/>
          <a:lstStyle/>
          <a:p>
            <a:r>
              <a:rPr lang="ru-RU" sz="2800" b="1"/>
              <a:t/>
            </a:r>
            <a:br>
              <a:rPr lang="ru-RU" sz="2800" b="1"/>
            </a:br>
            <a:r>
              <a:rPr lang="ru-RU" sz="2400" b="1">
                <a:solidFill>
                  <a:srgbClr val="990000"/>
                </a:solidFill>
              </a:rPr>
              <a:t>Сформируйте у детей правильное отношение к компьютеру и сети Интернет</a:t>
            </a:r>
            <a:r>
              <a:rPr lang="ru-RU" sz="2400">
                <a:solidFill>
                  <a:srgbClr val="990000"/>
                </a:solidFill>
              </a:rPr>
              <a:t/>
            </a:r>
            <a:br>
              <a:rPr lang="ru-RU" sz="2400">
                <a:solidFill>
                  <a:srgbClr val="990000"/>
                </a:solidFill>
              </a:rPr>
            </a:br>
            <a:endParaRPr lang="ru-RU" sz="2400">
              <a:solidFill>
                <a:srgbClr val="990000"/>
              </a:solidFill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696200" cy="4048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/>
              <a:t>Поэтому выход один — нужно сформировать у детей правильное отношение к возможностям компьютера, донести им всю степень опасности и убедить следовать этим простым правилам, которые помогут сделать детское общение в Интернете более безопасным.</a:t>
            </a:r>
          </a:p>
        </p:txBody>
      </p:sp>
      <p:pic>
        <p:nvPicPr>
          <p:cNvPr id="89092" name="Picture 4" descr="Научите ребенка дружить с компьютер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581525"/>
            <a:ext cx="2984500" cy="2044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990000"/>
                </a:solidFill>
              </a:rPr>
              <a:t>Детские правила. </a:t>
            </a:r>
            <a:br>
              <a:rPr lang="ru-RU" b="1">
                <a:solidFill>
                  <a:srgbClr val="990000"/>
                </a:solidFill>
              </a:rPr>
            </a:br>
            <a:r>
              <a:rPr lang="ru-RU" sz="2400" b="1">
                <a:solidFill>
                  <a:srgbClr val="990000"/>
                </a:solidFill>
              </a:rPr>
              <a:t>Как ребенку вести себя в сети Интернет</a:t>
            </a:r>
            <a:r>
              <a:rPr lang="ru-RU"/>
              <a:t> 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28775"/>
            <a:ext cx="7993063" cy="4968875"/>
          </a:xfrm>
        </p:spPr>
        <p:txBody>
          <a:bodyPr/>
          <a:lstStyle/>
          <a:p>
            <a:pPr>
              <a:buFontTx/>
              <a:buNone/>
            </a:pPr>
            <a:r>
              <a:rPr lang="ru-RU" sz="2000"/>
              <a:t>1. Никогда не давай информацию о себе, которая может указать, что ты — ребенок. </a:t>
            </a:r>
          </a:p>
          <a:p>
            <a:pPr>
              <a:buFontTx/>
              <a:buNone/>
            </a:pPr>
            <a:r>
              <a:rPr lang="ru-RU" sz="2000"/>
              <a:t>2. Вместо фотографии пользуйся рисованным аватаром. </a:t>
            </a:r>
          </a:p>
          <a:p>
            <a:pPr>
              <a:buFontTx/>
              <a:buNone/>
            </a:pPr>
            <a:r>
              <a:rPr lang="ru-RU" sz="2000"/>
              <a:t>3. Настрой доступ к твоим фотографиям только для самых близких людей. </a:t>
            </a:r>
          </a:p>
          <a:p>
            <a:pPr>
              <a:buFontTx/>
              <a:buNone/>
            </a:pPr>
            <a:r>
              <a:rPr lang="ru-RU" sz="2000"/>
              <a:t>4. Не переходи по подозрительным ссылкам. </a:t>
            </a:r>
          </a:p>
          <a:p>
            <a:pPr>
              <a:buFontTx/>
              <a:buNone/>
            </a:pPr>
            <a:r>
              <a:rPr lang="ru-RU" sz="2000"/>
              <a:t>5. Поддерживай дружбу только с теми, кого знаешь.</a:t>
            </a:r>
          </a:p>
          <a:p>
            <a:pPr>
              <a:buFontTx/>
              <a:buNone/>
            </a:pPr>
            <a:r>
              <a:rPr lang="ru-RU" sz="2000"/>
              <a:t>6. Если во время общения в чате или переписке онлайн, какой-то незнакомец тебе угрожает, задает неприятные вопросы или уговаривает на встречу в реальной жизни, то план действий такой: ничего не отвечай и немедленно сообщи об этом родителям!</a:t>
            </a:r>
          </a:p>
        </p:txBody>
      </p:sp>
      <p:pic>
        <p:nvPicPr>
          <p:cNvPr id="90116" name="Picture 4" descr="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1079500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7" name="Picture 5" descr="j03005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516563"/>
            <a:ext cx="1528763" cy="105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990000"/>
                </a:solidFill>
              </a:rPr>
              <a:t>Информация для детей:</a:t>
            </a:r>
            <a:br>
              <a:rPr lang="ru-RU">
                <a:solidFill>
                  <a:srgbClr val="990000"/>
                </a:solidFill>
              </a:rPr>
            </a:br>
            <a:endParaRPr lang="ru-RU">
              <a:solidFill>
                <a:srgbClr val="990000"/>
              </a:solidFill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96975"/>
            <a:ext cx="7696200" cy="48958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Это важно знать!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 - Я не скажу о себе ничего (ни адреса, ни телефона, ни других сведений) без разрешения родителей.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 - Я никогда не передам по Интернет своей фотографии.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 - Я никогда не встречусь ни с кем, кого знаю только по Интернет, без разрешения родителей. На встречу я пойду с отцом или с матерью.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 - Я никогда не отвечу на сообщение, которое заставляет меня краснеть, будь то электронное письмо или общение в чате.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 - Я буду разговаривать об Интернет с родителями.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 - Я буду работать только тогда, когда они разрешат мне, и расскажу им обо всем, что я делал в Интернет.</a:t>
            </a:r>
          </a:p>
        </p:txBody>
      </p:sp>
      <p:pic>
        <p:nvPicPr>
          <p:cNvPr id="91142" name="Picture 6" descr="i?id=91615026-08&amp;n=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941888"/>
            <a:ext cx="2520950" cy="167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>
                <a:solidFill>
                  <a:srgbClr val="990000"/>
                </a:solidFill>
              </a:rPr>
              <a:t>Безопасность при хождении по сайтам и по приему электронной почты: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16113"/>
            <a:ext cx="7696200" cy="45370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 - Не ходите на незнакомые сайты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 - Если к вам по почте пришел файл Word или Excel, даже от знакомого лица, прежде чем открыть, обязательно проверьте его на макровирусы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 - Если пришел exe-файл, даже от знакомого, ни в коем случае не запускайте его, а лучше сразу удалите и очистите корзину в вашей программе чтения почты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 - Не заходите на сайты, где предлагают бесплатный Интернет (не бесплатный e-mail, это разные вещи)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 - Никогда, никому не посылайте свой пароль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 - Старайтесь использовать для паролей трудно запоминаемый набор цифр и букв.</a:t>
            </a:r>
          </a:p>
        </p:txBody>
      </p:sp>
      <p:pic>
        <p:nvPicPr>
          <p:cNvPr id="92164" name="Picture 4" descr="p2_super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868863"/>
            <a:ext cx="190500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>
                <a:solidFill>
                  <a:srgbClr val="990000"/>
                </a:solidFill>
              </a:rPr>
              <a:t>Возможные опасности, с которыми сопряжен доступ детей к Интернету:</a:t>
            </a:r>
            <a:br>
              <a:rPr lang="ru-RU" sz="2400">
                <a:solidFill>
                  <a:srgbClr val="990000"/>
                </a:solidFill>
              </a:rPr>
            </a:br>
            <a:endParaRPr lang="ru-RU" sz="2400">
              <a:solidFill>
                <a:srgbClr val="990000"/>
              </a:solidFill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/>
              <a:t>- Неприемлемые материалы. В Интернете ребенок может столкнуться с материалами, связанными с сексом, провоцирующими возникновение ненависти к кому-либо или побуждающими к совершению опасных либо незаконных действий;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>
                <a:solidFill>
                  <a:srgbClr val="990000"/>
                </a:solidFill>
              </a:rPr>
              <a:t>Возможные опасности, с которыми сопряжен доступ детей к Интернету:</a:t>
            </a:r>
            <a:br>
              <a:rPr lang="ru-RU" sz="2800">
                <a:solidFill>
                  <a:srgbClr val="990000"/>
                </a:solidFill>
              </a:rPr>
            </a:br>
            <a:endParaRPr lang="ru-RU" sz="2800">
              <a:solidFill>
                <a:srgbClr val="990000"/>
              </a:solidFill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Неприятности, связанные с нарушением законов или финансовыми потерями. У ребенка могут обманным путем узнать номер вашей кредитной карточки, и это вызовет финансовые потери. Ребенка также могут склонить к совершению поступков, нарушающих права других людей, что, в конечном счете, приведет к возникновению у вашей семьи проблем, связанных с нарушением законов; </a:t>
            </a:r>
          </a:p>
        </p:txBody>
      </p:sp>
      <p:pic>
        <p:nvPicPr>
          <p:cNvPr id="93188" name="Picture 4" descr="j02055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1055688" cy="96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89" name="Picture 5" descr="обои для рабочего стола: Ребенок и компьюте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941888"/>
            <a:ext cx="2376487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>
                <a:solidFill>
                  <a:srgbClr val="990000"/>
                </a:solidFill>
              </a:rPr>
              <a:t>Возможные опасности, с которыми сопряжен доступ детей к Интернету:</a:t>
            </a:r>
            <a:br>
              <a:rPr lang="ru-RU" sz="2800">
                <a:solidFill>
                  <a:srgbClr val="990000"/>
                </a:solidFill>
              </a:rPr>
            </a:br>
            <a:endParaRPr lang="ru-RU" sz="2800">
              <a:solidFill>
                <a:srgbClr val="990000"/>
              </a:solidFill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400"/>
              <a:t>Разглашение конфиденциальной информации. Детей и даже подростков могут уговорить сообщить конфиденциальную информацию. Сведения личного характера, такие как имя и фамилия ребенка, его адрес, возраст, пол, и информация о семье могут легко стать известными злоумышленнику. Даже если сведения о вашем ребенке запрашивает заслуживающая доверия организация, вы все равно должны заботиться об обеспечении конфиденциальности этой информации; </a:t>
            </a:r>
          </a:p>
        </p:txBody>
      </p:sp>
      <p:pic>
        <p:nvPicPr>
          <p:cNvPr id="94213" name="Picture 5" descr="Игра, в которую играет каждый 2-ой геймер мира! Мир, который не захочется покидать!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300663"/>
            <a:ext cx="1873250" cy="129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23850" y="1568450"/>
            <a:ext cx="8496300" cy="371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48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Памятка</a:t>
            </a:r>
            <a:r>
              <a:rPr lang="ru-RU" sz="5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ru-RU" sz="5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для родителей </a:t>
            </a:r>
          </a:p>
          <a:p>
            <a:pPr algn="ctr">
              <a:lnSpc>
                <a:spcPct val="110000"/>
              </a:lnSpc>
            </a:pPr>
            <a:r>
              <a:rPr lang="ru-RU" sz="5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 использованию </a:t>
            </a:r>
          </a:p>
          <a:p>
            <a:pPr algn="ctr">
              <a:lnSpc>
                <a:spcPct val="110000"/>
              </a:lnSpc>
            </a:pPr>
            <a:r>
              <a:rPr lang="ru-RU" sz="5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компьютера ребёнком</a:t>
            </a:r>
          </a:p>
        </p:txBody>
      </p:sp>
      <p:pic>
        <p:nvPicPr>
          <p:cNvPr id="8198" name="Picture 6" descr="comp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0713"/>
            <a:ext cx="2232025" cy="18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612775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836613"/>
            <a:ext cx="8424863" cy="4649787"/>
          </a:xfrm>
        </p:spPr>
        <p:txBody>
          <a:bodyPr/>
          <a:lstStyle/>
          <a:p>
            <a:pPr>
              <a:lnSpc>
                <a:spcPct val="115000"/>
              </a:lnSpc>
              <a:buFontTx/>
              <a:buNone/>
            </a:pPr>
            <a:r>
              <a:rPr lang="ru-RU"/>
              <a:t>   Без компьютера невозможно ни одно серьёзное производство. Каждое уважающее себя предприятие внедряет компьютерные технологии в производственный процесс. </a:t>
            </a:r>
          </a:p>
          <a:p>
            <a:endParaRPr lang="ru-RU"/>
          </a:p>
        </p:txBody>
      </p:sp>
      <p:pic>
        <p:nvPicPr>
          <p:cNvPr id="30724" name="Picture 4" descr="j02857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933825"/>
            <a:ext cx="3816350" cy="25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8686800" cy="5145088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ru-RU"/>
              <a:t>      </a:t>
            </a: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Для того, чтобы родители могли контролировать использование ребёнком компьютера, они должны сами хотя бы на элементарном уровне уметь им пользоваться</a:t>
            </a:r>
          </a:p>
          <a:p>
            <a:pPr marL="609600" indent="-609600">
              <a:buFontTx/>
              <a:buNone/>
            </a:pPr>
            <a:endParaRPr lang="ru-RU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09600" indent="-609600"/>
            <a:endParaRPr lang="ru-RU"/>
          </a:p>
        </p:txBody>
      </p:sp>
      <p:pic>
        <p:nvPicPr>
          <p:cNvPr id="10244" name="Picture 4" descr="j01953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716338"/>
            <a:ext cx="2808287" cy="25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887413"/>
          </a:xfrm>
          <a:noFill/>
          <a:ln/>
        </p:spPr>
        <p:txBody>
          <a:bodyPr/>
          <a:lstStyle/>
          <a:p>
            <a:r>
              <a:rPr lang="ru-RU" sz="40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Памятка для родителей!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2052638"/>
          </a:xfrm>
        </p:spPr>
        <p:txBody>
          <a:bodyPr/>
          <a:lstStyle/>
          <a:p>
            <a:r>
              <a:rPr lang="ru-RU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Памятка</a:t>
            </a:r>
            <a:br>
              <a:rPr lang="ru-RU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для родителей!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539750" y="2287588"/>
            <a:ext cx="7777163" cy="228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4800"/>
              <a:t>Ребёнок не должен играть  в компьютерные игры перед сном</a:t>
            </a:r>
          </a:p>
        </p:txBody>
      </p:sp>
      <p:pic>
        <p:nvPicPr>
          <p:cNvPr id="84995" name="Picture 3" descr="обои Малыши за компьютером фото">
            <a:hlinkClick r:id="rId3" tooltip="обои Малыши за компьютером фото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724400"/>
            <a:ext cx="2674938" cy="1871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4400"/>
              <a:t>  Через каждые 20 –30 минут работы на компьютере необходимо делать перерыв </a:t>
            </a: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6870700" cy="973138"/>
          </a:xfrm>
          <a:noFill/>
          <a:ln/>
        </p:spPr>
        <p:txBody>
          <a:bodyPr/>
          <a:lstStyle/>
          <a:p>
            <a:r>
              <a:rPr lang="ru-RU" sz="40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Памятка </a:t>
            </a:r>
            <a:br>
              <a:rPr lang="ru-RU" sz="40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для родителей!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4400"/>
              <a:t>   Ребёнок не должен работать на компьютере более 1,5 – 2 часов 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7161212" cy="792163"/>
          </a:xfrm>
          <a:noFill/>
          <a:ln/>
        </p:spPr>
        <p:txBody>
          <a:bodyPr/>
          <a:lstStyle/>
          <a:p>
            <a:r>
              <a:rPr lang="ru-RU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Памятка для родителей!</a:t>
            </a:r>
          </a:p>
        </p:txBody>
      </p:sp>
      <p:pic>
        <p:nvPicPr>
          <p:cNvPr id="20486" name="Picture 6" descr="00000001_3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933825"/>
            <a:ext cx="3943350" cy="25288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chemeClr val="accent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828800"/>
            <a:ext cx="8058150" cy="3657600"/>
          </a:xfrm>
        </p:spPr>
        <p:txBody>
          <a:bodyPr/>
          <a:lstStyle/>
          <a:p>
            <a:pPr marL="609600" indent="-609600">
              <a:lnSpc>
                <a:spcPct val="110000"/>
              </a:lnSpc>
              <a:buFontTx/>
              <a:buNone/>
            </a:pPr>
            <a:r>
              <a:rPr lang="ru-RU" sz="2400"/>
              <a:t>       </a:t>
            </a:r>
            <a:r>
              <a:rPr lang="ru-RU"/>
              <a:t>Родители должны контролировать приобретение ребёнком компьютерных дисков с играми, чтобы они не причинили вреда детскому здоровью и психики</a:t>
            </a:r>
          </a:p>
          <a:p>
            <a:pPr marL="609600" indent="-609600">
              <a:lnSpc>
                <a:spcPct val="90000"/>
              </a:lnSpc>
            </a:pPr>
            <a:endParaRPr lang="ru-RU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7161212" cy="720725"/>
          </a:xfrm>
          <a:noFill/>
          <a:ln/>
        </p:spPr>
        <p:txBody>
          <a:bodyPr/>
          <a:lstStyle/>
          <a:p>
            <a:r>
              <a:rPr lang="ru-RU" sz="40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Памятка для родителей!</a:t>
            </a:r>
          </a:p>
        </p:txBody>
      </p:sp>
      <p:pic>
        <p:nvPicPr>
          <p:cNvPr id="21509" name="Picture 5" descr="j02054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365625"/>
            <a:ext cx="2592387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CCFF66"/>
            </a:gs>
            <a:gs pos="100000">
              <a:schemeClr val="bg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827088" y="620713"/>
            <a:ext cx="68707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Памятка для родителей!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ru-RU"/>
              <a:t>     Если ребёнок не имеет дома компьютера и работает за компьютером у друзей , родители должны знать, где он бывает, с кем там общается и в какие игры играет</a:t>
            </a:r>
          </a:p>
          <a:p>
            <a:pPr marL="609600" indent="-609600"/>
            <a:endParaRPr lang="ru-RU"/>
          </a:p>
        </p:txBody>
      </p:sp>
      <p:pic>
        <p:nvPicPr>
          <p:cNvPr id="9224" name="Picture 8" descr="j02346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508500"/>
            <a:ext cx="2087563" cy="195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ru-RU"/>
              <a:t>     Если ребёнок использует компьютер безответственно, необходимо ввести пароль, чтобы сделать невозможным доступ без разрешения родителей.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7088187" cy="936625"/>
          </a:xfrm>
          <a:noFill/>
          <a:ln/>
        </p:spPr>
        <p:txBody>
          <a:bodyPr/>
          <a:lstStyle/>
          <a:p>
            <a:r>
              <a:rPr lang="ru-RU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Памятка для родителей!</a:t>
            </a:r>
          </a:p>
        </p:txBody>
      </p:sp>
      <p:pic>
        <p:nvPicPr>
          <p:cNvPr id="22537" name="Picture 9" descr="BS00580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91000"/>
            <a:ext cx="282257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Меры предосторожности: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400"/>
              <a:t>Побеседуйте с детьми. Первое, что необходимо сделать, — это объяснить детям, что нахождение в Интернете во многом напоминает пребывание в общественном месте. Многие опасности, подстерегающие пользователя Интернета, очень схожи с риском, возникающим при общении с чужими людьми, и дети должны понимать, что, если они не знают человека, с которым вступили в контакт, лично, это означает, что они общаются с незнакомцем, что запрещено и в реальной, а не только в виртуальной действительности. </a:t>
            </a:r>
          </a:p>
        </p:txBody>
      </p:sp>
      <p:pic>
        <p:nvPicPr>
          <p:cNvPr id="95236" name="Picture 4" descr="image00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543550"/>
            <a:ext cx="2063750" cy="1012825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7696200" cy="3657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/>
              <a:t>Четко объясните детям, посещение каких веб-узлов является приемлемым и какими правилами нужно руководствоваться при пользовании Интернетом. Приведите ясные и наглядные примеры того, что следует искать, и убедитесь в том, что дети обратятся к вам, если столкнутся с не внушающими доверия или смущающими их материалами; </a:t>
            </a:r>
          </a:p>
        </p:txBody>
      </p:sp>
      <p:pic>
        <p:nvPicPr>
          <p:cNvPr id="96261" name="Picture 5" descr="i?id=119614883-12&amp;n=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365625"/>
            <a:ext cx="3529012" cy="224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6870700" cy="1189038"/>
          </a:xfrm>
        </p:spPr>
        <p:txBody>
          <a:bodyPr/>
          <a:lstStyle/>
          <a:p>
            <a:r>
              <a:rPr lang="ru-RU" b="1">
                <a:solidFill>
                  <a:srgbClr val="990000"/>
                </a:solidFill>
              </a:rPr>
              <a:t>Пароли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2875"/>
            <a:ext cx="7696200" cy="4073525"/>
          </a:xfrm>
        </p:spPr>
        <p:txBody>
          <a:bodyPr/>
          <a:lstStyle/>
          <a:p>
            <a:r>
              <a:rPr lang="ru-RU" sz="2800"/>
              <a:t>Предупредите детей о том, что они не должны никому сообщать свои пароли, даже если человек утверждает, что является сотрудником вашего поставщика Интернет-услуг (например представляется вашим провайдером). Поставщик услуг Интернета никогда не будет спрашивать, какой у вас пароль;</a:t>
            </a:r>
          </a:p>
        </p:txBody>
      </p:sp>
      <p:pic>
        <p:nvPicPr>
          <p:cNvPr id="97284" name="Picture 4" descr="comp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084763"/>
            <a:ext cx="2016125" cy="157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50825" y="2997200"/>
            <a:ext cx="8893175" cy="1182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Пришел Интернет</a:t>
            </a:r>
            <a:br>
              <a:rPr lang="ru-RU" sz="320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и в жизнь современного </a:t>
            </a:r>
            <a:br>
              <a:rPr lang="ru-RU" sz="320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образовательного</a:t>
            </a:r>
            <a:br>
              <a:rPr lang="ru-RU" sz="320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процесса, начал своё </a:t>
            </a:r>
            <a:br>
              <a:rPr lang="ru-RU" sz="320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победное шествие</a:t>
            </a:r>
            <a:br>
              <a:rPr lang="ru-RU" sz="320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по школьным урокам.</a:t>
            </a:r>
            <a:r>
              <a:rPr lang="ru-RU" sz="4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4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4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476250"/>
            <a:ext cx="7696200" cy="3960813"/>
          </a:xfrm>
        </p:spPr>
        <p:txBody>
          <a:bodyPr/>
          <a:lstStyle/>
          <a:p>
            <a:r>
              <a:rPr lang="ru-RU" sz="2800"/>
              <a:t>Разработайте “домашнюю” политику. Составьте список того, что можно и чего нельзя делать любому члену вашей семьи при использовании Интернета. Например: Нельзя разглашать информацию личного характера. Объясните детям, что они не должны сообщать свою фамилию, адрес, номер телефона или давать свою фотографию. </a:t>
            </a:r>
          </a:p>
        </p:txBody>
      </p:sp>
      <p:pic>
        <p:nvPicPr>
          <p:cNvPr id="98309" name="Picture 5" descr="Научите ребенка дружить с компьютеро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508500"/>
            <a:ext cx="316865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Регулярно просматривайте журнал веб-обозревателя. Из него вы узнаете, какие веб-узлы посещали ваши дети и как часто они это делали;</a:t>
            </a:r>
          </a:p>
        </p:txBody>
      </p:sp>
      <p:pic>
        <p:nvPicPr>
          <p:cNvPr id="99335" name="Picture 7" descr="Научите ребенка дружить с компьютеро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149725"/>
            <a:ext cx="1800225" cy="23034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Клякса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9" name="Picture 3" descr="bs0025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565400"/>
            <a:ext cx="2819400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476375" y="5867400"/>
            <a:ext cx="70564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 sz="3200" b="1" i="1">
              <a:latin typeface="Times New Roman" pitchFamily="18" charset="0"/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2514600" y="5943600"/>
            <a:ext cx="483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9942" name="WordArt 6"/>
          <p:cNvSpPr>
            <a:spLocks noChangeArrowheads="1" noChangeShapeType="1" noTextEdit="1"/>
          </p:cNvSpPr>
          <p:nvPr/>
        </p:nvSpPr>
        <p:spPr bwMode="auto">
          <a:xfrm>
            <a:off x="1828800" y="5867400"/>
            <a:ext cx="6705600" cy="53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Успехов вам и вашим детям!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7161212" cy="1150938"/>
          </a:xfrm>
        </p:spPr>
        <p:txBody>
          <a:bodyPr/>
          <a:lstStyle/>
          <a:p>
            <a:r>
              <a:rPr lang="ru-RU" sz="4000" b="1">
                <a:solidFill>
                  <a:srgbClr val="990000"/>
                </a:solidFill>
              </a:rPr>
              <a:t>Вопросы для родителей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403350" y="1052513"/>
            <a:ext cx="6913563" cy="5184775"/>
          </a:xfrm>
        </p:spPr>
        <p:txBody>
          <a:bodyPr/>
          <a:lstStyle/>
          <a:p>
            <a:pPr>
              <a:buFontTx/>
              <a:buNone/>
            </a:pPr>
            <a:endParaRPr lang="ru-RU" sz="2400" b="1"/>
          </a:p>
          <a:p>
            <a:pPr>
              <a:buClr>
                <a:srgbClr val="990000"/>
              </a:buClr>
              <a:buFont typeface="Wingdings" pitchFamily="2" charset="2"/>
              <a:buChar char="ü"/>
            </a:pPr>
            <a:r>
              <a:rPr lang="ru-RU" sz="3600"/>
              <a:t>Боитесь ли вы общения вашего ребёнка с компьютером?</a:t>
            </a:r>
          </a:p>
          <a:p>
            <a:pPr>
              <a:buClr>
                <a:srgbClr val="990000"/>
              </a:buClr>
              <a:buFont typeface="Wingdings" pitchFamily="2" charset="2"/>
              <a:buChar char="ü"/>
            </a:pPr>
            <a:r>
              <a:rPr lang="ru-RU" sz="3600"/>
              <a:t>Изменилось ли поведение вашего ребёнка после того, как он начал активно общаться с компьютером?</a:t>
            </a:r>
          </a:p>
          <a:p>
            <a:pPr>
              <a:buClr>
                <a:srgbClr val="990000"/>
              </a:buClr>
              <a:buFont typeface="Wingdings" pitchFamily="2" charset="2"/>
              <a:buNone/>
            </a:pPr>
            <a:endParaRPr lang="ru-RU" sz="3600"/>
          </a:p>
          <a:p>
            <a:pPr>
              <a:buClr>
                <a:srgbClr val="990000"/>
              </a:buClr>
              <a:buFont typeface="Wingdings" pitchFamily="2" charset="2"/>
              <a:buNone/>
            </a:pPr>
            <a:endParaRPr lang="ru-RU" sz="36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CCFF66">
                <a:gamma/>
                <a:tint val="0"/>
                <a:invGamma/>
              </a:srgbClr>
            </a:gs>
            <a:gs pos="100000">
              <a:srgbClr val="CCFF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20713"/>
            <a:ext cx="7232650" cy="576262"/>
          </a:xfrm>
        </p:spPr>
        <p:txBody>
          <a:bodyPr/>
          <a:lstStyle/>
          <a:p>
            <a:r>
              <a:rPr lang="ru-RU" sz="4000" b="1">
                <a:solidFill>
                  <a:srgbClr val="990000"/>
                </a:solidFill>
              </a:rPr>
              <a:t>Вопросы для родителей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2875"/>
            <a:ext cx="7702550" cy="4392613"/>
          </a:xfrm>
        </p:spPr>
        <p:txBody>
          <a:bodyPr/>
          <a:lstStyle/>
          <a:p>
            <a:pPr>
              <a:buClr>
                <a:srgbClr val="990000"/>
              </a:buClr>
              <a:buFont typeface="Wingdings" pitchFamily="2" charset="2"/>
              <a:buChar char="ü"/>
            </a:pPr>
            <a:r>
              <a:rPr lang="ru-RU" sz="4400"/>
              <a:t>Как вы относитесь к увлечению детей компьютерными играми?</a:t>
            </a:r>
          </a:p>
          <a:p>
            <a:pPr>
              <a:buClr>
                <a:srgbClr val="990000"/>
              </a:buClr>
              <a:buFont typeface="Wingdings" pitchFamily="2" charset="2"/>
              <a:buChar char="ü"/>
            </a:pPr>
            <a:r>
              <a:rPr lang="ru-RU" sz="4400"/>
              <a:t>Обсуждаете ли вы с ребенком покупку новых дисков?</a:t>
            </a:r>
          </a:p>
          <a:p>
            <a:pPr>
              <a:buClr>
                <a:srgbClr val="990000"/>
              </a:buClr>
              <a:buFont typeface="Wingdings" pitchFamily="2" charset="2"/>
              <a:buNone/>
            </a:pPr>
            <a:endParaRPr lang="ru-RU" sz="4400"/>
          </a:p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20713"/>
            <a:ext cx="7232650" cy="576262"/>
          </a:xfrm>
        </p:spPr>
        <p:txBody>
          <a:bodyPr/>
          <a:lstStyle/>
          <a:p>
            <a:r>
              <a:rPr lang="ru-RU" sz="4000" b="1">
                <a:solidFill>
                  <a:srgbClr val="990000"/>
                </a:solidFill>
              </a:rPr>
              <a:t>Вопросы для родителей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2875"/>
            <a:ext cx="7702550" cy="4392613"/>
          </a:xfrm>
        </p:spPr>
        <p:txBody>
          <a:bodyPr/>
          <a:lstStyle/>
          <a:p>
            <a:pPr>
              <a:buClr>
                <a:srgbClr val="990000"/>
              </a:buClr>
              <a:buFont typeface="Wingdings" pitchFamily="2" charset="2"/>
              <a:buChar char="ü"/>
            </a:pPr>
            <a:r>
              <a:rPr lang="ru-RU" sz="4400"/>
              <a:t>Сколько времени ваш ребенок проводит в Интернете? </a:t>
            </a:r>
          </a:p>
          <a:p>
            <a:pPr>
              <a:buClr>
                <a:srgbClr val="990000"/>
              </a:buClr>
              <a:buFont typeface="Wingdings" pitchFamily="2" charset="2"/>
              <a:buChar char="ü"/>
            </a:pPr>
            <a:r>
              <a:rPr lang="ru-RU" sz="4400"/>
              <a:t>Обсуждаете ли вы с ребенком сайты, которые он посещает?</a:t>
            </a:r>
          </a:p>
          <a:p>
            <a:pPr>
              <a:buClr>
                <a:srgbClr val="990000"/>
              </a:buClr>
              <a:buFont typeface="Wingdings" pitchFamily="2" charset="2"/>
              <a:buNone/>
            </a:pPr>
            <a:endParaRPr lang="ru-RU" sz="4400"/>
          </a:p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FFCC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371600"/>
            <a:ext cx="8208963" cy="41148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990000"/>
              </a:buClr>
              <a:buFont typeface="Wingdings" pitchFamily="2" charset="2"/>
              <a:buNone/>
            </a:pPr>
            <a:endParaRPr lang="ru-RU"/>
          </a:p>
          <a:p>
            <a:pPr>
              <a:lnSpc>
                <a:spcPct val="90000"/>
              </a:lnSpc>
              <a:buClr>
                <a:srgbClr val="990000"/>
              </a:buClr>
              <a:buFont typeface="Wingdings" pitchFamily="2" charset="2"/>
              <a:buChar char="ü"/>
            </a:pPr>
            <a:r>
              <a:rPr lang="ru-RU"/>
              <a:t>Контролируете ли вы время, проведенное ребёнком за компьютером ?</a:t>
            </a:r>
          </a:p>
          <a:p>
            <a:pPr>
              <a:lnSpc>
                <a:spcPct val="90000"/>
              </a:lnSpc>
              <a:buClr>
                <a:srgbClr val="990000"/>
              </a:buClr>
              <a:buFont typeface="Wingdings" pitchFamily="2" charset="2"/>
              <a:buChar char="ü"/>
            </a:pPr>
            <a:r>
              <a:rPr lang="ru-RU"/>
              <a:t>Считаете ли вы необходимостью</a:t>
            </a:r>
          </a:p>
          <a:p>
            <a:pPr>
              <a:lnSpc>
                <a:spcPct val="90000"/>
              </a:lnSpc>
              <a:buClr>
                <a:srgbClr val="990000"/>
              </a:buClr>
              <a:buFont typeface="Wingdings" pitchFamily="2" charset="2"/>
              <a:buNone/>
            </a:pPr>
            <a:r>
              <a:rPr lang="ru-RU"/>
              <a:t>   использование компьютера и Интернета на школьных уроках по различным предметам?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52400"/>
            <a:ext cx="7088187" cy="1189038"/>
          </a:xfrm>
          <a:noFill/>
          <a:ln/>
        </p:spPr>
        <p:txBody>
          <a:bodyPr/>
          <a:lstStyle/>
          <a:p>
            <a:r>
              <a:rPr lang="ru-RU" b="1">
                <a:solidFill>
                  <a:srgbClr val="990000"/>
                </a:solidFill>
              </a:rPr>
              <a:t>Вопросы для родителей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6550" y="1893888"/>
            <a:ext cx="6040438" cy="1836737"/>
          </a:xfrm>
        </p:spPr>
        <p:txBody>
          <a:bodyPr/>
          <a:lstStyle/>
          <a:p>
            <a:r>
              <a:rPr lang="ru-RU" b="1"/>
              <a:t>Компьютерные игры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81188" y="4097338"/>
            <a:ext cx="5016500" cy="855662"/>
          </a:xfrm>
        </p:spPr>
        <p:txBody>
          <a:bodyPr/>
          <a:lstStyle/>
          <a:p>
            <a:r>
              <a:rPr lang="ru-RU" sz="4000" b="1"/>
              <a:t>вред и польза</a:t>
            </a:r>
          </a:p>
        </p:txBody>
      </p:sp>
      <p:pic>
        <p:nvPicPr>
          <p:cNvPr id="60420" name="Picture 4" descr="J023213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221163"/>
            <a:ext cx="2270125" cy="172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81075"/>
            <a:ext cx="8316913" cy="5040313"/>
          </a:xfrm>
        </p:spPr>
        <p:txBody>
          <a:bodyPr/>
          <a:lstStyle/>
          <a:p>
            <a:pPr lvl="1">
              <a:lnSpc>
                <a:spcPct val="80000"/>
              </a:lnSpc>
              <a:buFontTx/>
              <a:buNone/>
            </a:pPr>
            <a:r>
              <a:rPr lang="ru-RU" sz="1600"/>
              <a:t>			</a:t>
            </a:r>
            <a:r>
              <a:rPr lang="ru-RU" sz="2400">
                <a:latin typeface="Times New Roman" pitchFamily="18" charset="0"/>
              </a:rPr>
              <a:t>Дети, которые часто сталкиваются с жестокостью в играх, с большой долей вероятности будут рассматривать насилие как эффективный способ решения конфликтов, а агрессивное поведение считать приемлемым.</a:t>
            </a:r>
            <a:br>
              <a:rPr lang="ru-RU" sz="2400">
                <a:latin typeface="Times New Roman" pitchFamily="18" charset="0"/>
              </a:rPr>
            </a:br>
            <a:r>
              <a:rPr lang="ru-RU" sz="2400">
                <a:latin typeface="Times New Roman" pitchFamily="18" charset="0"/>
              </a:rPr>
              <a:t>		Просмотр сцен насилия ведет к снижению эмоциональной чувствительности к жестокости вообще, вследствие чего уменьшается вероятность того, что будет оказана помощь и пострадавшим в реальных ситуациях</a:t>
            </a:r>
            <a:r>
              <a:rPr lang="ru-RU" sz="2400"/>
              <a:t>. </a:t>
            </a:r>
            <a:br>
              <a:rPr lang="ru-RU" sz="2400"/>
            </a:br>
            <a:r>
              <a:rPr lang="ru-RU" sz="1600"/>
              <a:t>		</a:t>
            </a:r>
          </a:p>
        </p:txBody>
      </p:sp>
      <p:pic>
        <p:nvPicPr>
          <p:cNvPr id="59395" name="Picture 3" descr="J02321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508500"/>
            <a:ext cx="1325563" cy="194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6" name="Picture 4" descr="!MafiaTheCityOfLostHeaven2c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149725"/>
            <a:ext cx="19050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8" name="Countr1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" t="5208" r="1184" b="5498"/>
          <a:stretch>
            <a:fillRect/>
          </a:stretch>
        </p:blipFill>
        <p:spPr bwMode="auto">
          <a:xfrm>
            <a:off x="5580063" y="4149725"/>
            <a:ext cx="2735262" cy="206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3492500" y="261938"/>
            <a:ext cx="305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5048F8"/>
                </a:solidFill>
              </a:rPr>
              <a:t>Мнение психолога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804" fill="hold"/>
                                        <p:tgtEl>
                                          <p:spTgt spid="593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1804"/>
                            </p:stCondLst>
                            <p:childTnLst>
                              <p:par>
                                <p:cTn id="33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4" dur="1" fill="hold"/>
                                        <p:tgtEl>
                                          <p:spTgt spid="593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9398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291</TotalTime>
  <Words>717</Words>
  <Application>Microsoft Office PowerPoint</Application>
  <PresentationFormat>Экран (4:3)</PresentationFormat>
  <Paragraphs>81</Paragraphs>
  <Slides>32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Comic Sans MS</vt:lpstr>
      <vt:lpstr>Wingdings</vt:lpstr>
      <vt:lpstr>Times New Roman</vt:lpstr>
      <vt:lpstr>Пастель</vt:lpstr>
      <vt:lpstr>Компьютер и Интернет в жизни школьника</vt:lpstr>
      <vt:lpstr>Презентация PowerPoint</vt:lpstr>
      <vt:lpstr> Пришел Интернет  и в жизнь современного  образовательного  процесса, начал своё  победное шествие  по школьным урокам. </vt:lpstr>
      <vt:lpstr>Вопросы для родителей</vt:lpstr>
      <vt:lpstr>Вопросы для родителей</vt:lpstr>
      <vt:lpstr>Вопросы для родителей</vt:lpstr>
      <vt:lpstr>Вопросы для родителей</vt:lpstr>
      <vt:lpstr>Компьютерные игры</vt:lpstr>
      <vt:lpstr>Презентация PowerPoint</vt:lpstr>
      <vt:lpstr>Презентация PowerPoint</vt:lpstr>
      <vt:lpstr> Сформируйте у детей правильное отношение к компьютеру и сети Интернет </vt:lpstr>
      <vt:lpstr> Сформируйте у детей правильное отношение к компьютеру и сети Интернет </vt:lpstr>
      <vt:lpstr>Детские правила.  Как ребенку вести себя в сети Интернет </vt:lpstr>
      <vt:lpstr>Информация для детей: </vt:lpstr>
      <vt:lpstr>Безопасность при хождении по сайтам и по приему электронной почты:</vt:lpstr>
      <vt:lpstr>Возможные опасности, с которыми сопряжен доступ детей к Интернету: </vt:lpstr>
      <vt:lpstr>Возможные опасности, с которыми сопряжен доступ детей к Интернету: </vt:lpstr>
      <vt:lpstr>Возможные опасности, с которыми сопряжен доступ детей к Интернету: </vt:lpstr>
      <vt:lpstr>Презентация PowerPoint</vt:lpstr>
      <vt:lpstr>Памятка для родителей!</vt:lpstr>
      <vt:lpstr>Памятка  для родителей!</vt:lpstr>
      <vt:lpstr>Памятка  для родителей!</vt:lpstr>
      <vt:lpstr>Памятка для родителей!</vt:lpstr>
      <vt:lpstr>Памятка для родителей!</vt:lpstr>
      <vt:lpstr>Презентация PowerPoint</vt:lpstr>
      <vt:lpstr>Памятка для родителей!</vt:lpstr>
      <vt:lpstr>Меры предосторожности:</vt:lpstr>
      <vt:lpstr>Презентация PowerPoint</vt:lpstr>
      <vt:lpstr>Пароли</vt:lpstr>
      <vt:lpstr>Презентация PowerPoint</vt:lpstr>
      <vt:lpstr>Презентация PowerPoint</vt:lpstr>
      <vt:lpstr>Презентация PowerPoint</vt:lpstr>
    </vt:vector>
  </TitlesOfParts>
  <Company>Большеврудская школа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Ученик</dc:creator>
  <cp:lastModifiedBy>11</cp:lastModifiedBy>
  <cp:revision>168</cp:revision>
  <dcterms:created xsi:type="dcterms:W3CDTF">2006-10-25T16:06:12Z</dcterms:created>
  <dcterms:modified xsi:type="dcterms:W3CDTF">2012-12-11T19:18:15Z</dcterms:modified>
</cp:coreProperties>
</file>