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77" r:id="rId10"/>
    <p:sldId id="265" r:id="rId11"/>
    <p:sldId id="266" r:id="rId12"/>
    <p:sldId id="274" r:id="rId13"/>
    <p:sldId id="275" r:id="rId14"/>
    <p:sldId id="267" r:id="rId15"/>
    <p:sldId id="268" r:id="rId16"/>
    <p:sldId id="269" r:id="rId17"/>
    <p:sldId id="271" r:id="rId18"/>
    <p:sldId id="272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A1C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80C1E5C-4350-4933-AB77-160D3AAD74FD}" type="datetimeFigureOut">
              <a:rPr lang="ru-RU" smtClean="0"/>
              <a:t>13.12.2014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6404C12-7C07-45FC-8714-6BAF12599E89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3075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C1E5C-4350-4933-AB77-160D3AAD74FD}" type="datetimeFigureOut">
              <a:rPr lang="ru-RU" smtClean="0"/>
              <a:t>13.12.2014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04C12-7C07-45FC-8714-6BAF12599E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2258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C1E5C-4350-4933-AB77-160D3AAD74FD}" type="datetimeFigureOut">
              <a:rPr lang="ru-RU" smtClean="0"/>
              <a:t>13.12.2014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04C12-7C07-45FC-8714-6BAF12599E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7393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C1E5C-4350-4933-AB77-160D3AAD74FD}" type="datetimeFigureOut">
              <a:rPr lang="ru-RU" smtClean="0"/>
              <a:t>13.12.2014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04C12-7C07-45FC-8714-6BAF12599E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7238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C1E5C-4350-4933-AB77-160D3AAD74FD}" type="datetimeFigureOut">
              <a:rPr lang="ru-RU" smtClean="0"/>
              <a:t>13.12.2014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04C12-7C07-45FC-8714-6BAF12599E89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2300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C1E5C-4350-4933-AB77-160D3AAD74FD}" type="datetimeFigureOut">
              <a:rPr lang="ru-RU" smtClean="0"/>
              <a:t>13.12.2014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04C12-7C07-45FC-8714-6BAF12599E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3194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C1E5C-4350-4933-AB77-160D3AAD74FD}" type="datetimeFigureOut">
              <a:rPr lang="ru-RU" smtClean="0"/>
              <a:t>13.12.2014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04C12-7C07-45FC-8714-6BAF12599E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0879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C1E5C-4350-4933-AB77-160D3AAD74FD}" type="datetimeFigureOut">
              <a:rPr lang="ru-RU" smtClean="0"/>
              <a:t>13.12.2014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04C12-7C07-45FC-8714-6BAF12599E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9430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C1E5C-4350-4933-AB77-160D3AAD74FD}" type="datetimeFigureOut">
              <a:rPr lang="ru-RU" smtClean="0"/>
              <a:t>13.12.2014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04C12-7C07-45FC-8714-6BAF12599E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9576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C1E5C-4350-4933-AB77-160D3AAD74FD}" type="datetimeFigureOut">
              <a:rPr lang="ru-RU" smtClean="0"/>
              <a:t>13.12.2014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04C12-7C07-45FC-8714-6BAF12599E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3535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C1E5C-4350-4933-AB77-160D3AAD74FD}" type="datetimeFigureOut">
              <a:rPr lang="ru-RU" smtClean="0"/>
              <a:t>13.12.2014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04C12-7C07-45FC-8714-6BAF12599E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1640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580C1E5C-4350-4933-AB77-160D3AAD74FD}" type="datetimeFigureOut">
              <a:rPr lang="ru-RU" smtClean="0"/>
              <a:t>13.12.2014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6404C12-7C07-45FC-8714-6BAF12599E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1686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Сила. 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284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3000" y="1795849"/>
            <a:ext cx="9872871" cy="4662616"/>
          </a:xfrm>
        </p:spPr>
        <p:txBody>
          <a:bodyPr/>
          <a:lstStyle/>
          <a:p>
            <a:pPr>
              <a:buNone/>
            </a:pPr>
            <a:r>
              <a:rPr lang="ru-RU" b="1" dirty="0">
                <a:solidFill>
                  <a:srgbClr val="C00000"/>
                </a:solidFill>
              </a:rPr>
              <a:t>Что произойдет, если?..</a:t>
            </a:r>
          </a:p>
          <a:p>
            <a:r>
              <a:rPr lang="ru-RU" dirty="0">
                <a:solidFill>
                  <a:srgbClr val="280D9B"/>
                </a:solidFill>
              </a:rPr>
              <a:t>Мы уронили </a:t>
            </a:r>
            <a:r>
              <a:rPr lang="ru-RU" dirty="0" smtClean="0">
                <a:solidFill>
                  <a:srgbClr val="280D9B"/>
                </a:solidFill>
              </a:rPr>
              <a:t>камень </a:t>
            </a:r>
            <a:r>
              <a:rPr lang="ru-RU" dirty="0">
                <a:solidFill>
                  <a:srgbClr val="280D9B"/>
                </a:solidFill>
              </a:rPr>
              <a:t>из </a:t>
            </a:r>
            <a:r>
              <a:rPr lang="ru-RU" dirty="0" smtClean="0">
                <a:solidFill>
                  <a:srgbClr val="280D9B"/>
                </a:solidFill>
              </a:rPr>
              <a:t>рук…</a:t>
            </a:r>
          </a:p>
          <a:p>
            <a:pPr marL="45720" indent="0">
              <a:buNone/>
            </a:pPr>
            <a:endParaRPr lang="ru-RU" dirty="0" smtClean="0">
              <a:solidFill>
                <a:srgbClr val="280D9B"/>
              </a:solidFill>
            </a:endParaRPr>
          </a:p>
          <a:p>
            <a:r>
              <a:rPr lang="ru-RU" dirty="0" smtClean="0">
                <a:solidFill>
                  <a:srgbClr val="280D9B"/>
                </a:solidFill>
              </a:rPr>
              <a:t>Мы подбросили вверх мяч…</a:t>
            </a:r>
          </a:p>
          <a:p>
            <a:pPr marL="45720" indent="0">
              <a:buNone/>
            </a:pPr>
            <a:endParaRPr lang="ru-RU" dirty="0" smtClean="0">
              <a:solidFill>
                <a:srgbClr val="280D9B"/>
              </a:solidFill>
            </a:endParaRPr>
          </a:p>
          <a:p>
            <a:pPr marL="45720" indent="0">
              <a:buNone/>
            </a:pPr>
            <a:endParaRPr lang="ru-RU" dirty="0" smtClean="0">
              <a:solidFill>
                <a:srgbClr val="280D9B"/>
              </a:solidFill>
            </a:endParaRPr>
          </a:p>
          <a:p>
            <a:r>
              <a:rPr lang="ru-RU" dirty="0" smtClean="0">
                <a:solidFill>
                  <a:srgbClr val="280D9B"/>
                </a:solidFill>
              </a:rPr>
              <a:t>Мы </a:t>
            </a:r>
            <a:r>
              <a:rPr lang="ru-RU" dirty="0">
                <a:solidFill>
                  <a:srgbClr val="280D9B"/>
                </a:solidFill>
              </a:rPr>
              <a:t>бросили в горизонтальном направлении </a:t>
            </a:r>
            <a:r>
              <a:rPr lang="ru-RU" dirty="0" smtClean="0">
                <a:solidFill>
                  <a:srgbClr val="280D9B"/>
                </a:solidFill>
              </a:rPr>
              <a:t>шар…</a:t>
            </a:r>
            <a:endParaRPr lang="ru-RU" dirty="0"/>
          </a:p>
          <a:p>
            <a:endParaRPr lang="ru-RU" dirty="0"/>
          </a:p>
        </p:txBody>
      </p:sp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2605" y="2004309"/>
            <a:ext cx="1919028" cy="1235850"/>
          </a:xfrm>
          <a:prstGeom prst="rect">
            <a:avLst/>
          </a:prstGeom>
          <a:noFill/>
          <a:ln w="38100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1353" y="5358709"/>
            <a:ext cx="4059815" cy="1005190"/>
          </a:xfrm>
          <a:prstGeom prst="rect">
            <a:avLst/>
          </a:prstGeom>
          <a:solidFill>
            <a:srgbClr val="FFCC00"/>
          </a:solidFill>
          <a:ln w="38100">
            <a:solidFill>
              <a:srgbClr val="FFCC00"/>
            </a:solidFill>
            <a:miter lim="800000"/>
            <a:headEnd/>
            <a:tailEnd/>
          </a:ln>
        </p:spPr>
      </p:pic>
      <p:sp>
        <p:nvSpPr>
          <p:cNvPr id="17" name="Объект 2"/>
          <p:cNvSpPr txBox="1">
            <a:spLocks/>
          </p:cNvSpPr>
          <p:nvPr/>
        </p:nvSpPr>
        <p:spPr>
          <a:xfrm>
            <a:off x="2732564" y="7854388"/>
            <a:ext cx="1825704" cy="940687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rbel" pitchFamily="34" charset="0"/>
              <a:buNone/>
            </a:pPr>
            <a:r>
              <a:rPr lang="ru-RU" b="1" smtClean="0">
                <a:solidFill>
                  <a:srgbClr val="C00000"/>
                </a:solidFill>
              </a:rPr>
              <a:t>Что произойдет, если?..</a:t>
            </a:r>
          </a:p>
          <a:p>
            <a:r>
              <a:rPr lang="ru-RU" smtClean="0">
                <a:solidFill>
                  <a:srgbClr val="280D9B"/>
                </a:solidFill>
              </a:rPr>
              <a:t>Мы уронили поклажу из рук…</a:t>
            </a:r>
          </a:p>
          <a:p>
            <a:pPr marL="45720" indent="0">
              <a:buFont typeface="Corbel" pitchFamily="34" charset="0"/>
              <a:buNone/>
            </a:pPr>
            <a:endParaRPr lang="ru-RU" smtClean="0">
              <a:solidFill>
                <a:srgbClr val="280D9B"/>
              </a:solidFill>
            </a:endParaRPr>
          </a:p>
          <a:p>
            <a:r>
              <a:rPr lang="ru-RU" smtClean="0">
                <a:solidFill>
                  <a:srgbClr val="280D9B"/>
                </a:solidFill>
              </a:rPr>
              <a:t>Мы подбросили вверх мяч…</a:t>
            </a:r>
          </a:p>
          <a:p>
            <a:pPr marL="45720" indent="0">
              <a:buFont typeface="Corbel" pitchFamily="34" charset="0"/>
              <a:buNone/>
            </a:pPr>
            <a:endParaRPr lang="ru-RU" smtClean="0">
              <a:solidFill>
                <a:srgbClr val="280D9B"/>
              </a:solidFill>
            </a:endParaRPr>
          </a:p>
          <a:p>
            <a:r>
              <a:rPr lang="ru-RU" smtClean="0">
                <a:solidFill>
                  <a:srgbClr val="280D9B"/>
                </a:solidFill>
              </a:rPr>
              <a:t>Мы бросили в горизонтальном направлении палку…</a:t>
            </a:r>
            <a:endParaRPr lang="ru-RU" smtClean="0"/>
          </a:p>
          <a:p>
            <a:endParaRPr lang="ru-RU" dirty="0"/>
          </a:p>
        </p:txBody>
      </p:sp>
      <p:pic>
        <p:nvPicPr>
          <p:cNvPr id="18" name="Picture 2" descr="http://www.uaua.info/pictures_ckfinder/images/KidSoccer-by-Chip-Griffin(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3127" y="3525621"/>
            <a:ext cx="1706515" cy="1108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2703" y="575959"/>
            <a:ext cx="6913463" cy="939113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4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2" name="TextBox 11"/>
          <p:cNvSpPr txBox="1"/>
          <p:nvPr/>
        </p:nvSpPr>
        <p:spPr>
          <a:xfrm>
            <a:off x="3645416" y="814682"/>
            <a:ext cx="4596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Явления тяготения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23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8313" y="486032"/>
            <a:ext cx="6913463" cy="939113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4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3170844" y="559861"/>
            <a:ext cx="51733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Некоторые примеры воздействия силы притяжения к Земле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 rot="318474">
            <a:off x="337639" y="2393800"/>
            <a:ext cx="2946193" cy="18181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4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3557">
            <a:off x="2138771" y="4525070"/>
            <a:ext cx="2493962" cy="1714848"/>
          </a:xfrm>
          <a:prstGeom prst="rect">
            <a:avLst/>
          </a:prstGeom>
          <a:noFill/>
          <a:ln>
            <a:noFill/>
          </a:ln>
          <a:effectLst>
            <a:outerShdw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Стрелка вправо 23"/>
          <p:cNvSpPr/>
          <p:nvPr/>
        </p:nvSpPr>
        <p:spPr>
          <a:xfrm rot="8418875">
            <a:off x="2863263" y="1682836"/>
            <a:ext cx="966535" cy="483275"/>
          </a:xfrm>
          <a:prstGeom prst="rightArrow">
            <a:avLst/>
          </a:prstGeom>
          <a:gradFill flip="none" rotWithShape="1">
            <a:gsLst>
              <a:gs pos="0">
                <a:srgbClr val="5A1C8E"/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gradFill flip="none" rotWithShape="1">
              <a:gsLst>
                <a:gs pos="0">
                  <a:schemeClr val="accent4">
                    <a:lumMod val="89000"/>
                  </a:schemeClr>
                </a:gs>
                <a:gs pos="36000">
                  <a:srgbClr val="7030A0"/>
                </a:gs>
                <a:gs pos="69000">
                  <a:schemeClr val="accent4">
                    <a:lumMod val="75000"/>
                  </a:schemeClr>
                </a:gs>
                <a:gs pos="97000">
                  <a:schemeClr val="accent4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  <a:effectLst>
            <a:outerShdw blurRad="50800" dist="50800" dir="5400000" sx="102000" sy="102000" algn="ctr" rotWithShape="0">
              <a:srgbClr val="7030A0"/>
            </a:outerShdw>
          </a:effectLst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Стрелка вправо 24"/>
          <p:cNvSpPr/>
          <p:nvPr/>
        </p:nvSpPr>
        <p:spPr>
          <a:xfrm rot="6521741">
            <a:off x="3584278" y="3287472"/>
            <a:ext cx="1107627" cy="535279"/>
          </a:xfrm>
          <a:prstGeom prst="rightArrow">
            <a:avLst/>
          </a:prstGeom>
          <a:gradFill flip="none" rotWithShape="1">
            <a:gsLst>
              <a:gs pos="0">
                <a:srgbClr val="5A1C8E"/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gradFill flip="none" rotWithShape="1">
              <a:gsLst>
                <a:gs pos="0">
                  <a:schemeClr val="accent4">
                    <a:lumMod val="89000"/>
                  </a:schemeClr>
                </a:gs>
                <a:gs pos="36000">
                  <a:srgbClr val="7030A0"/>
                </a:gs>
                <a:gs pos="69000">
                  <a:schemeClr val="accent4">
                    <a:lumMod val="75000"/>
                  </a:schemeClr>
                </a:gs>
                <a:gs pos="97000">
                  <a:schemeClr val="accent4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  <a:effectLst>
            <a:outerShdw blurRad="50800" dist="50800" dir="5400000" sx="102000" sy="102000" algn="ctr" rotWithShape="0">
              <a:srgbClr val="7030A0"/>
            </a:outerShdw>
          </a:effectLst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Стрелка вправо 25"/>
          <p:cNvSpPr/>
          <p:nvPr/>
        </p:nvSpPr>
        <p:spPr>
          <a:xfrm rot="3849787">
            <a:off x="4928779" y="2019781"/>
            <a:ext cx="1093620" cy="515497"/>
          </a:xfrm>
          <a:prstGeom prst="rightArrow">
            <a:avLst/>
          </a:prstGeom>
          <a:gradFill flip="none" rotWithShape="1">
            <a:gsLst>
              <a:gs pos="0">
                <a:srgbClr val="5A1C8E"/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gradFill flip="none" rotWithShape="1">
              <a:gsLst>
                <a:gs pos="0">
                  <a:schemeClr val="accent4">
                    <a:lumMod val="89000"/>
                  </a:schemeClr>
                </a:gs>
                <a:gs pos="36000">
                  <a:srgbClr val="7030A0"/>
                </a:gs>
                <a:gs pos="69000">
                  <a:schemeClr val="accent4">
                    <a:lumMod val="75000"/>
                  </a:schemeClr>
                </a:gs>
                <a:gs pos="97000">
                  <a:schemeClr val="accent4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  <a:effectLst>
            <a:outerShdw blurRad="50800" dist="50800" dir="5400000" sx="102000" sy="102000" algn="ctr" rotWithShape="0">
              <a:srgbClr val="7030A0"/>
            </a:outerShdw>
          </a:effectLst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Стрелка вправо 26"/>
          <p:cNvSpPr/>
          <p:nvPr/>
        </p:nvSpPr>
        <p:spPr>
          <a:xfrm rot="3218542">
            <a:off x="6951592" y="3264805"/>
            <a:ext cx="1107627" cy="499886"/>
          </a:xfrm>
          <a:prstGeom prst="rightArrow">
            <a:avLst/>
          </a:prstGeom>
          <a:gradFill flip="none" rotWithShape="1">
            <a:gsLst>
              <a:gs pos="0">
                <a:srgbClr val="5A1C8E"/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gradFill flip="none" rotWithShape="1">
              <a:gsLst>
                <a:gs pos="0">
                  <a:schemeClr val="accent4">
                    <a:lumMod val="89000"/>
                  </a:schemeClr>
                </a:gs>
                <a:gs pos="36000">
                  <a:srgbClr val="7030A0"/>
                </a:gs>
                <a:gs pos="69000">
                  <a:schemeClr val="accent4">
                    <a:lumMod val="75000"/>
                  </a:schemeClr>
                </a:gs>
                <a:gs pos="97000">
                  <a:schemeClr val="accent4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  <a:effectLst>
            <a:outerShdw blurRad="50800" dist="50800" dir="5400000" sx="102000" sy="102000" algn="ctr" rotWithShape="0">
              <a:srgbClr val="7030A0"/>
            </a:outerShdw>
          </a:effectLst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Стрелка вправо 27"/>
          <p:cNvSpPr/>
          <p:nvPr/>
        </p:nvSpPr>
        <p:spPr>
          <a:xfrm rot="2108510">
            <a:off x="7096659" y="1866408"/>
            <a:ext cx="1107627" cy="500810"/>
          </a:xfrm>
          <a:prstGeom prst="rightArrow">
            <a:avLst/>
          </a:prstGeom>
          <a:gradFill flip="none" rotWithShape="1">
            <a:gsLst>
              <a:gs pos="0">
                <a:srgbClr val="5A1C8E"/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gradFill flip="none" rotWithShape="1">
              <a:gsLst>
                <a:gs pos="0">
                  <a:schemeClr val="accent4">
                    <a:lumMod val="89000"/>
                  </a:schemeClr>
                </a:gs>
                <a:gs pos="36000">
                  <a:srgbClr val="7030A0"/>
                </a:gs>
                <a:gs pos="69000">
                  <a:schemeClr val="accent4">
                    <a:lumMod val="75000"/>
                  </a:schemeClr>
                </a:gs>
                <a:gs pos="97000">
                  <a:schemeClr val="accent4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  <a:effectLst>
            <a:outerShdw blurRad="50800" dist="50800" dir="5400000" sx="102000" sy="102000" algn="ctr" rotWithShape="0">
              <a:srgbClr val="7030A0"/>
            </a:outerShdw>
          </a:effectLst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4" name="Рисунок 13" descr="https://encrypted-tbn1.gstatic.com/images?q=tbn:ANd9GcQx9b39loJfSqPM75_tm6yXq_kjNNnEIDESisXogntjjbJXsPFGaA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49808">
            <a:off x="8944098" y="2640354"/>
            <a:ext cx="2705100" cy="1685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310519">
            <a:off x="5227410" y="2816820"/>
            <a:ext cx="1654699" cy="198620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005663">
            <a:off x="7089637" y="4632280"/>
            <a:ext cx="2215025" cy="1667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084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Явление тяготения. Сила тяжести.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269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2851" y="-157512"/>
            <a:ext cx="8711939" cy="199966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8138" y="-157512"/>
            <a:ext cx="8711939" cy="199966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969644" y="842318"/>
            <a:ext cx="29676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4000" b="1" dirty="0">
                <a:solidFill>
                  <a:srgbClr val="0070C0"/>
                </a:solidFill>
              </a:rPr>
              <a:t>Цели урока:</a:t>
            </a:r>
            <a:endParaRPr lang="ru-RU" sz="4000" b="1" dirty="0">
              <a:solidFill>
                <a:srgbClr val="0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87611" y="2133600"/>
            <a:ext cx="7356389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182880">
              <a:lnSpc>
                <a:spcPct val="90000"/>
              </a:lnSpc>
              <a:spcBef>
                <a:spcPts val="1400"/>
              </a:spcBef>
              <a:buClr>
                <a:srgbClr val="A6B727"/>
              </a:buClr>
              <a:buSzPct val="80000"/>
              <a:buFont typeface="Wingdings" panose="05000000000000000000" pitchFamily="2" charset="2"/>
              <a:buChar char="v"/>
            </a:pPr>
            <a:r>
              <a:rPr lang="ru-RU" sz="2800" b="1" dirty="0">
                <a:solidFill>
                  <a:srgbClr val="0070C0"/>
                </a:solidFill>
              </a:rPr>
              <a:t>Дать понятие силы тяжести. </a:t>
            </a:r>
            <a:r>
              <a:rPr lang="ru-RU" sz="2800" b="1" dirty="0" smtClean="0">
                <a:solidFill>
                  <a:srgbClr val="0070C0"/>
                </a:solidFill>
              </a:rPr>
              <a:t>Выявить </a:t>
            </a:r>
            <a:r>
              <a:rPr lang="ru-RU" sz="2800" b="1" dirty="0">
                <a:solidFill>
                  <a:srgbClr val="0070C0"/>
                </a:solidFill>
              </a:rPr>
              <a:t>зависимость силы тяжести от массы тела.</a:t>
            </a:r>
            <a:endParaRPr lang="ru-RU" sz="2800" b="1" dirty="0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03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TextBox 2"/>
          <p:cNvGrpSpPr>
            <a:grpSpLocks/>
          </p:cNvGrpSpPr>
          <p:nvPr/>
        </p:nvGrpSpPr>
        <p:grpSpPr bwMode="auto">
          <a:xfrm>
            <a:off x="1886965" y="595216"/>
            <a:ext cx="7760045" cy="1268627"/>
            <a:chOff x="396" y="119"/>
            <a:chExt cx="5307" cy="853"/>
          </a:xfrm>
        </p:grpSpPr>
        <p:pic>
          <p:nvPicPr>
            <p:cNvPr id="8" name="TextBox 2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" y="119"/>
              <a:ext cx="5149" cy="8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 Box 3"/>
            <p:cNvSpPr txBox="1">
              <a:spLocks noChangeArrowheads="1"/>
            </p:cNvSpPr>
            <p:nvPr/>
          </p:nvSpPr>
          <p:spPr bwMode="auto">
            <a:xfrm>
              <a:off x="431" y="164"/>
              <a:ext cx="5272" cy="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algn="ctr"/>
              <a:endParaRPr lang="ru-RU" sz="2400" b="1" dirty="0">
                <a:solidFill>
                  <a:srgbClr val="0070C0"/>
                </a:solidFill>
                <a:latin typeface="Cambria" panose="02040503050406030204" pitchFamily="18" charset="0"/>
              </a:endParaRPr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2728739" y="836110"/>
            <a:ext cx="57500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Притяжение всех тел Вселенной называется </a:t>
            </a:r>
            <a:r>
              <a:rPr lang="ru-RU" sz="2400" b="1" dirty="0">
                <a:solidFill>
                  <a:srgbClr val="0070C0"/>
                </a:solidFill>
              </a:rPr>
              <a:t>всемирным </a:t>
            </a:r>
            <a:r>
              <a:rPr lang="ru-RU" sz="2400" b="1" dirty="0" smtClean="0">
                <a:solidFill>
                  <a:srgbClr val="0070C0"/>
                </a:solidFill>
              </a:rPr>
              <a:t>тяготением</a:t>
            </a:r>
            <a:r>
              <a:rPr lang="ru-RU" sz="2400" b="1" dirty="0" smtClean="0">
                <a:solidFill>
                  <a:srgbClr val="C00000"/>
                </a:solidFill>
              </a:rPr>
              <a:t>.</a:t>
            </a:r>
            <a:endParaRPr lang="ru-RU" sz="2400" b="1" dirty="0">
              <a:solidFill>
                <a:srgbClr val="0070C0"/>
              </a:solidFill>
            </a:endParaRPr>
          </a:p>
        </p:txBody>
      </p:sp>
      <p:grpSp>
        <p:nvGrpSpPr>
          <p:cNvPr id="11" name="TextBox 2"/>
          <p:cNvGrpSpPr>
            <a:grpSpLocks/>
          </p:cNvGrpSpPr>
          <p:nvPr/>
        </p:nvGrpSpPr>
        <p:grpSpPr bwMode="auto">
          <a:xfrm>
            <a:off x="1938143" y="5200300"/>
            <a:ext cx="7760045" cy="1268627"/>
            <a:chOff x="396" y="119"/>
            <a:chExt cx="5307" cy="853"/>
          </a:xfrm>
        </p:grpSpPr>
        <p:pic>
          <p:nvPicPr>
            <p:cNvPr id="12" name="TextBox 2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" y="119"/>
              <a:ext cx="5149" cy="8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 Box 3"/>
            <p:cNvSpPr txBox="1">
              <a:spLocks noChangeArrowheads="1"/>
            </p:cNvSpPr>
            <p:nvPr/>
          </p:nvSpPr>
          <p:spPr bwMode="auto">
            <a:xfrm>
              <a:off x="431" y="164"/>
              <a:ext cx="5272" cy="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algn="ctr"/>
              <a:endParaRPr lang="ru-RU" sz="2400" b="1" dirty="0">
                <a:solidFill>
                  <a:srgbClr val="0070C0"/>
                </a:solidFill>
                <a:latin typeface="Cambria" panose="02040503050406030204" pitchFamily="18" charset="0"/>
              </a:endParaRPr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2117997" y="5200300"/>
            <a:ext cx="671773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Сила, с которой Земля притягивает к себе тело,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 называется </a:t>
            </a:r>
            <a:r>
              <a:rPr lang="ru-RU" sz="2400" b="1" dirty="0" smtClean="0">
                <a:solidFill>
                  <a:srgbClr val="0070C0"/>
                </a:solidFill>
              </a:rPr>
              <a:t>Силой тяжести</a:t>
            </a:r>
            <a:r>
              <a:rPr lang="ru-RU" sz="2400" b="1" dirty="0" smtClean="0">
                <a:solidFill>
                  <a:srgbClr val="C00000"/>
                </a:solidFill>
              </a:rPr>
              <a:t>.</a:t>
            </a:r>
            <a:endParaRPr lang="ru-RU" dirty="0">
              <a:solidFill>
                <a:srgbClr val="C00000"/>
              </a:solidFill>
            </a:endParaRPr>
          </a:p>
        </p:txBody>
      </p:sp>
      <p:grpSp>
        <p:nvGrpSpPr>
          <p:cNvPr id="16" name="Группа 18"/>
          <p:cNvGrpSpPr>
            <a:grpSpLocks/>
          </p:cNvGrpSpPr>
          <p:nvPr/>
        </p:nvGrpSpPr>
        <p:grpSpPr bwMode="auto">
          <a:xfrm>
            <a:off x="3208616" y="1930769"/>
            <a:ext cx="4536497" cy="2946897"/>
            <a:chOff x="2675429" y="264544"/>
            <a:chExt cx="4536504" cy="2947042"/>
          </a:xfrm>
        </p:grpSpPr>
        <p:sp>
          <p:nvSpPr>
            <p:cNvPr id="18" name="TextBox 11"/>
            <p:cNvSpPr txBox="1">
              <a:spLocks noChangeArrowheads="1"/>
            </p:cNvSpPr>
            <p:nvPr/>
          </p:nvSpPr>
          <p:spPr bwMode="auto">
            <a:xfrm>
              <a:off x="2675429" y="264544"/>
              <a:ext cx="4536504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575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spcBef>
                  <a:spcPts val="375"/>
                </a:spcBef>
                <a:buClr>
                  <a:schemeClr val="accent2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spcBef>
                  <a:spcPts val="375"/>
                </a:spcBef>
                <a:buClr>
                  <a:srgbClr val="E6B1AB"/>
                </a:buClr>
                <a:buSzPct val="8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spcBef>
                  <a:spcPts val="375"/>
                </a:spcBef>
                <a:buClr>
                  <a:srgbClr val="A28E6A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spcBef>
                  <a:spcPts val="375"/>
                </a:spcBef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sz="2000" dirty="0">
                  <a:solidFill>
                    <a:srgbClr val="C00000"/>
                  </a:solidFill>
                  <a:latin typeface="Arial" panose="020B0604020202020204" pitchFamily="34" charset="0"/>
                </a:rPr>
                <a:t>Притяжение существует между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sz="2000" dirty="0">
                  <a:solidFill>
                    <a:srgbClr val="C00000"/>
                  </a:solidFill>
                  <a:latin typeface="Arial" panose="020B0604020202020204" pitchFamily="34" charset="0"/>
                </a:rPr>
                <a:t>Землей и телами, находящимися на ней.</a:t>
              </a:r>
            </a:p>
          </p:txBody>
        </p:sp>
        <p:pic>
          <p:nvPicPr>
            <p:cNvPr id="19" name="Picture 1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5028" y="1698624"/>
              <a:ext cx="2006603" cy="1512962"/>
            </a:xfrm>
            <a:prstGeom prst="rect">
              <a:avLst/>
            </a:prstGeom>
            <a:noFill/>
            <a:ln>
              <a:noFill/>
            </a:ln>
            <a:effectLst>
              <a:outerShdw dist="139700" dir="2700000" algn="tl" rotWithShape="0">
                <a:srgbClr val="333333">
                  <a:alpha val="6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26" name="Picture 2" descr="https://encrypted-tbn1.gstatic.com/images?q=tbn:ANd9GcR3z9FJNjifOSrA5mK8z77HUrx1Ftx-0UiPMvqu_in9TfE8aO0Bl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186" y="2355067"/>
            <a:ext cx="2278321" cy="1951453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rudocs.exdat.com/data/327/326516/326516_html_429361e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9900" y="2072615"/>
            <a:ext cx="3108587" cy="2224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9189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вал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599" y="387350"/>
            <a:ext cx="6375400" cy="1614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482241" y="760710"/>
            <a:ext cx="283763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5400" b="1" dirty="0">
                <a:solidFill>
                  <a:srgbClr val="C00000"/>
                </a:solidFill>
                <a:latin typeface="Perpetua" panose="02020502060401020303" pitchFamily="18" charset="0"/>
              </a:rPr>
              <a:t>F</a:t>
            </a:r>
            <a:r>
              <a:rPr lang="ru-RU" sz="2800" b="1" dirty="0">
                <a:solidFill>
                  <a:srgbClr val="C00000"/>
                </a:solidFill>
                <a:latin typeface="Arial" panose="020B0604020202020204" pitchFamily="34" charset="0"/>
              </a:rPr>
              <a:t>тяж</a:t>
            </a:r>
            <a:r>
              <a:rPr lang="en-US" sz="5400" b="1" dirty="0">
                <a:solidFill>
                  <a:srgbClr val="C00000"/>
                </a:solidFill>
                <a:latin typeface="Perpetua" panose="02020502060401020303" pitchFamily="18" charset="0"/>
              </a:rPr>
              <a:t> = </a:t>
            </a:r>
            <a:r>
              <a:rPr lang="en-US" sz="5400" b="1" dirty="0" smtClean="0">
                <a:solidFill>
                  <a:srgbClr val="C00000"/>
                </a:solidFill>
                <a:latin typeface="Perpetua" panose="02020502060401020303" pitchFamily="18" charset="0"/>
              </a:rPr>
              <a:t>mg</a:t>
            </a:r>
            <a:endParaRPr lang="ru-RU" sz="5400" b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23876" y="1874642"/>
            <a:ext cx="9122847" cy="2477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lvl="0" indent="-273050" fontAlgn="base">
              <a:spcBef>
                <a:spcPts val="575"/>
              </a:spcBef>
              <a:spcAft>
                <a:spcPct val="0"/>
              </a:spcAft>
              <a:buClr>
                <a:srgbClr val="D34817"/>
              </a:buClr>
              <a:buSzPct val="85000"/>
              <a:buFont typeface="Wingdings 2" panose="05020102010507070707" pitchFamily="18" charset="2"/>
              <a:buChar char=""/>
            </a:pPr>
            <a:r>
              <a:rPr lang="ru-RU" sz="2800" dirty="0">
                <a:solidFill>
                  <a:prstClr val="black"/>
                </a:solidFill>
                <a:latin typeface="Cambria" panose="02040503050406030204" pitchFamily="18" charset="0"/>
              </a:rPr>
              <a:t>F</a:t>
            </a:r>
            <a:r>
              <a:rPr lang="ru-RU" sz="2000" dirty="0">
                <a:solidFill>
                  <a:prstClr val="black"/>
                </a:solidFill>
                <a:latin typeface="Cambria" panose="02040503050406030204" pitchFamily="18" charset="0"/>
              </a:rPr>
              <a:t>тяж</a:t>
            </a:r>
            <a:r>
              <a:rPr lang="ru-RU" sz="2800" dirty="0">
                <a:solidFill>
                  <a:prstClr val="black"/>
                </a:solidFill>
                <a:latin typeface="Cambria" panose="02040503050406030204" pitchFamily="18" charset="0"/>
              </a:rPr>
              <a:t>– сила тяжести, Н </a:t>
            </a:r>
          </a:p>
          <a:p>
            <a:pPr marL="273050" lvl="0" indent="-273050" fontAlgn="base">
              <a:spcBef>
                <a:spcPts val="575"/>
              </a:spcBef>
              <a:spcAft>
                <a:spcPct val="0"/>
              </a:spcAft>
              <a:buClr>
                <a:srgbClr val="D34817"/>
              </a:buClr>
              <a:buSzPct val="85000"/>
              <a:buFont typeface="Wingdings 2" panose="05020102010507070707" pitchFamily="18" charset="2"/>
              <a:buChar char=""/>
            </a:pPr>
            <a:r>
              <a:rPr lang="ru-RU" sz="2800" dirty="0">
                <a:solidFill>
                  <a:prstClr val="black"/>
                </a:solidFill>
                <a:latin typeface="Cambria" panose="02040503050406030204" pitchFamily="18" charset="0"/>
              </a:rPr>
              <a:t>g– коэффициент силы тяжести, Н/кг </a:t>
            </a:r>
          </a:p>
          <a:p>
            <a:pPr marL="273050" lvl="0" indent="-273050" fontAlgn="base">
              <a:spcBef>
                <a:spcPts val="575"/>
              </a:spcBef>
              <a:spcAft>
                <a:spcPct val="0"/>
              </a:spcAft>
              <a:buClr>
                <a:srgbClr val="D34817"/>
              </a:buClr>
              <a:buSzPct val="85000"/>
              <a:buFont typeface="Wingdings 2" panose="05020102010507070707" pitchFamily="18" charset="2"/>
              <a:buChar char=""/>
            </a:pPr>
            <a:r>
              <a:rPr lang="ru-RU" sz="2800" dirty="0">
                <a:solidFill>
                  <a:prstClr val="black"/>
                </a:solidFill>
                <a:latin typeface="Cambria" panose="02040503050406030204" pitchFamily="18" charset="0"/>
              </a:rPr>
              <a:t>m– масса тела, кг </a:t>
            </a:r>
            <a:endParaRPr lang="en-US" sz="2800" dirty="0">
              <a:solidFill>
                <a:prstClr val="black"/>
              </a:solidFill>
              <a:latin typeface="Perpetua"/>
            </a:endParaRPr>
          </a:p>
          <a:p>
            <a:pPr marL="273050" lvl="0" indent="-273050" algn="ctr" fontAlgn="base">
              <a:spcBef>
                <a:spcPts val="575"/>
              </a:spcBef>
              <a:spcAft>
                <a:spcPct val="0"/>
              </a:spcAft>
              <a:buClr>
                <a:srgbClr val="D34817"/>
              </a:buClr>
              <a:buSzPct val="85000"/>
            </a:pPr>
            <a:r>
              <a:rPr lang="ru-RU" sz="2800" b="1" dirty="0">
                <a:solidFill>
                  <a:srgbClr val="C00000"/>
                </a:solidFill>
                <a:latin typeface="Cambria" panose="02040503050406030204" pitchFamily="18" charset="0"/>
              </a:rPr>
              <a:t>Сила тяжести, действующая на тело, прямо пропорциональна массе этого тела.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507396" y="4542845"/>
            <a:ext cx="8424862" cy="1631950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>
            <a:spAutoFit/>
          </a:bodyPr>
          <a:lstStyle/>
          <a:p>
            <a:pPr marL="342900" indent="-342900" eaLnBrk="1" hangingPunct="1">
              <a:buFont typeface="+mj-lt"/>
              <a:buAutoNum type="arabicParenR"/>
              <a:defRPr/>
            </a:pPr>
            <a:r>
              <a:rPr lang="ru-RU" dirty="0">
                <a:latin typeface="Arial" charset="0"/>
              </a:rPr>
              <a:t>Во сколько раз увеличится </a:t>
            </a:r>
            <a:r>
              <a:rPr lang="en-US" sz="2400" dirty="0">
                <a:solidFill>
                  <a:srgbClr val="C00000"/>
                </a:solidFill>
                <a:latin typeface="Arial" charset="0"/>
              </a:rPr>
              <a:t>m</a:t>
            </a:r>
            <a:r>
              <a:rPr lang="ru-RU" dirty="0">
                <a:latin typeface="Arial" charset="0"/>
              </a:rPr>
              <a:t>, во столько же раз увеличится </a:t>
            </a:r>
            <a:r>
              <a:rPr lang="en-US" sz="2000" dirty="0">
                <a:solidFill>
                  <a:srgbClr val="C00000"/>
                </a:solidFill>
                <a:latin typeface="Arial" charset="0"/>
              </a:rPr>
              <a:t>F</a:t>
            </a:r>
            <a:r>
              <a:rPr lang="ru-RU" sz="1600" dirty="0">
                <a:solidFill>
                  <a:srgbClr val="C00000"/>
                </a:solidFill>
                <a:latin typeface="Arial" charset="0"/>
              </a:rPr>
              <a:t>тяж</a:t>
            </a:r>
            <a:r>
              <a:rPr lang="ru-RU" dirty="0">
                <a:solidFill>
                  <a:srgbClr val="FFFF00"/>
                </a:solidFill>
                <a:latin typeface="Arial" charset="0"/>
              </a:rPr>
              <a:t>.</a:t>
            </a:r>
          </a:p>
          <a:p>
            <a:pPr marL="342900" indent="-342900" eaLnBrk="1" hangingPunct="1">
              <a:buFont typeface="+mj-lt"/>
              <a:buAutoNum type="arabicParenR"/>
              <a:defRPr/>
            </a:pPr>
            <a:r>
              <a:rPr lang="ru-RU" dirty="0">
                <a:latin typeface="Arial" charset="0"/>
              </a:rPr>
              <a:t>Во сколько раз уменьшится </a:t>
            </a:r>
            <a:r>
              <a:rPr lang="en-US" sz="2000" dirty="0">
                <a:solidFill>
                  <a:srgbClr val="C00000"/>
                </a:solidFill>
                <a:latin typeface="Arial" charset="0"/>
              </a:rPr>
              <a:t>m</a:t>
            </a:r>
            <a:r>
              <a:rPr lang="ru-RU" dirty="0">
                <a:latin typeface="Arial" charset="0"/>
              </a:rPr>
              <a:t>, во столько же раз уменьшится </a:t>
            </a:r>
            <a:r>
              <a:rPr lang="en-US" sz="2000" dirty="0">
                <a:solidFill>
                  <a:srgbClr val="C00000"/>
                </a:solidFill>
                <a:latin typeface="Arial" charset="0"/>
              </a:rPr>
              <a:t>F</a:t>
            </a:r>
            <a:r>
              <a:rPr lang="ru-RU" sz="1400" dirty="0">
                <a:solidFill>
                  <a:srgbClr val="C00000"/>
                </a:solidFill>
                <a:latin typeface="Arial" charset="0"/>
              </a:rPr>
              <a:t>тяж</a:t>
            </a:r>
            <a:r>
              <a:rPr lang="ru-RU" dirty="0">
                <a:solidFill>
                  <a:srgbClr val="FFFF00"/>
                </a:solidFill>
                <a:latin typeface="Arial" charset="0"/>
              </a:rPr>
              <a:t>.</a:t>
            </a:r>
          </a:p>
          <a:p>
            <a:pPr marL="342900" indent="-342900" eaLnBrk="1" hangingPunct="1">
              <a:buFont typeface="+mj-lt"/>
              <a:buAutoNum type="arabicParenR"/>
              <a:defRPr/>
            </a:pPr>
            <a:r>
              <a:rPr lang="ru-RU" dirty="0">
                <a:latin typeface="Arial" charset="0"/>
              </a:rPr>
              <a:t>Если массы тел одинаковы, то одинаковы и действующие на них силы тяжести.</a:t>
            </a:r>
          </a:p>
          <a:p>
            <a:pPr marL="457200" indent="-457200" algn="ctr" eaLnBrk="1" hangingPunct="1">
              <a:buFont typeface="+mj-lt"/>
              <a:buAutoNum type="arabicParenR"/>
              <a:defRPr/>
            </a:pPr>
            <a:r>
              <a:rPr lang="en-US" sz="2000" dirty="0">
                <a:solidFill>
                  <a:srgbClr val="C00000"/>
                </a:solidFill>
                <a:latin typeface="Arial" charset="0"/>
              </a:rPr>
              <a:t>m</a:t>
            </a:r>
            <a:r>
              <a:rPr lang="ru-RU" sz="1100" dirty="0">
                <a:solidFill>
                  <a:srgbClr val="C00000"/>
                </a:solidFill>
                <a:latin typeface="Arial" charset="0"/>
              </a:rPr>
              <a:t>1</a:t>
            </a:r>
            <a:r>
              <a:rPr lang="ru-RU" sz="2000" dirty="0">
                <a:solidFill>
                  <a:srgbClr val="C00000"/>
                </a:solidFill>
                <a:latin typeface="Arial" charset="0"/>
              </a:rPr>
              <a:t> = </a:t>
            </a:r>
            <a:r>
              <a:rPr lang="en-US" sz="2000" dirty="0">
                <a:solidFill>
                  <a:srgbClr val="C00000"/>
                </a:solidFill>
                <a:latin typeface="Arial" charset="0"/>
              </a:rPr>
              <a:t>m</a:t>
            </a:r>
            <a:r>
              <a:rPr lang="ru-RU" sz="1100" dirty="0">
                <a:solidFill>
                  <a:srgbClr val="C00000"/>
                </a:solidFill>
                <a:latin typeface="Arial" charset="0"/>
              </a:rPr>
              <a:t>2</a:t>
            </a:r>
            <a:r>
              <a:rPr lang="ru-RU" sz="2000" dirty="0">
                <a:solidFill>
                  <a:srgbClr val="C00000"/>
                </a:solidFill>
                <a:latin typeface="Arial" charset="0"/>
              </a:rPr>
              <a:t>, то </a:t>
            </a:r>
            <a:r>
              <a:rPr lang="en-US" sz="2000" dirty="0">
                <a:solidFill>
                  <a:srgbClr val="C00000"/>
                </a:solidFill>
                <a:latin typeface="Arial" charset="0"/>
              </a:rPr>
              <a:t>F</a:t>
            </a:r>
            <a:r>
              <a:rPr lang="ru-RU" sz="1100" dirty="0">
                <a:solidFill>
                  <a:srgbClr val="C00000"/>
                </a:solidFill>
                <a:latin typeface="Arial" charset="0"/>
              </a:rPr>
              <a:t>тяж1</a:t>
            </a:r>
            <a:r>
              <a:rPr lang="ru-RU" sz="2000" dirty="0">
                <a:solidFill>
                  <a:srgbClr val="C00000"/>
                </a:solidFill>
                <a:latin typeface="Arial" charset="0"/>
              </a:rPr>
              <a:t> = </a:t>
            </a:r>
            <a:r>
              <a:rPr lang="en-US" sz="2000" dirty="0">
                <a:solidFill>
                  <a:srgbClr val="C00000"/>
                </a:solidFill>
                <a:latin typeface="Arial" charset="0"/>
              </a:rPr>
              <a:t>F</a:t>
            </a:r>
            <a:r>
              <a:rPr lang="ru-RU" sz="1100" dirty="0">
                <a:solidFill>
                  <a:srgbClr val="C00000"/>
                </a:solidFill>
                <a:latin typeface="Arial" charset="0"/>
              </a:rPr>
              <a:t>тяж2</a:t>
            </a:r>
          </a:p>
        </p:txBody>
      </p:sp>
    </p:spTree>
    <p:extLst>
      <p:ext uri="{BB962C8B-B14F-4D97-AF65-F5344CB8AC3E}">
        <p14:creationId xmlns:p14="http://schemas.microsoft.com/office/powerpoint/2010/main" val="1823295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8313" y="486032"/>
            <a:ext cx="6913463" cy="939113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4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grpSp>
        <p:nvGrpSpPr>
          <p:cNvPr id="4" name="Группа 3"/>
          <p:cNvGrpSpPr/>
          <p:nvPr/>
        </p:nvGrpSpPr>
        <p:grpSpPr>
          <a:xfrm>
            <a:off x="1380714" y="3473147"/>
            <a:ext cx="1847533" cy="2803485"/>
            <a:chOff x="2097405" y="1784390"/>
            <a:chExt cx="1847533" cy="2803485"/>
          </a:xfrm>
        </p:grpSpPr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2097405" y="1784390"/>
              <a:ext cx="865188" cy="86518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sz="1800"/>
            </a:p>
          </p:txBody>
        </p:sp>
        <p:sp>
          <p:nvSpPr>
            <p:cNvPr id="6" name="AutoShape 8"/>
            <p:cNvSpPr>
              <a:spLocks noChangeArrowheads="1"/>
            </p:cNvSpPr>
            <p:nvPr/>
          </p:nvSpPr>
          <p:spPr bwMode="auto">
            <a:xfrm>
              <a:off x="2411760" y="2201516"/>
              <a:ext cx="215900" cy="2303462"/>
            </a:xfrm>
            <a:prstGeom prst="downArrow">
              <a:avLst>
                <a:gd name="adj1" fmla="val 50000"/>
                <a:gd name="adj2" fmla="val 266728"/>
              </a:avLst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sz="1800"/>
            </a:p>
          </p:txBody>
        </p:sp>
        <p:sp>
          <p:nvSpPr>
            <p:cNvPr id="7" name="Rectangle 10"/>
            <p:cNvSpPr>
              <a:spLocks noChangeArrowheads="1"/>
            </p:cNvSpPr>
            <p:nvPr/>
          </p:nvSpPr>
          <p:spPr bwMode="auto">
            <a:xfrm>
              <a:off x="2987675" y="3644900"/>
              <a:ext cx="593725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sz="5400" b="1" i="1" dirty="0">
                  <a:solidFill>
                    <a:srgbClr val="CC0000"/>
                  </a:solidFill>
                </a:rPr>
                <a:t>F</a:t>
              </a:r>
              <a:endParaRPr lang="ru-RU" sz="5400" b="1" i="1" dirty="0">
                <a:solidFill>
                  <a:srgbClr val="CC0000"/>
                </a:solidFill>
              </a:endParaRPr>
            </a:p>
          </p:txBody>
        </p:sp>
        <p:grpSp>
          <p:nvGrpSpPr>
            <p:cNvPr id="8" name="Group 14"/>
            <p:cNvGrpSpPr>
              <a:grpSpLocks/>
            </p:cNvGrpSpPr>
            <p:nvPr/>
          </p:nvGrpSpPr>
          <p:grpSpPr bwMode="auto">
            <a:xfrm>
              <a:off x="3132138" y="3644900"/>
              <a:ext cx="812800" cy="942975"/>
              <a:chOff x="1973" y="2296"/>
              <a:chExt cx="512" cy="594"/>
            </a:xfrm>
          </p:grpSpPr>
          <p:sp>
            <p:nvSpPr>
              <p:cNvPr id="9" name="Text Box 11"/>
              <p:cNvSpPr txBox="1">
                <a:spLocks noChangeArrowheads="1"/>
              </p:cNvSpPr>
              <p:nvPr/>
            </p:nvSpPr>
            <p:spPr bwMode="auto">
              <a:xfrm>
                <a:off x="2018" y="2659"/>
                <a:ext cx="467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ru-RU" sz="1800" b="1" i="1" dirty="0">
                    <a:solidFill>
                      <a:srgbClr val="CC0000"/>
                    </a:solidFill>
                  </a:rPr>
                  <a:t>тяж</a:t>
                </a:r>
              </a:p>
            </p:txBody>
          </p:sp>
          <p:sp>
            <p:nvSpPr>
              <p:cNvPr id="10" name="AutoShape 12"/>
              <p:cNvSpPr>
                <a:spLocks noChangeArrowheads="1"/>
              </p:cNvSpPr>
              <p:nvPr/>
            </p:nvSpPr>
            <p:spPr bwMode="auto">
              <a:xfrm>
                <a:off x="1973" y="2296"/>
                <a:ext cx="272" cy="45"/>
              </a:xfrm>
              <a:prstGeom prst="rightArrow">
                <a:avLst>
                  <a:gd name="adj1" fmla="val 50000"/>
                  <a:gd name="adj2" fmla="val 151111"/>
                </a:avLst>
              </a:prstGeom>
              <a:solidFill>
                <a:srgbClr val="CC0000"/>
              </a:solidFill>
              <a:ln w="9525">
                <a:solidFill>
                  <a:srgbClr val="CC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ru-RU" sz="1800">
                  <a:solidFill>
                    <a:srgbClr val="CC0000"/>
                  </a:solidFill>
                </a:endParaRPr>
              </a:p>
            </p:txBody>
          </p:sp>
        </p:grpSp>
      </p:grpSp>
      <p:grpSp>
        <p:nvGrpSpPr>
          <p:cNvPr id="12" name="Группа 11"/>
          <p:cNvGrpSpPr/>
          <p:nvPr/>
        </p:nvGrpSpPr>
        <p:grpSpPr>
          <a:xfrm>
            <a:off x="4655967" y="1962533"/>
            <a:ext cx="1490662" cy="2520950"/>
            <a:chOff x="611188" y="2276475"/>
            <a:chExt cx="1490662" cy="2520950"/>
          </a:xfrm>
        </p:grpSpPr>
        <p:pic>
          <p:nvPicPr>
            <p:cNvPr id="13" name="Picture 9" descr="j029976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722" b="4219"/>
            <a:stretch>
              <a:fillRect/>
            </a:stretch>
          </p:blipFill>
          <p:spPr bwMode="auto">
            <a:xfrm>
              <a:off x="611188" y="2276475"/>
              <a:ext cx="1466850" cy="144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AutoShape 12"/>
            <p:cNvSpPr>
              <a:spLocks noChangeArrowheads="1"/>
            </p:cNvSpPr>
            <p:nvPr/>
          </p:nvSpPr>
          <p:spPr bwMode="auto">
            <a:xfrm>
              <a:off x="1258888" y="2997200"/>
              <a:ext cx="73025" cy="1800225"/>
            </a:xfrm>
            <a:prstGeom prst="downArrow">
              <a:avLst>
                <a:gd name="adj1" fmla="val 50000"/>
                <a:gd name="adj2" fmla="val 61630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ru-RU"/>
            </a:p>
          </p:txBody>
        </p:sp>
        <p:sp>
          <p:nvSpPr>
            <p:cNvPr id="15" name="Text Box 13"/>
            <p:cNvSpPr txBox="1">
              <a:spLocks noChangeArrowheads="1"/>
            </p:cNvSpPr>
            <p:nvPr/>
          </p:nvSpPr>
          <p:spPr bwMode="auto">
            <a:xfrm>
              <a:off x="1311275" y="4071938"/>
              <a:ext cx="790575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2000"/>
                <a:t>F</a:t>
              </a:r>
              <a:r>
                <a:rPr lang="ru-RU" sz="2000"/>
                <a:t>тяж</a:t>
              </a:r>
            </a:p>
          </p:txBody>
        </p:sp>
        <p:sp>
          <p:nvSpPr>
            <p:cNvPr id="16" name="Line 15"/>
            <p:cNvSpPr>
              <a:spLocks noChangeShapeType="1"/>
            </p:cNvSpPr>
            <p:nvPr/>
          </p:nvSpPr>
          <p:spPr bwMode="auto">
            <a:xfrm>
              <a:off x="1403350" y="4149725"/>
              <a:ext cx="2159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8111782" y="3835783"/>
            <a:ext cx="2519363" cy="2089150"/>
            <a:chOff x="5508625" y="2643188"/>
            <a:chExt cx="2519363" cy="2089150"/>
          </a:xfrm>
        </p:grpSpPr>
        <p:pic>
          <p:nvPicPr>
            <p:cNvPr id="18" name="Picture 17" descr="BD21333_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8625" y="2643188"/>
              <a:ext cx="2519363" cy="842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AutoShape 19"/>
            <p:cNvSpPr>
              <a:spLocks noChangeArrowheads="1"/>
            </p:cNvSpPr>
            <p:nvPr/>
          </p:nvSpPr>
          <p:spPr bwMode="auto">
            <a:xfrm>
              <a:off x="6659563" y="3068638"/>
              <a:ext cx="73025" cy="1512887"/>
            </a:xfrm>
            <a:prstGeom prst="downArrow">
              <a:avLst>
                <a:gd name="adj1" fmla="val 50000"/>
                <a:gd name="adj2" fmla="val 51793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ru-RU"/>
            </a:p>
          </p:txBody>
        </p:sp>
        <p:sp>
          <p:nvSpPr>
            <p:cNvPr id="20" name="Text Box 20"/>
            <p:cNvSpPr txBox="1">
              <a:spLocks noChangeArrowheads="1"/>
            </p:cNvSpPr>
            <p:nvPr/>
          </p:nvSpPr>
          <p:spPr bwMode="auto">
            <a:xfrm>
              <a:off x="6784975" y="4240213"/>
              <a:ext cx="369888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2400"/>
                <a:t>F</a:t>
              </a:r>
              <a:endParaRPr lang="ru-RU" sz="2400"/>
            </a:p>
          </p:txBody>
        </p:sp>
        <p:sp>
          <p:nvSpPr>
            <p:cNvPr id="21" name="Line 23"/>
            <p:cNvSpPr>
              <a:spLocks noChangeShapeType="1"/>
            </p:cNvSpPr>
            <p:nvPr/>
          </p:nvSpPr>
          <p:spPr bwMode="auto">
            <a:xfrm>
              <a:off x="6877050" y="4292600"/>
              <a:ext cx="2127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Text Box 25"/>
            <p:cNvSpPr txBox="1">
              <a:spLocks noChangeArrowheads="1"/>
            </p:cNvSpPr>
            <p:nvPr/>
          </p:nvSpPr>
          <p:spPr bwMode="auto">
            <a:xfrm>
              <a:off x="7000875" y="4457700"/>
              <a:ext cx="455613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ru-RU"/>
                <a:t>тяж</a:t>
              </a: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2631347" y="760150"/>
            <a:ext cx="5824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Обозначение силы тяжести на чертеже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97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8313" y="486032"/>
            <a:ext cx="6913463" cy="939113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4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2454876" y="755533"/>
            <a:ext cx="61619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Задачи для закрепления материала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37968" y="1762896"/>
            <a:ext cx="1029729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b="1" dirty="0" smtClean="0">
                <a:solidFill>
                  <a:srgbClr val="0070C0"/>
                </a:solidFill>
              </a:rPr>
              <a:t>Два тела одинаковой массы, но разного объема находятся поверхности стола. На какое тело действует большая сила тяжести?</a:t>
            </a:r>
          </a:p>
          <a:p>
            <a:endParaRPr lang="ru-RU" sz="2000" b="1" dirty="0" smtClean="0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b="1" dirty="0" smtClean="0">
                <a:solidFill>
                  <a:srgbClr val="0070C0"/>
                </a:solidFill>
              </a:rPr>
              <a:t>Два тела одинаковой массы: одно-в воде, другое – на столе. На какое тело действует большая сила тяжести?</a:t>
            </a:r>
          </a:p>
          <a:p>
            <a:endParaRPr lang="ru-RU" sz="2000" b="1" dirty="0" smtClean="0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b="1" dirty="0" smtClean="0">
                <a:solidFill>
                  <a:srgbClr val="0070C0"/>
                </a:solidFill>
              </a:rPr>
              <a:t>Приведите примеры тел, на которые действует сила тяжести.</a:t>
            </a:r>
          </a:p>
          <a:p>
            <a:endParaRPr lang="ru-RU" sz="2000" b="1" dirty="0" smtClean="0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b="1" dirty="0" smtClean="0">
                <a:solidFill>
                  <a:srgbClr val="0070C0"/>
                </a:solidFill>
              </a:rPr>
              <a:t>Почему капельки дождя подают на землю, а не летят обратно?</a:t>
            </a:r>
          </a:p>
          <a:p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76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8313" y="486032"/>
            <a:ext cx="6913463" cy="939113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4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6" name="Прямоугольник 5"/>
          <p:cNvSpPr/>
          <p:nvPr/>
        </p:nvSpPr>
        <p:spPr>
          <a:xfrm>
            <a:off x="3860476" y="652676"/>
            <a:ext cx="29056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Домашнее задание 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81665" y="2347784"/>
            <a:ext cx="9127524" cy="317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1791970">
              <a:lnSpc>
                <a:spcPts val="1130"/>
              </a:lnSpc>
              <a:spcAft>
                <a:spcPts val="800"/>
              </a:spcAft>
            </a:pPr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§24,25. Рт. Зад 24.5; 24.6.</a:t>
            </a:r>
            <a:endParaRPr lang="ru-RU" sz="3600" b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880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41855" y="2691714"/>
            <a:ext cx="9872871" cy="274560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sz="2800" b="1" dirty="0" smtClean="0">
                <a:solidFill>
                  <a:srgbClr val="0070C0"/>
                </a:solidFill>
              </a:rPr>
              <a:t>Ввести понятие силы как причины изменения </a:t>
            </a:r>
            <a:r>
              <a:rPr lang="ru-RU" sz="2800" b="1" smtClean="0">
                <a:solidFill>
                  <a:srgbClr val="0070C0"/>
                </a:solidFill>
              </a:rPr>
              <a:t>скорости </a:t>
            </a:r>
            <a:r>
              <a:rPr lang="ru-RU" sz="2800" b="1" smtClean="0">
                <a:solidFill>
                  <a:srgbClr val="0070C0"/>
                </a:solidFill>
              </a:rPr>
              <a:t>тела.</a:t>
            </a:r>
            <a:endParaRPr lang="ru-RU" sz="2800" b="1" dirty="0" smtClean="0">
              <a:solidFill>
                <a:srgbClr val="0070C0"/>
              </a:solidFill>
            </a:endParaRPr>
          </a:p>
        </p:txBody>
      </p:sp>
      <p:grpSp>
        <p:nvGrpSpPr>
          <p:cNvPr id="6" name="TextBox 2"/>
          <p:cNvGrpSpPr>
            <a:grpSpLocks/>
          </p:cNvGrpSpPr>
          <p:nvPr/>
        </p:nvGrpSpPr>
        <p:grpSpPr bwMode="auto">
          <a:xfrm>
            <a:off x="1015067" y="-159733"/>
            <a:ext cx="8715376" cy="1997659"/>
            <a:chOff x="-66" y="75"/>
            <a:chExt cx="5490" cy="1496"/>
          </a:xfrm>
        </p:grpSpPr>
        <p:pic>
          <p:nvPicPr>
            <p:cNvPr id="7" name="TextBox 2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" y="718"/>
              <a:ext cx="5149" cy="8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 Box 3"/>
            <p:cNvSpPr txBox="1">
              <a:spLocks noChangeArrowheads="1"/>
            </p:cNvSpPr>
            <p:nvPr/>
          </p:nvSpPr>
          <p:spPr bwMode="auto">
            <a:xfrm>
              <a:off x="-66" y="75"/>
              <a:ext cx="508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algn="ctr"/>
              <a:endParaRPr lang="ru-RU" sz="2400" b="1" dirty="0">
                <a:solidFill>
                  <a:srgbClr val="0070C0"/>
                </a:solidFill>
                <a:latin typeface="Cambria" panose="02040503050406030204" pitchFamily="18" charset="0"/>
              </a:endParaRPr>
            </a:p>
          </p:txBody>
        </p:sp>
      </p:grpSp>
      <p:sp>
        <p:nvSpPr>
          <p:cNvPr id="13" name="Прямоугольник 12"/>
          <p:cNvSpPr/>
          <p:nvPr/>
        </p:nvSpPr>
        <p:spPr>
          <a:xfrm>
            <a:off x="1331307" y="910567"/>
            <a:ext cx="431211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</a:rPr>
              <a:t>Цели </a:t>
            </a:r>
            <a:r>
              <a:rPr lang="ru-RU" sz="4000" b="1" dirty="0">
                <a:solidFill>
                  <a:srgbClr val="0070C0"/>
                </a:solidFill>
              </a:rPr>
              <a:t>урока: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348018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3000" y="864972"/>
            <a:ext cx="9872871" cy="5189838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endParaRPr lang="ru-RU" sz="2400" b="1" dirty="0" smtClean="0">
              <a:solidFill>
                <a:srgbClr val="C00000"/>
              </a:solidFill>
            </a:endParaRPr>
          </a:p>
          <a:p>
            <a:pPr marL="45720" indent="0"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Давайте </a:t>
            </a:r>
            <a:r>
              <a:rPr lang="ru-RU" sz="2400" b="1" dirty="0">
                <a:solidFill>
                  <a:srgbClr val="C00000"/>
                </a:solidFill>
              </a:rPr>
              <a:t>сначала ответим на вопросы:</a:t>
            </a:r>
          </a:p>
          <a:p>
            <a:r>
              <a:rPr lang="ru-RU" sz="2400" dirty="0">
                <a:solidFill>
                  <a:srgbClr val="0070C0"/>
                </a:solidFill>
              </a:rPr>
              <a:t>П</a:t>
            </a:r>
            <a:r>
              <a:rPr lang="ru-RU" sz="2400" dirty="0" smtClean="0">
                <a:solidFill>
                  <a:srgbClr val="0070C0"/>
                </a:solidFill>
              </a:rPr>
              <a:t>очему </a:t>
            </a:r>
            <a:r>
              <a:rPr lang="ru-RU" sz="2400" dirty="0">
                <a:solidFill>
                  <a:srgbClr val="0070C0"/>
                </a:solidFill>
              </a:rPr>
              <a:t>тела приходят в движение?</a:t>
            </a:r>
          </a:p>
          <a:p>
            <a:r>
              <a:rPr lang="ru-RU" sz="2400" dirty="0">
                <a:solidFill>
                  <a:srgbClr val="0070C0"/>
                </a:solidFill>
              </a:rPr>
              <a:t>П</a:t>
            </a:r>
            <a:r>
              <a:rPr lang="ru-RU" sz="2400" dirty="0" smtClean="0">
                <a:solidFill>
                  <a:srgbClr val="0070C0"/>
                </a:solidFill>
              </a:rPr>
              <a:t>очему </a:t>
            </a:r>
            <a:r>
              <a:rPr lang="ru-RU" sz="2400" dirty="0">
                <a:solidFill>
                  <a:srgbClr val="0070C0"/>
                </a:solidFill>
              </a:rPr>
              <a:t>изменяются их скорости?</a:t>
            </a:r>
          </a:p>
          <a:p>
            <a:r>
              <a:rPr lang="ru-RU" sz="2400" dirty="0">
                <a:solidFill>
                  <a:srgbClr val="0070C0"/>
                </a:solidFill>
              </a:rPr>
              <a:t>А можно ли привести эти тела в такое же движение, но иным способом?</a:t>
            </a:r>
          </a:p>
          <a:p>
            <a:r>
              <a:rPr lang="ru-RU" sz="2400" dirty="0">
                <a:solidFill>
                  <a:srgbClr val="0070C0"/>
                </a:solidFill>
              </a:rPr>
              <a:t>Всегда ли нам важно при рассмотрении движения знать тело, которое приводит данное тело в движение?</a:t>
            </a:r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555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8313" y="486032"/>
            <a:ext cx="6913463" cy="939113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4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9294" y="535458"/>
            <a:ext cx="6015681" cy="840259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Что такое сила?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28303" y="1449859"/>
            <a:ext cx="6631460" cy="2084173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000" dirty="0" smtClean="0"/>
              <a:t>                                                                                             </a:t>
            </a:r>
            <a:r>
              <a:rPr lang="ru-RU" sz="2000" dirty="0" smtClean="0">
                <a:solidFill>
                  <a:srgbClr val="FF0000"/>
                </a:solidFill>
              </a:rPr>
              <a:t>В. Даль </a:t>
            </a:r>
          </a:p>
          <a:p>
            <a:pPr marL="45720" indent="0">
              <a:buNone/>
            </a:pPr>
            <a:r>
              <a:rPr lang="ru-RU" sz="1600" dirty="0" smtClean="0">
                <a:solidFill>
                  <a:schemeClr val="tx1"/>
                </a:solidFill>
              </a:rPr>
              <a:t>«</a:t>
            </a:r>
            <a:r>
              <a:rPr lang="ru-RU" sz="2000" dirty="0" smtClean="0">
                <a:solidFill>
                  <a:schemeClr val="tx1"/>
                </a:solidFill>
              </a:rPr>
              <a:t>Сила –источник, начало, основная (неведомая) причина всякого действия, движения, стремления, понуждения, всякой вещественной перемены в пространстве, или: начало изменяемости мировых явлений</a:t>
            </a:r>
            <a:r>
              <a:rPr lang="ru-RU" sz="1600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71150" y="3026193"/>
            <a:ext cx="315715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А.С. Пушкин  </a:t>
            </a:r>
          </a:p>
          <a:p>
            <a:r>
              <a:rPr lang="ru-RU" sz="2000" dirty="0" smtClean="0"/>
              <a:t>«Орел бьет сокола,</a:t>
            </a:r>
          </a:p>
          <a:p>
            <a:r>
              <a:rPr lang="ru-RU" sz="2000" dirty="0" smtClean="0"/>
              <a:t>А сокол бьет гусей. </a:t>
            </a:r>
          </a:p>
          <a:p>
            <a:r>
              <a:rPr lang="ru-RU" sz="2000" dirty="0" smtClean="0"/>
              <a:t>Страшатся щуки </a:t>
            </a:r>
          </a:p>
          <a:p>
            <a:r>
              <a:rPr lang="ru-RU" sz="2000" dirty="0" smtClean="0"/>
              <a:t>Крокодила;</a:t>
            </a:r>
          </a:p>
          <a:p>
            <a:r>
              <a:rPr lang="ru-RU" sz="2000" dirty="0" smtClean="0"/>
              <a:t>От тигра гибнет волк,</a:t>
            </a:r>
          </a:p>
          <a:p>
            <a:r>
              <a:rPr lang="ru-RU" sz="2000" dirty="0" smtClean="0"/>
              <a:t>А кошка ест мышей.</a:t>
            </a:r>
          </a:p>
          <a:p>
            <a:r>
              <a:rPr lang="ru-RU" sz="2000" dirty="0" smtClean="0"/>
              <a:t>Всегда имеет верх</a:t>
            </a:r>
          </a:p>
          <a:p>
            <a:r>
              <a:rPr lang="ru-RU" sz="2000" dirty="0" smtClean="0"/>
              <a:t>Над </a:t>
            </a:r>
            <a:r>
              <a:rPr lang="ru-RU" sz="2000" dirty="0" err="1" smtClean="0"/>
              <a:t>слабоистию</a:t>
            </a:r>
            <a:r>
              <a:rPr lang="ru-RU" sz="2000" dirty="0" smtClean="0"/>
              <a:t>  сила»</a:t>
            </a:r>
            <a:endParaRPr lang="ru-RU" sz="2000" dirty="0"/>
          </a:p>
        </p:txBody>
      </p:sp>
      <p:pic>
        <p:nvPicPr>
          <p:cNvPr id="1030" name="Picture 6" descr="http://liubavyshka.ru/_ph/19/2/702139744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118" y="3388092"/>
            <a:ext cx="3847070" cy="2832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0827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трелка вправо 5"/>
          <p:cNvSpPr/>
          <p:nvPr/>
        </p:nvSpPr>
        <p:spPr>
          <a:xfrm rot="6911120">
            <a:off x="1834773" y="2115770"/>
            <a:ext cx="1103231" cy="593124"/>
          </a:xfrm>
          <a:prstGeom prst="rightArrow">
            <a:avLst/>
          </a:prstGeom>
          <a:gradFill flip="none" rotWithShape="1">
            <a:gsLst>
              <a:gs pos="0">
                <a:srgbClr val="5A1C8E"/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gradFill flip="none" rotWithShape="1">
              <a:gsLst>
                <a:gs pos="0">
                  <a:schemeClr val="accent4">
                    <a:lumMod val="89000"/>
                  </a:schemeClr>
                </a:gs>
                <a:gs pos="36000">
                  <a:srgbClr val="7030A0"/>
                </a:gs>
                <a:gs pos="69000">
                  <a:schemeClr val="accent4">
                    <a:lumMod val="75000"/>
                  </a:schemeClr>
                </a:gs>
                <a:gs pos="97000">
                  <a:schemeClr val="accent4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  <a:effectLst>
            <a:outerShdw blurRad="50800" dist="50800" dir="5400000" sx="102000" sy="102000" algn="ctr" rotWithShape="0">
              <a:srgbClr val="7030A0"/>
            </a:outerShdw>
          </a:effectLst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286" y="3008564"/>
            <a:ext cx="1526540" cy="120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876" y="3461952"/>
            <a:ext cx="1797685" cy="15817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4288" y="3557202"/>
            <a:ext cx="2065020" cy="1486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58313" y="486032"/>
            <a:ext cx="6913463" cy="939113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4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3" name="Прямоугольник 2"/>
          <p:cNvSpPr/>
          <p:nvPr/>
        </p:nvSpPr>
        <p:spPr>
          <a:xfrm>
            <a:off x="2890155" y="674518"/>
            <a:ext cx="55937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В результате чего изменяется скорость </a:t>
            </a:r>
          </a:p>
        </p:txBody>
      </p:sp>
      <p:sp>
        <p:nvSpPr>
          <p:cNvPr id="14" name="Стрелка вправо 13"/>
          <p:cNvSpPr/>
          <p:nvPr/>
        </p:nvSpPr>
        <p:spPr>
          <a:xfrm rot="5400000">
            <a:off x="4443833" y="2346420"/>
            <a:ext cx="1107627" cy="593124"/>
          </a:xfrm>
          <a:prstGeom prst="rightArrow">
            <a:avLst/>
          </a:prstGeom>
          <a:gradFill flip="none" rotWithShape="1">
            <a:gsLst>
              <a:gs pos="0">
                <a:srgbClr val="5A1C8E"/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gradFill flip="none" rotWithShape="1">
              <a:gsLst>
                <a:gs pos="0">
                  <a:schemeClr val="accent4">
                    <a:lumMod val="89000"/>
                  </a:schemeClr>
                </a:gs>
                <a:gs pos="36000">
                  <a:srgbClr val="7030A0"/>
                </a:gs>
                <a:gs pos="69000">
                  <a:schemeClr val="accent4">
                    <a:lumMod val="75000"/>
                  </a:schemeClr>
                </a:gs>
                <a:gs pos="97000">
                  <a:schemeClr val="accent4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  <a:effectLst>
            <a:outerShdw blurRad="50800" dist="50800" dir="5400000" sx="102000" sy="102000" algn="ctr" rotWithShape="0">
              <a:srgbClr val="7030A0"/>
            </a:outerShdw>
          </a:effectLst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трелка вправо 14"/>
          <p:cNvSpPr/>
          <p:nvPr/>
        </p:nvSpPr>
        <p:spPr>
          <a:xfrm rot="3502077">
            <a:off x="7468657" y="2179916"/>
            <a:ext cx="1103231" cy="593124"/>
          </a:xfrm>
          <a:prstGeom prst="rightArrow">
            <a:avLst/>
          </a:prstGeom>
          <a:gradFill flip="none" rotWithShape="1">
            <a:gsLst>
              <a:gs pos="0">
                <a:srgbClr val="5A1C8E"/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gradFill flip="none" rotWithShape="1">
              <a:gsLst>
                <a:gs pos="0">
                  <a:schemeClr val="accent4">
                    <a:lumMod val="89000"/>
                  </a:schemeClr>
                </a:gs>
                <a:gs pos="36000">
                  <a:srgbClr val="7030A0"/>
                </a:gs>
                <a:gs pos="69000">
                  <a:schemeClr val="accent4">
                    <a:lumMod val="75000"/>
                  </a:schemeClr>
                </a:gs>
                <a:gs pos="97000">
                  <a:schemeClr val="accent4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  <a:effectLst>
            <a:outerShdw blurRad="50800" dist="50800" dir="5400000" sx="102000" sy="102000" algn="ctr" rotWithShape="0">
              <a:srgbClr val="7030A0"/>
            </a:outerShdw>
          </a:effectLst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5015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TextBox 2"/>
          <p:cNvGrpSpPr>
            <a:grpSpLocks/>
          </p:cNvGrpSpPr>
          <p:nvPr/>
        </p:nvGrpSpPr>
        <p:grpSpPr bwMode="auto">
          <a:xfrm>
            <a:off x="1498235" y="703263"/>
            <a:ext cx="8174038" cy="1354137"/>
            <a:chOff x="396" y="119"/>
            <a:chExt cx="5149" cy="853"/>
          </a:xfrm>
        </p:grpSpPr>
        <p:pic>
          <p:nvPicPr>
            <p:cNvPr id="5" name="TextBox 2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" y="119"/>
              <a:ext cx="5149" cy="8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 Box 3"/>
            <p:cNvSpPr txBox="1">
              <a:spLocks noChangeArrowheads="1"/>
            </p:cNvSpPr>
            <p:nvPr/>
          </p:nvSpPr>
          <p:spPr bwMode="auto">
            <a:xfrm>
              <a:off x="431" y="164"/>
              <a:ext cx="5080" cy="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2400" b="1" dirty="0" smtClean="0">
                  <a:solidFill>
                    <a:srgbClr val="742217"/>
                  </a:solidFill>
                  <a:latin typeface="Cambria" panose="02040503050406030204" pitchFamily="18" charset="0"/>
                </a:rPr>
                <a:t>Скорость тела меняется при взаимодействии его с другими телами. </a:t>
              </a:r>
              <a:r>
                <a:rPr lang="ru-RU" sz="2400" b="1" dirty="0" smtClean="0">
                  <a:latin typeface="Cambria" panose="02040503050406030204" pitchFamily="18" charset="0"/>
                </a:rPr>
                <a:t>Просто говорят,</a:t>
              </a:r>
              <a:r>
                <a:rPr lang="ru-RU" sz="2400" b="1" dirty="0">
                  <a:solidFill>
                    <a:srgbClr val="742217"/>
                  </a:solidFill>
                  <a:latin typeface="Cambria" panose="02040503050406030204" pitchFamily="18" charset="0"/>
                </a:rPr>
                <a:t> </a:t>
              </a:r>
              <a:r>
                <a:rPr lang="ru-RU" sz="2400" b="1" dirty="0" smtClean="0">
                  <a:solidFill>
                    <a:srgbClr val="742217"/>
                  </a:solidFill>
                  <a:latin typeface="Cambria" panose="02040503050406030204" pitchFamily="18" charset="0"/>
                </a:rPr>
                <a:t>на тело действует сила или к нему приложена сила.</a:t>
              </a:r>
              <a:endParaRPr lang="ru-RU" sz="2400" b="1" dirty="0">
                <a:solidFill>
                  <a:srgbClr val="0070C0"/>
                </a:solidFill>
                <a:latin typeface="Cambria" panose="02040503050406030204" pitchFamily="18" charset="0"/>
              </a:endParaRPr>
            </a:p>
          </p:txBody>
        </p:sp>
      </p:grp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18687" y="2328992"/>
            <a:ext cx="2080219" cy="190525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1247" y="4505840"/>
            <a:ext cx="1521812" cy="20134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62832" y="2619633"/>
            <a:ext cx="55440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Деформацией называют любое изменение формы и размера тела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0312" y="3622068"/>
            <a:ext cx="2048434" cy="253005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85254" y="4395916"/>
            <a:ext cx="12954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47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8244" y="1451729"/>
            <a:ext cx="7860958" cy="3202649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pPr marL="609600" lvl="0" indent="-609600" fontAlgn="base">
              <a:lnSpc>
                <a:spcPct val="100000"/>
              </a:lnSpc>
              <a:spcBef>
                <a:spcPts val="575"/>
              </a:spcBef>
              <a:spcAft>
                <a:spcPct val="0"/>
              </a:spcAft>
              <a:buClr>
                <a:srgbClr val="D34817"/>
              </a:buClr>
              <a:buSzPct val="85000"/>
              <a:buFont typeface="Wingdings" panose="05000000000000000000" pitchFamily="2" charset="2"/>
              <a:buAutoNum type="arabicPeriod"/>
            </a:pPr>
            <a:r>
              <a:rPr lang="ru-RU" b="1" dirty="0">
                <a:solidFill>
                  <a:srgbClr val="7030A0"/>
                </a:solidFill>
                <a:latin typeface="Cambria" panose="02040503050406030204" pitchFamily="18" charset="0"/>
              </a:rPr>
              <a:t>Сила – мера взаимодействия тел</a:t>
            </a:r>
            <a:r>
              <a:rPr lang="ru-RU" dirty="0">
                <a:solidFill>
                  <a:prstClr val="black"/>
                </a:solidFill>
                <a:latin typeface="Cambria" panose="02040503050406030204" pitchFamily="18" charset="0"/>
              </a:rPr>
              <a:t>: </a:t>
            </a:r>
            <a:r>
              <a:rPr lang="ru-RU" i="1" dirty="0">
                <a:solidFill>
                  <a:prstClr val="black"/>
                </a:solidFill>
                <a:latin typeface="Cambria" panose="02040503050406030204" pitchFamily="18" charset="0"/>
              </a:rPr>
              <a:t>в результате воздействия силы тела могут изменить скорость или деформироваться;</a:t>
            </a:r>
          </a:p>
          <a:p>
            <a:pPr marL="609600" lvl="0" indent="-609600" fontAlgn="base">
              <a:lnSpc>
                <a:spcPct val="100000"/>
              </a:lnSpc>
              <a:spcBef>
                <a:spcPts val="575"/>
              </a:spcBef>
              <a:spcAft>
                <a:spcPct val="0"/>
              </a:spcAft>
              <a:buClr>
                <a:srgbClr val="D34817"/>
              </a:buClr>
              <a:buSzPct val="85000"/>
              <a:buFont typeface="Wingdings" panose="05000000000000000000" pitchFamily="2" charset="2"/>
              <a:buAutoNum type="arabicPeriod"/>
            </a:pPr>
            <a:r>
              <a:rPr lang="ru-RU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ru-RU" b="1" dirty="0">
                <a:solidFill>
                  <a:srgbClr val="7030A0"/>
                </a:solidFill>
                <a:latin typeface="Cambria" panose="02040503050406030204" pitchFamily="18" charset="0"/>
              </a:rPr>
              <a:t>Сила – физическая величина</a:t>
            </a:r>
            <a:r>
              <a:rPr lang="ru-RU" dirty="0">
                <a:solidFill>
                  <a:prstClr val="black"/>
                </a:solidFill>
                <a:latin typeface="Cambria" panose="02040503050406030204" pitchFamily="18" charset="0"/>
              </a:rPr>
              <a:t>: </a:t>
            </a:r>
            <a:r>
              <a:rPr lang="ru-RU" i="1" dirty="0">
                <a:solidFill>
                  <a:prstClr val="black"/>
                </a:solidFill>
                <a:latin typeface="Cambria" panose="02040503050406030204" pitchFamily="18" charset="0"/>
              </a:rPr>
              <a:t>ее можно измерить;</a:t>
            </a:r>
          </a:p>
          <a:p>
            <a:pPr marL="609600" lvl="0" indent="-609600" fontAlgn="base">
              <a:lnSpc>
                <a:spcPct val="100000"/>
              </a:lnSpc>
              <a:spcBef>
                <a:spcPts val="575"/>
              </a:spcBef>
              <a:spcAft>
                <a:spcPct val="0"/>
              </a:spcAft>
              <a:buClr>
                <a:srgbClr val="D34817"/>
              </a:buClr>
              <a:buSzPct val="85000"/>
              <a:buFont typeface="Wingdings" panose="05000000000000000000" pitchFamily="2" charset="2"/>
              <a:buAutoNum type="arabicPeriod"/>
            </a:pPr>
            <a:r>
              <a:rPr lang="ru-RU" b="1" dirty="0">
                <a:solidFill>
                  <a:srgbClr val="7030A0"/>
                </a:solidFill>
                <a:latin typeface="Cambria" panose="02040503050406030204" pitchFamily="18" charset="0"/>
              </a:rPr>
              <a:t>Сила – векторная величина</a:t>
            </a:r>
            <a:r>
              <a:rPr lang="ru-RU" dirty="0">
                <a:solidFill>
                  <a:prstClr val="black"/>
                </a:solidFill>
                <a:latin typeface="Cambria" panose="02040503050406030204" pitchFamily="18" charset="0"/>
              </a:rPr>
              <a:t>: </a:t>
            </a:r>
            <a:r>
              <a:rPr lang="ru-RU" i="1" dirty="0">
                <a:solidFill>
                  <a:prstClr val="black"/>
                </a:solidFill>
                <a:latin typeface="Cambria" panose="02040503050406030204" pitchFamily="18" charset="0"/>
              </a:rPr>
              <a:t>она характеризуется </a:t>
            </a:r>
            <a:r>
              <a:rPr lang="ru-RU" i="1" dirty="0" smtClean="0">
                <a:solidFill>
                  <a:prstClr val="black"/>
                </a:solidFill>
                <a:latin typeface="Cambria" panose="02040503050406030204" pitchFamily="18" charset="0"/>
              </a:rPr>
              <a:t>направлением</a:t>
            </a:r>
          </a:p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</a:pPr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Результат 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</a:rPr>
              <a:t>действия силы на тело зависит от ее модуля, направления и точки приложения</a:t>
            </a:r>
          </a:p>
          <a:p>
            <a:pPr marL="609600" lvl="0" indent="-609600" fontAlgn="base">
              <a:lnSpc>
                <a:spcPct val="100000"/>
              </a:lnSpc>
              <a:spcBef>
                <a:spcPts val="575"/>
              </a:spcBef>
              <a:spcAft>
                <a:spcPct val="0"/>
              </a:spcAft>
              <a:buClr>
                <a:srgbClr val="D34817"/>
              </a:buClr>
              <a:buSzPct val="85000"/>
              <a:buFont typeface="Wingdings" panose="05000000000000000000" pitchFamily="2" charset="2"/>
              <a:buAutoNum type="arabicPeriod"/>
            </a:pPr>
            <a:endParaRPr lang="ru-RU" sz="2600" i="1" dirty="0">
              <a:solidFill>
                <a:prstClr val="black"/>
              </a:solidFill>
              <a:latin typeface="Cambria" panose="02040503050406030204" pitchFamily="18" charset="0"/>
            </a:endParaRPr>
          </a:p>
          <a:p>
            <a:pPr marL="502920" indent="-457200">
              <a:buAutoNum type="arabicPeriod"/>
            </a:pPr>
            <a:endParaRPr lang="ru-RU" b="1" dirty="0">
              <a:solidFill>
                <a:srgbClr val="7030A0"/>
              </a:solidFill>
            </a:endParaRPr>
          </a:p>
        </p:txBody>
      </p:sp>
      <p:grpSp>
        <p:nvGrpSpPr>
          <p:cNvPr id="11" name="Группа 10"/>
          <p:cNvGrpSpPr>
            <a:grpSpLocks/>
          </p:cNvGrpSpPr>
          <p:nvPr/>
        </p:nvGrpSpPr>
        <p:grpSpPr bwMode="auto">
          <a:xfrm>
            <a:off x="601535" y="4654378"/>
            <a:ext cx="7537450" cy="1861752"/>
            <a:chOff x="962979" y="4869160"/>
            <a:chExt cx="7537979" cy="1736565"/>
          </a:xfrm>
        </p:grpSpPr>
        <p:grpSp>
          <p:nvGrpSpPr>
            <p:cNvPr id="12" name="Группа 11"/>
            <p:cNvGrpSpPr>
              <a:grpSpLocks/>
            </p:cNvGrpSpPr>
            <p:nvPr/>
          </p:nvGrpSpPr>
          <p:grpSpPr bwMode="auto">
            <a:xfrm>
              <a:off x="5220072" y="5517232"/>
              <a:ext cx="3280886" cy="1047021"/>
              <a:chOff x="323528" y="5589240"/>
              <a:chExt cx="3280886" cy="1047021"/>
            </a:xfrm>
          </p:grpSpPr>
          <p:sp>
            <p:nvSpPr>
              <p:cNvPr id="14" name="TextBox 8"/>
              <p:cNvSpPr txBox="1">
                <a:spLocks noChangeArrowheads="1"/>
              </p:cNvSpPr>
              <p:nvPr/>
            </p:nvSpPr>
            <p:spPr bwMode="auto">
              <a:xfrm>
                <a:off x="323528" y="5805264"/>
                <a:ext cx="3051926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/>
                <a:r>
                  <a:rPr lang="ru-RU" sz="2400" i="1">
                    <a:solidFill>
                      <a:srgbClr val="C00000"/>
                    </a:solidFill>
                  </a:rPr>
                  <a:t>Обозначение силы:</a:t>
                </a:r>
              </a:p>
              <a:p>
                <a:pPr eaLnBrk="1" hangingPunct="1"/>
                <a:r>
                  <a:rPr lang="ru-RU" sz="2400" i="1">
                    <a:solidFill>
                      <a:srgbClr val="C00000"/>
                    </a:solidFill>
                  </a:rPr>
                  <a:t>          модуля силы: </a:t>
                </a:r>
              </a:p>
            </p:txBody>
          </p:sp>
          <p:pic>
            <p:nvPicPr>
              <p:cNvPr id="15" name="Picture 4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1840" y="5589240"/>
                <a:ext cx="472574" cy="5775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03848" y="6165304"/>
                <a:ext cx="339849" cy="431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3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2979" y="4869160"/>
              <a:ext cx="3681029" cy="17365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7" name="Picture 4" descr="Сложение сил_ лебедь-рак-щука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0" b="-1198"/>
          <a:stretch/>
        </p:blipFill>
        <p:spPr bwMode="auto">
          <a:xfrm>
            <a:off x="9199392" y="4146507"/>
            <a:ext cx="2448911" cy="1982444"/>
          </a:xfrm>
          <a:prstGeom prst="rect">
            <a:avLst/>
          </a:prstGeom>
          <a:noFill/>
          <a:ln>
            <a:noFill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5929" y="525341"/>
            <a:ext cx="6913463" cy="82303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4" name="Прямоугольник 3"/>
          <p:cNvSpPr/>
          <p:nvPr/>
        </p:nvSpPr>
        <p:spPr>
          <a:xfrm>
            <a:off x="2736762" y="717625"/>
            <a:ext cx="55999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b="1" dirty="0">
                <a:solidFill>
                  <a:srgbClr val="C00000"/>
                </a:solidFill>
              </a:rPr>
              <a:t>Что мы должны знать о понятии «сила»</a:t>
            </a:r>
          </a:p>
        </p:txBody>
      </p:sp>
    </p:spTree>
    <p:extLst>
      <p:ext uri="{BB962C8B-B14F-4D97-AF65-F5344CB8AC3E}">
        <p14:creationId xmlns:p14="http://schemas.microsoft.com/office/powerpoint/2010/main" val="404584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535459"/>
          </a:xfrm>
        </p:spPr>
        <p:txBody>
          <a:bodyPr>
            <a:normAutofit/>
          </a:bodyPr>
          <a:lstStyle/>
          <a:p>
            <a:pPr lvl="0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За единицу силы в системе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СИ   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принят (1Н) ньютон.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000" b="1" dirty="0" smtClean="0">
                <a:solidFill>
                  <a:srgbClr val="FFCC00"/>
                </a:solidFill>
                <a:latin typeface="Arial" panose="020B0604020202020204" pitchFamily="34" charset="0"/>
              </a:rPr>
              <a:t>         </a:t>
            </a:r>
            <a:endParaRPr lang="ru-RU" sz="2000" b="1" dirty="0">
              <a:solidFill>
                <a:srgbClr val="FFCC00"/>
              </a:solidFill>
              <a:latin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143000" y="1334013"/>
            <a:ext cx="87568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Сила в 1 Н- такая сила , которая за 1с изменяет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                  скорость тела массой 1 кг на 1м/с.</a:t>
            </a: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513" y="2415877"/>
            <a:ext cx="2143125" cy="2886075"/>
          </a:xfrm>
          <a:prstGeom prst="rect">
            <a:avLst/>
          </a:prstGeom>
          <a:solidFill>
            <a:srgbClr val="FFCC00"/>
          </a:solidFill>
          <a:ln w="38100">
            <a:solidFill>
              <a:srgbClr val="FFCC00"/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4930" y="5684108"/>
            <a:ext cx="28750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FFCC00"/>
                </a:solidFill>
                <a:latin typeface="Arial" panose="020B0604020202020204" pitchFamily="34" charset="0"/>
              </a:rPr>
              <a:t> Ньютон Исаак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FFCC00"/>
                </a:solidFill>
                <a:latin typeface="Arial" panose="020B0604020202020204" pitchFamily="34" charset="0"/>
              </a:rPr>
              <a:t>    </a:t>
            </a:r>
            <a:r>
              <a:rPr lang="ru-RU" sz="2000" b="1" dirty="0" smtClean="0">
                <a:solidFill>
                  <a:srgbClr val="FFCC00"/>
                </a:solidFill>
                <a:latin typeface="Arial" panose="020B0604020202020204" pitchFamily="34" charset="0"/>
              </a:rPr>
              <a:t>(</a:t>
            </a:r>
            <a:r>
              <a:rPr lang="ru-RU" sz="2000" b="1" dirty="0">
                <a:solidFill>
                  <a:srgbClr val="FFCC00"/>
                </a:solidFill>
                <a:latin typeface="Arial" panose="020B0604020202020204" pitchFamily="34" charset="0"/>
              </a:rPr>
              <a:t>1643-1727)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070754" y="2104588"/>
            <a:ext cx="401880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кН=1000Н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1МН=1000000Н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1мН=0,001Н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041557" y="4424789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>
                <a:solidFill>
                  <a:srgbClr val="000099"/>
                </a:solidFill>
                <a:latin typeface="Arial" panose="020B0604020202020204" pitchFamily="34" charset="0"/>
              </a:rPr>
              <a:t>Ньютон сформулировал основные законы классической механики. Открыл закон всемирного тяготения, дал теорию движения небесных тел, создав основы небесной механики. Работы Ньютона намного опередили общий научный уровень его времени.</a:t>
            </a:r>
          </a:p>
        </p:txBody>
      </p:sp>
    </p:spTree>
    <p:extLst>
      <p:ext uri="{BB962C8B-B14F-4D97-AF65-F5344CB8AC3E}">
        <p14:creationId xmlns:p14="http://schemas.microsoft.com/office/powerpoint/2010/main" val="160224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8451" y="594134"/>
            <a:ext cx="6913463" cy="939113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4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840259" y="2273643"/>
            <a:ext cx="459220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Мы в ракету дружно сели ,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7030A0"/>
                </a:solidFill>
              </a:rPr>
              <a:t>(дети приседают)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В космос полететь хотели,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7030A0"/>
                </a:solidFill>
              </a:rPr>
              <a:t>(поднимаются, руки вверх) 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С притяжением Земли мы бороться не смогли.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Шлем вам всем большой привет</a:t>
            </a:r>
            <a:endParaRPr lang="ru-RU" sz="2400" b="1" dirty="0">
              <a:solidFill>
                <a:srgbClr val="C0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rgbClr val="7030A0"/>
                </a:solidFill>
              </a:rPr>
              <a:t>(поднимаются, руки вверх) 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Опоздавшим места нет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7030A0"/>
                </a:solidFill>
              </a:rPr>
              <a:t>(быстро сесть за парту).</a:t>
            </a:r>
          </a:p>
          <a:p>
            <a:endParaRPr lang="ru-RU" sz="2400" b="1" dirty="0">
              <a:solidFill>
                <a:srgbClr val="7030A0"/>
              </a:solidFill>
            </a:endParaRPr>
          </a:p>
        </p:txBody>
      </p:sp>
      <p:pic>
        <p:nvPicPr>
          <p:cNvPr id="6" name="Picture 2" descr="C05-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047" y="3034240"/>
            <a:ext cx="4356100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851249" y="741231"/>
            <a:ext cx="64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Физкультминутка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5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607</TotalTime>
  <Words>633</Words>
  <Application>Microsoft Office PowerPoint</Application>
  <PresentationFormat>Широкоэкранный</PresentationFormat>
  <Paragraphs>100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7" baseType="lpstr">
      <vt:lpstr>Arial</vt:lpstr>
      <vt:lpstr>Calibri</vt:lpstr>
      <vt:lpstr>Cambria</vt:lpstr>
      <vt:lpstr>Corbel</vt:lpstr>
      <vt:lpstr>Perpetua</vt:lpstr>
      <vt:lpstr>Times New Roman</vt:lpstr>
      <vt:lpstr>Wingdings</vt:lpstr>
      <vt:lpstr>Wingdings 2</vt:lpstr>
      <vt:lpstr>Базис</vt:lpstr>
      <vt:lpstr>Сила. </vt:lpstr>
      <vt:lpstr>Презентация PowerPoint</vt:lpstr>
      <vt:lpstr>Презентация PowerPoint</vt:lpstr>
      <vt:lpstr>Что такое сила?</vt:lpstr>
      <vt:lpstr>Презентация PowerPoint</vt:lpstr>
      <vt:lpstr>Презентация PowerPoint</vt:lpstr>
      <vt:lpstr>Презентация PowerPoint</vt:lpstr>
      <vt:lpstr>За единицу силы в системе СИ    принят (1Н) ньютон. </vt:lpstr>
      <vt:lpstr>Презентация PowerPoint</vt:lpstr>
      <vt:lpstr>Презентация PowerPoint</vt:lpstr>
      <vt:lpstr>Презентация PowerPoint</vt:lpstr>
      <vt:lpstr>Явление тяготения. Сила тяжести.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Vlad_PKY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Сила. Явления тяготения. Сила тяжести</dc:title>
  <dc:creator>User</dc:creator>
  <cp:lastModifiedBy>User</cp:lastModifiedBy>
  <cp:revision>56</cp:revision>
  <dcterms:created xsi:type="dcterms:W3CDTF">2014-11-30T23:32:06Z</dcterms:created>
  <dcterms:modified xsi:type="dcterms:W3CDTF">2014-12-13T01:08:02Z</dcterms:modified>
</cp:coreProperties>
</file>