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Использование граф</a:t>
            </a:r>
            <a:r>
              <a:rPr lang="ru-RU" dirty="0" smtClean="0"/>
              <a:t>и</a:t>
            </a:r>
            <a:r>
              <a:rPr lang="ru-RU" dirty="0" smtClean="0"/>
              <a:t>ческого режима в </a:t>
            </a:r>
            <a:r>
              <a:rPr lang="ru-RU" dirty="0" smtClean="0"/>
              <a:t>Паскаль </a:t>
            </a:r>
            <a:r>
              <a:rPr lang="en-US" dirty="0" smtClean="0"/>
              <a:t>ABC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785918" y="500042"/>
            <a:ext cx="5072098" cy="52864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428860" y="1357298"/>
            <a:ext cx="3705252" cy="37052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071802" y="2000240"/>
            <a:ext cx="2357454" cy="242889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786182" y="2643182"/>
            <a:ext cx="990608" cy="99060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428604"/>
            <a:ext cx="807249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/>
            <a:r>
              <a:rPr lang="ru-RU" dirty="0" smtClean="0"/>
              <a:t>При работе в графическом режиме изображение на экране строится из точек – </a:t>
            </a:r>
            <a:r>
              <a:rPr lang="ru-RU" b="1" dirty="0" smtClean="0"/>
              <a:t>пикселей. Каждый пиксель (точка) характеризуется координатами и цветом.</a:t>
            </a:r>
          </a:p>
          <a:p>
            <a:pPr indent="354013"/>
            <a:r>
              <a:rPr lang="ru-RU" dirty="0" smtClean="0"/>
              <a:t>Разрешение монитора может задаваться выражением Х </a:t>
            </a:r>
            <a:r>
              <a:rPr lang="ru-RU" dirty="0" err="1" smtClean="0"/>
              <a:t>х</a:t>
            </a:r>
            <a:r>
              <a:rPr lang="ru-RU" dirty="0" smtClean="0"/>
              <a:t> Y, где X – количество пикселей на экране по горизонтали, а Y – по вертикали. </a:t>
            </a:r>
          </a:p>
          <a:p>
            <a:pPr indent="354013"/>
            <a:r>
              <a:rPr lang="ru-RU" dirty="0" smtClean="0"/>
              <a:t>Например, известны следующие разрешения мониторов:</a:t>
            </a:r>
          </a:p>
          <a:p>
            <a:pPr indent="354013"/>
            <a:r>
              <a:rPr lang="ru-RU" b="1" dirty="0" smtClean="0"/>
              <a:t>320 </a:t>
            </a:r>
            <a:r>
              <a:rPr lang="ru-RU" b="1" dirty="0" err="1" smtClean="0"/>
              <a:t>х</a:t>
            </a:r>
            <a:r>
              <a:rPr lang="ru-RU" b="1" dirty="0" smtClean="0"/>
              <a:t> 200; 640 </a:t>
            </a:r>
            <a:r>
              <a:rPr lang="ru-RU" b="1" dirty="0" err="1" smtClean="0"/>
              <a:t>х</a:t>
            </a:r>
            <a:r>
              <a:rPr lang="ru-RU" b="1" dirty="0" smtClean="0"/>
              <a:t> 480; 800 </a:t>
            </a:r>
            <a:r>
              <a:rPr lang="ru-RU" b="1" dirty="0" err="1" smtClean="0"/>
              <a:t>х</a:t>
            </a:r>
            <a:r>
              <a:rPr lang="ru-RU" b="1" dirty="0" smtClean="0"/>
              <a:t> 600; 1024 </a:t>
            </a:r>
            <a:r>
              <a:rPr lang="ru-RU" b="1" dirty="0" err="1" smtClean="0"/>
              <a:t>х</a:t>
            </a:r>
            <a:r>
              <a:rPr lang="ru-RU" b="1" dirty="0" smtClean="0"/>
              <a:t> 768; 1280 </a:t>
            </a:r>
            <a:r>
              <a:rPr lang="ru-RU" b="1" dirty="0" err="1" smtClean="0"/>
              <a:t>х</a:t>
            </a:r>
            <a:r>
              <a:rPr lang="ru-RU" b="1" dirty="0" smtClean="0"/>
              <a:t> 1024 и т. д.</a:t>
            </a:r>
          </a:p>
          <a:p>
            <a:pPr indent="354013"/>
            <a:r>
              <a:rPr lang="ru-RU" dirty="0" smtClean="0"/>
              <a:t>Даже при самом маленьком разрешении монитора изображение в графическом режиме формируется с помощью 64 000 (320  200) графических элементов. Из такого количества «строительных кирпичиков» можно построить довольно сложную картинку.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3571876"/>
            <a:ext cx="5143536" cy="3029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0298" y="785794"/>
            <a:ext cx="4572000" cy="49552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/>
              <a:t>Стандартные цвета </a:t>
            </a:r>
            <a:r>
              <a:rPr lang="en-US" sz="2800" b="1" dirty="0" smtClean="0"/>
              <a:t>color</a:t>
            </a:r>
          </a:p>
          <a:p>
            <a:r>
              <a:rPr lang="en-US" sz="2400" b="1" dirty="0" err="1" smtClean="0"/>
              <a:t>clBlack</a:t>
            </a:r>
            <a:r>
              <a:rPr lang="en-US" sz="2400" b="1" dirty="0" smtClean="0"/>
              <a:t> – </a:t>
            </a:r>
            <a:r>
              <a:rPr lang="ru-RU" sz="2400" b="1" dirty="0" smtClean="0"/>
              <a:t>черный,</a:t>
            </a:r>
          </a:p>
          <a:p>
            <a:r>
              <a:rPr lang="en-US" sz="2400" b="1" dirty="0" smtClean="0"/>
              <a:t> </a:t>
            </a:r>
            <a:r>
              <a:rPr lang="en-US" sz="2400" b="1" dirty="0" err="1" smtClean="0"/>
              <a:t>clPurple</a:t>
            </a:r>
            <a:r>
              <a:rPr lang="en-US" sz="2400" b="1" dirty="0" smtClean="0"/>
              <a:t> – </a:t>
            </a:r>
            <a:r>
              <a:rPr lang="ru-RU" sz="2400" b="1" dirty="0" smtClean="0"/>
              <a:t>фиолетовый, </a:t>
            </a:r>
          </a:p>
          <a:p>
            <a:r>
              <a:rPr lang="en-US" sz="2400" b="1" dirty="0" err="1" smtClean="0"/>
              <a:t>clWhite</a:t>
            </a:r>
            <a:r>
              <a:rPr lang="en-US" sz="2400" b="1" dirty="0" smtClean="0"/>
              <a:t> – </a:t>
            </a:r>
            <a:r>
              <a:rPr lang="ru-RU" sz="2400" b="1" dirty="0" smtClean="0"/>
              <a:t>белый, </a:t>
            </a:r>
          </a:p>
          <a:p>
            <a:r>
              <a:rPr lang="en-US" sz="2400" b="1" dirty="0" err="1" smtClean="0"/>
              <a:t>clRed</a:t>
            </a:r>
            <a:r>
              <a:rPr lang="en-US" sz="2400" b="1" dirty="0" smtClean="0"/>
              <a:t> – </a:t>
            </a:r>
            <a:r>
              <a:rPr lang="ru-RU" sz="2400" b="1" dirty="0" smtClean="0"/>
              <a:t>красный, </a:t>
            </a:r>
          </a:p>
          <a:p>
            <a:r>
              <a:rPr lang="en-US" sz="2400" b="1" dirty="0" err="1" smtClean="0"/>
              <a:t>clGreen</a:t>
            </a:r>
            <a:r>
              <a:rPr lang="en-US" sz="2400" b="1" dirty="0" smtClean="0"/>
              <a:t> – </a:t>
            </a:r>
            <a:r>
              <a:rPr lang="ru-RU" sz="2400" b="1" dirty="0" smtClean="0"/>
              <a:t>зеленый, </a:t>
            </a:r>
          </a:p>
          <a:p>
            <a:r>
              <a:rPr lang="en-US" sz="2400" b="1" dirty="0" err="1" smtClean="0"/>
              <a:t>clBrown</a:t>
            </a:r>
            <a:r>
              <a:rPr lang="en-US" sz="2400" b="1" dirty="0" smtClean="0"/>
              <a:t> – </a:t>
            </a:r>
            <a:r>
              <a:rPr lang="ru-RU" sz="2400" b="1" dirty="0" smtClean="0"/>
              <a:t>коричневый, </a:t>
            </a:r>
          </a:p>
          <a:p>
            <a:r>
              <a:rPr lang="en-US" sz="2400" b="1" dirty="0" err="1" smtClean="0"/>
              <a:t>clBlue</a:t>
            </a:r>
            <a:r>
              <a:rPr lang="en-US" sz="2400" b="1" dirty="0" smtClean="0"/>
              <a:t> – </a:t>
            </a:r>
            <a:r>
              <a:rPr lang="ru-RU" sz="2400" b="1" dirty="0" smtClean="0"/>
              <a:t>синий, </a:t>
            </a:r>
          </a:p>
          <a:p>
            <a:r>
              <a:rPr lang="en-US" sz="2400" b="1" dirty="0" err="1" smtClean="0"/>
              <a:t>clSkyBlue</a:t>
            </a:r>
            <a:r>
              <a:rPr lang="en-US" sz="2400" b="1" dirty="0" smtClean="0"/>
              <a:t> – </a:t>
            </a:r>
            <a:r>
              <a:rPr lang="ru-RU" sz="2400" b="1" dirty="0" smtClean="0"/>
              <a:t>голубой, </a:t>
            </a:r>
          </a:p>
          <a:p>
            <a:r>
              <a:rPr lang="en-US" sz="2400" b="1" dirty="0" err="1" smtClean="0"/>
              <a:t>clYellow</a:t>
            </a:r>
            <a:r>
              <a:rPr lang="en-US" sz="2400" b="1" dirty="0" smtClean="0"/>
              <a:t> – </a:t>
            </a:r>
            <a:r>
              <a:rPr lang="ru-RU" sz="2400" b="1" dirty="0" smtClean="0"/>
              <a:t>желтый,</a:t>
            </a:r>
          </a:p>
          <a:p>
            <a:r>
              <a:rPr lang="en-US" sz="2400" b="1" dirty="0" err="1" smtClean="0"/>
              <a:t>clCream</a:t>
            </a:r>
            <a:r>
              <a:rPr lang="en-US" sz="2400" b="1" dirty="0" smtClean="0"/>
              <a:t> – </a:t>
            </a:r>
            <a:r>
              <a:rPr lang="ru-RU" sz="2400" b="1" dirty="0" smtClean="0"/>
              <a:t>кремовый, </a:t>
            </a:r>
          </a:p>
          <a:p>
            <a:r>
              <a:rPr lang="en-US" sz="2400" b="1" dirty="0" err="1" smtClean="0"/>
              <a:t>clFuchsia</a:t>
            </a:r>
            <a:r>
              <a:rPr lang="en-US" sz="2400" b="1" dirty="0" smtClean="0"/>
              <a:t> – </a:t>
            </a:r>
            <a:r>
              <a:rPr lang="ru-RU" sz="2400" b="1" dirty="0" smtClean="0"/>
              <a:t>сиреневый, </a:t>
            </a:r>
          </a:p>
          <a:p>
            <a:r>
              <a:rPr lang="en-US" sz="2400" b="1" dirty="0" err="1" smtClean="0"/>
              <a:t>clGray</a:t>
            </a:r>
            <a:r>
              <a:rPr lang="en-US" sz="2400" b="1" dirty="0" smtClean="0"/>
              <a:t> – </a:t>
            </a:r>
            <a:r>
              <a:rPr lang="ru-RU" sz="2400" b="1" dirty="0" smtClean="0"/>
              <a:t>серый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642918"/>
            <a:ext cx="850112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/>
              <a:t>Процедуры</a:t>
            </a:r>
          </a:p>
          <a:p>
            <a:pPr indent="265113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70C0"/>
                </a:solidFill>
              </a:rPr>
              <a:t>Uses </a:t>
            </a:r>
            <a:r>
              <a:rPr lang="en-US" sz="2800" b="1" dirty="0" err="1" smtClean="0">
                <a:solidFill>
                  <a:srgbClr val="0070C0"/>
                </a:solidFill>
              </a:rPr>
              <a:t>GraphAbc</a:t>
            </a:r>
            <a:r>
              <a:rPr lang="en-US" sz="2800" b="1" dirty="0" smtClean="0">
                <a:solidFill>
                  <a:srgbClr val="0070C0"/>
                </a:solidFill>
              </a:rPr>
              <a:t>; </a:t>
            </a:r>
            <a:r>
              <a:rPr lang="ru-RU" sz="2800" b="1" dirty="0" smtClean="0"/>
              <a:t>подключение модуля </a:t>
            </a:r>
            <a:r>
              <a:rPr lang="en-US" sz="2800" b="1" dirty="0" err="1" smtClean="0"/>
              <a:t>GraphAbc</a:t>
            </a:r>
            <a:endParaRPr lang="en-US" sz="2800" b="1" dirty="0" smtClean="0"/>
          </a:p>
          <a:p>
            <a:pPr indent="265113">
              <a:buFont typeface="Arial" pitchFamily="34" charset="0"/>
              <a:buChar char="•"/>
            </a:pPr>
            <a:r>
              <a:rPr lang="ru-RU" sz="2800" b="1" dirty="0" err="1" smtClean="0">
                <a:solidFill>
                  <a:srgbClr val="0070C0"/>
                </a:solidFill>
              </a:rPr>
              <a:t>SetWindowSize</a:t>
            </a:r>
            <a:r>
              <a:rPr lang="ru-RU" sz="2800" b="1" dirty="0" smtClean="0">
                <a:solidFill>
                  <a:srgbClr val="0070C0"/>
                </a:solidFill>
              </a:rPr>
              <a:t>(</a:t>
            </a:r>
            <a:r>
              <a:rPr lang="ru-RU" sz="2800" b="1" dirty="0" err="1" smtClean="0">
                <a:solidFill>
                  <a:srgbClr val="0070C0"/>
                </a:solidFill>
              </a:rPr>
              <a:t>m,n</a:t>
            </a:r>
            <a:r>
              <a:rPr lang="ru-RU" sz="2800" b="1" dirty="0" smtClean="0">
                <a:solidFill>
                  <a:srgbClr val="0070C0"/>
                </a:solidFill>
              </a:rPr>
              <a:t>); </a:t>
            </a:r>
            <a:r>
              <a:rPr lang="ru-RU" sz="2800" b="1" dirty="0" smtClean="0"/>
              <a:t>ширина и высота графического окна</a:t>
            </a:r>
          </a:p>
          <a:p>
            <a:pPr indent="265113"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rgbClr val="0070C0"/>
                </a:solidFill>
              </a:rPr>
              <a:t>ClearWindow</a:t>
            </a:r>
            <a:r>
              <a:rPr lang="en-US" sz="2800" b="1" dirty="0" smtClean="0">
                <a:solidFill>
                  <a:srgbClr val="0070C0"/>
                </a:solidFill>
              </a:rPr>
              <a:t>(color); </a:t>
            </a:r>
            <a:r>
              <a:rPr lang="ru-RU" sz="2800" b="1" dirty="0" smtClean="0"/>
              <a:t>устанавливает цвет фона </a:t>
            </a:r>
            <a:r>
              <a:rPr lang="en-US" sz="2800" b="1" dirty="0" smtClean="0"/>
              <a:t>color</a:t>
            </a:r>
          </a:p>
          <a:p>
            <a:pPr indent="265113">
              <a:buFont typeface="Arial" pitchFamily="34" charset="0"/>
              <a:buChar char="•"/>
            </a:pPr>
            <a:r>
              <a:rPr lang="ru-RU" sz="2800" b="1" dirty="0" err="1" smtClean="0">
                <a:solidFill>
                  <a:srgbClr val="0070C0"/>
                </a:solidFill>
              </a:rPr>
              <a:t>ClearWindow</a:t>
            </a:r>
            <a:r>
              <a:rPr lang="ru-RU" sz="2800" b="1" dirty="0" smtClean="0">
                <a:solidFill>
                  <a:srgbClr val="0070C0"/>
                </a:solidFill>
              </a:rPr>
              <a:t>(</a:t>
            </a:r>
            <a:r>
              <a:rPr lang="ru-RU" sz="2800" b="1" dirty="0" err="1" smtClean="0">
                <a:solidFill>
                  <a:srgbClr val="0070C0"/>
                </a:solidFill>
              </a:rPr>
              <a:t>clWhite</a:t>
            </a:r>
            <a:r>
              <a:rPr lang="ru-RU" sz="2800" b="1" dirty="0" smtClean="0">
                <a:solidFill>
                  <a:srgbClr val="0070C0"/>
                </a:solidFill>
              </a:rPr>
              <a:t>); </a:t>
            </a:r>
            <a:r>
              <a:rPr lang="ru-RU" sz="2800" b="1" dirty="0" smtClean="0"/>
              <a:t>устанавливает цвет фона белый</a:t>
            </a:r>
          </a:p>
          <a:p>
            <a:pPr indent="265113"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rgbClr val="0070C0"/>
                </a:solidFill>
              </a:rPr>
              <a:t>SetPixel</a:t>
            </a:r>
            <a:r>
              <a:rPr lang="en-US" sz="2800" b="1" dirty="0" smtClean="0">
                <a:solidFill>
                  <a:srgbClr val="0070C0"/>
                </a:solidFill>
              </a:rPr>
              <a:t>(</a:t>
            </a:r>
            <a:r>
              <a:rPr lang="en-US" sz="2800" b="1" dirty="0" err="1" smtClean="0">
                <a:solidFill>
                  <a:srgbClr val="0070C0"/>
                </a:solidFill>
              </a:rPr>
              <a:t>x,y,color</a:t>
            </a:r>
            <a:r>
              <a:rPr lang="en-US" sz="2800" b="1" dirty="0" smtClean="0">
                <a:solidFill>
                  <a:srgbClr val="0070C0"/>
                </a:solidFill>
              </a:rPr>
              <a:t>); </a:t>
            </a:r>
            <a:r>
              <a:rPr lang="ru-RU" sz="2800" b="1" dirty="0" smtClean="0"/>
              <a:t>рисование точки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928670"/>
            <a:ext cx="821533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Рисование контура</a:t>
            </a:r>
          </a:p>
          <a:p>
            <a:r>
              <a:rPr lang="en-US" sz="2800" b="1" dirty="0" err="1" smtClean="0">
                <a:solidFill>
                  <a:srgbClr val="0070C0"/>
                </a:solidFill>
              </a:rPr>
              <a:t>SetPenColor</a:t>
            </a:r>
            <a:r>
              <a:rPr lang="en-US" sz="2800" b="1" dirty="0" smtClean="0">
                <a:solidFill>
                  <a:srgbClr val="0070C0"/>
                </a:solidFill>
              </a:rPr>
              <a:t>(Color); </a:t>
            </a:r>
            <a:r>
              <a:rPr lang="ru-RU" sz="2800" b="1" dirty="0" smtClean="0"/>
              <a:t>установить цвет пера</a:t>
            </a:r>
          </a:p>
          <a:p>
            <a:r>
              <a:rPr lang="en-US" sz="2800" b="1" dirty="0" err="1" smtClean="0">
                <a:solidFill>
                  <a:srgbClr val="0070C0"/>
                </a:solidFill>
              </a:rPr>
              <a:t>SetPenWidth</a:t>
            </a:r>
            <a:r>
              <a:rPr lang="en-US" sz="2800" b="1" dirty="0" smtClean="0">
                <a:solidFill>
                  <a:srgbClr val="0070C0"/>
                </a:solidFill>
              </a:rPr>
              <a:t>(n); </a:t>
            </a:r>
            <a:r>
              <a:rPr lang="ru-RU" sz="2800" b="1" dirty="0" smtClean="0"/>
              <a:t>установить ширину пера</a:t>
            </a:r>
          </a:p>
          <a:p>
            <a:endParaRPr lang="ru-RU" sz="2800" b="1" dirty="0" smtClean="0"/>
          </a:p>
          <a:p>
            <a:r>
              <a:rPr lang="ru-RU" sz="2800" b="1" dirty="0" smtClean="0">
                <a:solidFill>
                  <a:srgbClr val="FF0000"/>
                </a:solidFill>
              </a:rPr>
              <a:t>Заливка замкнутых областей кистью</a:t>
            </a:r>
          </a:p>
          <a:p>
            <a:r>
              <a:rPr lang="ru-RU" sz="2800" b="1" u="sng" dirty="0" err="1" smtClean="0">
                <a:solidFill>
                  <a:srgbClr val="0070C0"/>
                </a:solidFill>
              </a:rPr>
              <a:t>FloodFill</a:t>
            </a:r>
            <a:r>
              <a:rPr lang="ru-RU" sz="2800" b="1" u="sng" dirty="0" smtClean="0">
                <a:solidFill>
                  <a:srgbClr val="0070C0"/>
                </a:solidFill>
              </a:rPr>
              <a:t>(</a:t>
            </a:r>
            <a:r>
              <a:rPr lang="ru-RU" sz="2800" b="1" u="sng" dirty="0" err="1" smtClean="0">
                <a:solidFill>
                  <a:srgbClr val="0070C0"/>
                </a:solidFill>
              </a:rPr>
              <a:t>x,y,color</a:t>
            </a:r>
            <a:r>
              <a:rPr lang="ru-RU" sz="2800" b="1" u="sng" dirty="0" smtClean="0">
                <a:solidFill>
                  <a:srgbClr val="0070C0"/>
                </a:solidFill>
              </a:rPr>
              <a:t>);  </a:t>
            </a:r>
            <a:r>
              <a:rPr lang="ru-RU" sz="2800" b="1" u="sng" dirty="0" smtClean="0"/>
              <a:t>(</a:t>
            </a:r>
            <a:r>
              <a:rPr lang="ru-RU" sz="2800" b="1" u="sng" dirty="0" err="1" smtClean="0"/>
              <a:t>x,y</a:t>
            </a:r>
            <a:r>
              <a:rPr lang="ru-RU" sz="2800" b="1" u="sng" dirty="0" smtClean="0"/>
              <a:t>) -любая точка из замкнутой обл.</a:t>
            </a:r>
          </a:p>
          <a:p>
            <a:r>
              <a:rPr lang="ru-RU" sz="2800" b="1" dirty="0" err="1" smtClean="0">
                <a:solidFill>
                  <a:srgbClr val="0070C0"/>
                </a:solidFill>
              </a:rPr>
              <a:t>SetBrushColor</a:t>
            </a:r>
            <a:r>
              <a:rPr lang="ru-RU" sz="2800" b="1" dirty="0" smtClean="0">
                <a:solidFill>
                  <a:srgbClr val="0070C0"/>
                </a:solidFill>
              </a:rPr>
              <a:t>(</a:t>
            </a:r>
            <a:r>
              <a:rPr lang="ru-RU" sz="2800" b="1" dirty="0" err="1" smtClean="0">
                <a:solidFill>
                  <a:srgbClr val="0070C0"/>
                </a:solidFill>
              </a:rPr>
              <a:t>color</a:t>
            </a:r>
            <a:r>
              <a:rPr lang="ru-RU" sz="2800" b="1" dirty="0" smtClean="0">
                <a:solidFill>
                  <a:srgbClr val="0070C0"/>
                </a:solidFill>
              </a:rPr>
              <a:t>); </a:t>
            </a:r>
            <a:r>
              <a:rPr lang="ru-RU" sz="2800" b="1" dirty="0" smtClean="0"/>
              <a:t>цвет замкнутой области (круг, прямоугольник)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35824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Объекты</a:t>
            </a:r>
          </a:p>
          <a:p>
            <a:r>
              <a:rPr lang="en-US" sz="2800" b="1" dirty="0" err="1" smtClean="0">
                <a:solidFill>
                  <a:srgbClr val="0070C0"/>
                </a:solidFill>
              </a:rPr>
              <a:t>SetPixel</a:t>
            </a:r>
            <a:r>
              <a:rPr lang="en-US" sz="2800" b="1" dirty="0" smtClean="0">
                <a:solidFill>
                  <a:srgbClr val="0070C0"/>
                </a:solidFill>
              </a:rPr>
              <a:t>(</a:t>
            </a:r>
            <a:r>
              <a:rPr lang="en-US" sz="2800" b="1" dirty="0" err="1" smtClean="0">
                <a:solidFill>
                  <a:srgbClr val="0070C0"/>
                </a:solidFill>
              </a:rPr>
              <a:t>x,y,color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  <a:r>
              <a:rPr lang="en-US" sz="2800" b="1" dirty="0" smtClean="0"/>
              <a:t>; </a:t>
            </a:r>
            <a:r>
              <a:rPr lang="ru-RU" sz="2800" b="1" dirty="0" smtClean="0"/>
              <a:t>рисование точки </a:t>
            </a:r>
          </a:p>
          <a:p>
            <a:r>
              <a:rPr lang="es-ES" sz="2800" b="1" dirty="0" smtClean="0">
                <a:solidFill>
                  <a:srgbClr val="0070C0"/>
                </a:solidFill>
              </a:rPr>
              <a:t>Line(x1,y1,x2,y2)</a:t>
            </a:r>
            <a:r>
              <a:rPr lang="es-ES" sz="2800" b="1" dirty="0" smtClean="0"/>
              <a:t>;</a:t>
            </a:r>
            <a:r>
              <a:rPr lang="es-ES" sz="2800" b="1" dirty="0" smtClean="0">
                <a:solidFill>
                  <a:srgbClr val="0070C0"/>
                </a:solidFill>
              </a:rPr>
              <a:t> </a:t>
            </a:r>
            <a:r>
              <a:rPr lang="es-ES" sz="2800" b="1" dirty="0" smtClean="0"/>
              <a:t>рисование отрезка (x1,y1)-(x2,y2)</a:t>
            </a:r>
          </a:p>
          <a:p>
            <a:r>
              <a:rPr lang="ru-RU" sz="2800" b="1" dirty="0" err="1" smtClean="0">
                <a:solidFill>
                  <a:srgbClr val="0070C0"/>
                </a:solidFill>
              </a:rPr>
              <a:t>Circle</a:t>
            </a:r>
            <a:r>
              <a:rPr lang="ru-RU" sz="2800" b="1" dirty="0" smtClean="0">
                <a:solidFill>
                  <a:srgbClr val="0070C0"/>
                </a:solidFill>
              </a:rPr>
              <a:t>(</a:t>
            </a:r>
            <a:r>
              <a:rPr lang="ru-RU" sz="2800" b="1" dirty="0" err="1" smtClean="0">
                <a:solidFill>
                  <a:srgbClr val="0070C0"/>
                </a:solidFill>
              </a:rPr>
              <a:t>x,y,r</a:t>
            </a:r>
            <a:r>
              <a:rPr lang="ru-RU" sz="2800" b="1" dirty="0" smtClean="0">
                <a:solidFill>
                  <a:srgbClr val="0070C0"/>
                </a:solidFill>
              </a:rPr>
              <a:t>)</a:t>
            </a:r>
            <a:r>
              <a:rPr lang="ru-RU" sz="2800" b="1" dirty="0" smtClean="0"/>
              <a:t>;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smtClean="0"/>
              <a:t>окружность с центром (</a:t>
            </a:r>
            <a:r>
              <a:rPr lang="ru-RU" sz="2800" b="1" dirty="0" err="1" smtClean="0"/>
              <a:t>х,у</a:t>
            </a:r>
            <a:r>
              <a:rPr lang="ru-RU" sz="2800" b="1" dirty="0" smtClean="0"/>
              <a:t>) радиуса </a:t>
            </a:r>
            <a:r>
              <a:rPr lang="ru-RU" sz="2800" b="1" dirty="0" err="1" smtClean="0"/>
              <a:t>r</a:t>
            </a:r>
            <a:endParaRPr lang="ru-RU" sz="2800" b="1" dirty="0" smtClean="0"/>
          </a:p>
          <a:p>
            <a:r>
              <a:rPr lang="en-US" sz="2800" b="1" dirty="0" smtClean="0">
                <a:solidFill>
                  <a:srgbClr val="0070C0"/>
                </a:solidFill>
              </a:rPr>
              <a:t>Rectangle(x1,y1,x2,y2)</a:t>
            </a:r>
            <a:r>
              <a:rPr lang="en-US" sz="2800" b="1" dirty="0" smtClean="0"/>
              <a:t>; </a:t>
            </a:r>
            <a:r>
              <a:rPr lang="ru-RU" sz="2800" b="1" dirty="0" smtClean="0"/>
              <a:t>прямоугольник </a:t>
            </a:r>
          </a:p>
          <a:p>
            <a:r>
              <a:rPr lang="en-US" sz="2800" dirty="0" smtClean="0"/>
              <a:t>(x1,y1),(x2,y2) </a:t>
            </a:r>
            <a:r>
              <a:rPr lang="ru-RU" sz="2800" dirty="0" smtClean="0"/>
              <a:t>противоположные вершины</a:t>
            </a:r>
          </a:p>
          <a:p>
            <a:r>
              <a:rPr lang="en-US" sz="2800" b="1" dirty="0" err="1" smtClean="0">
                <a:solidFill>
                  <a:srgbClr val="0070C0"/>
                </a:solidFill>
              </a:rPr>
              <a:t>FillRect</a:t>
            </a:r>
            <a:r>
              <a:rPr lang="en-US" sz="2800" b="1" dirty="0" smtClean="0">
                <a:solidFill>
                  <a:srgbClr val="0070C0"/>
                </a:solidFill>
              </a:rPr>
              <a:t>(x1,y1,x2,y2)</a:t>
            </a:r>
            <a:r>
              <a:rPr lang="en-US" sz="2800" b="1" dirty="0" smtClean="0"/>
              <a:t>; </a:t>
            </a:r>
            <a:r>
              <a:rPr lang="ru-RU" sz="2800" b="1" dirty="0" smtClean="0"/>
              <a:t>закрашенный прямоугольник 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Текст</a:t>
            </a:r>
          </a:p>
          <a:p>
            <a:r>
              <a:rPr lang="en-US" sz="2800" b="1" dirty="0" err="1" smtClean="0">
                <a:solidFill>
                  <a:srgbClr val="0070C0"/>
                </a:solidFill>
              </a:rPr>
              <a:t>SetFontColor</a:t>
            </a:r>
            <a:r>
              <a:rPr lang="en-US" sz="2800" b="1" dirty="0" smtClean="0">
                <a:solidFill>
                  <a:srgbClr val="0070C0"/>
                </a:solidFill>
              </a:rPr>
              <a:t>(color); </a:t>
            </a:r>
            <a:r>
              <a:rPr lang="ru-RU" sz="2800" b="1" dirty="0" smtClean="0"/>
              <a:t>цвет шрифта</a:t>
            </a:r>
          </a:p>
          <a:p>
            <a:r>
              <a:rPr lang="ru-RU" sz="2800" b="1" dirty="0" err="1" smtClean="0">
                <a:solidFill>
                  <a:srgbClr val="0070C0"/>
                </a:solidFill>
              </a:rPr>
              <a:t>SetFontSize</a:t>
            </a:r>
            <a:r>
              <a:rPr lang="ru-RU" sz="2800" b="1" dirty="0" smtClean="0">
                <a:solidFill>
                  <a:srgbClr val="0070C0"/>
                </a:solidFill>
              </a:rPr>
              <a:t>(</a:t>
            </a:r>
            <a:r>
              <a:rPr lang="ru-RU" sz="2800" b="1" dirty="0" err="1" smtClean="0">
                <a:solidFill>
                  <a:srgbClr val="0070C0"/>
                </a:solidFill>
              </a:rPr>
              <a:t>n</a:t>
            </a:r>
            <a:r>
              <a:rPr lang="ru-RU" sz="2800" b="1" dirty="0" smtClean="0">
                <a:solidFill>
                  <a:srgbClr val="0070C0"/>
                </a:solidFill>
              </a:rPr>
              <a:t>); </a:t>
            </a:r>
            <a:r>
              <a:rPr lang="ru-RU" sz="2800" b="1" dirty="0" smtClean="0"/>
              <a:t>размер текста в </a:t>
            </a:r>
            <a:r>
              <a:rPr lang="ru-RU" sz="2800" b="1" dirty="0" err="1" smtClean="0"/>
              <a:t>пикселах</a:t>
            </a:r>
            <a:endParaRPr lang="ru-RU" sz="2800" b="1" dirty="0" smtClean="0"/>
          </a:p>
          <a:p>
            <a:r>
              <a:rPr lang="ru-RU" sz="2800" b="1" dirty="0" err="1" smtClean="0">
                <a:solidFill>
                  <a:srgbClr val="0070C0"/>
                </a:solidFill>
              </a:rPr>
              <a:t>SetBrushColor</a:t>
            </a:r>
            <a:r>
              <a:rPr lang="ru-RU" sz="2800" b="1" dirty="0" smtClean="0">
                <a:solidFill>
                  <a:srgbClr val="0070C0"/>
                </a:solidFill>
              </a:rPr>
              <a:t>(</a:t>
            </a:r>
            <a:r>
              <a:rPr lang="ru-RU" sz="2800" b="1" dirty="0" err="1" smtClean="0">
                <a:solidFill>
                  <a:srgbClr val="0070C0"/>
                </a:solidFill>
              </a:rPr>
              <a:t>color</a:t>
            </a:r>
            <a:r>
              <a:rPr lang="ru-RU" sz="2800" b="1" dirty="0" smtClean="0">
                <a:solidFill>
                  <a:srgbClr val="0070C0"/>
                </a:solidFill>
              </a:rPr>
              <a:t>); </a:t>
            </a:r>
            <a:r>
              <a:rPr lang="ru-RU" sz="2800" b="1" dirty="0" smtClean="0"/>
              <a:t>цвет кисти для заливки текста</a:t>
            </a:r>
          </a:p>
          <a:p>
            <a:r>
              <a:rPr lang="ru-RU" sz="2800" b="1" dirty="0" err="1" smtClean="0">
                <a:solidFill>
                  <a:srgbClr val="0070C0"/>
                </a:solidFill>
              </a:rPr>
              <a:t>TextOut</a:t>
            </a:r>
            <a:r>
              <a:rPr lang="ru-RU" sz="2800" b="1" dirty="0" smtClean="0">
                <a:solidFill>
                  <a:srgbClr val="0070C0"/>
                </a:solidFill>
              </a:rPr>
              <a:t>(</a:t>
            </a:r>
            <a:r>
              <a:rPr lang="ru-RU" sz="2800" b="1" dirty="0" err="1" smtClean="0">
                <a:solidFill>
                  <a:srgbClr val="0070C0"/>
                </a:solidFill>
              </a:rPr>
              <a:t>x,y,'текст</a:t>
            </a:r>
            <a:r>
              <a:rPr lang="ru-RU" sz="2800" b="1" dirty="0" smtClean="0">
                <a:solidFill>
                  <a:srgbClr val="0070C0"/>
                </a:solidFill>
              </a:rPr>
              <a:t>'); </a:t>
            </a:r>
            <a:r>
              <a:rPr lang="ru-RU" sz="2800" b="1" dirty="0" smtClean="0"/>
              <a:t>вывод текста с позиции(</a:t>
            </a:r>
            <a:r>
              <a:rPr lang="ru-RU" sz="2800" b="1" dirty="0" err="1" smtClean="0"/>
              <a:t>х,у</a:t>
            </a:r>
            <a:r>
              <a:rPr lang="ru-RU" sz="2800" b="1" dirty="0" smtClean="0"/>
              <a:t>)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Uses </a:t>
            </a:r>
            <a:endParaRPr lang="ru-RU" b="1" dirty="0" smtClean="0"/>
          </a:p>
          <a:p>
            <a:r>
              <a:rPr lang="ru-RU" b="1" dirty="0" smtClean="0"/>
              <a:t>  </a:t>
            </a:r>
            <a:r>
              <a:rPr lang="en-US" b="1" dirty="0" err="1" smtClean="0"/>
              <a:t>GraphAbc</a:t>
            </a:r>
            <a:r>
              <a:rPr lang="en-US" b="1" dirty="0" smtClean="0"/>
              <a:t>;	</a:t>
            </a:r>
          </a:p>
          <a:p>
            <a:r>
              <a:rPr lang="en-US" b="1" dirty="0" smtClean="0"/>
              <a:t>Begin</a:t>
            </a:r>
          </a:p>
          <a:p>
            <a:r>
              <a:rPr lang="ru-RU" dirty="0" smtClean="0"/>
              <a:t>  </a:t>
            </a:r>
            <a:r>
              <a:rPr lang="ru-RU" dirty="0" err="1" smtClean="0"/>
              <a:t>SetWindowSize</a:t>
            </a:r>
            <a:r>
              <a:rPr lang="ru-RU" dirty="0" smtClean="0"/>
              <a:t>(500,500); </a:t>
            </a:r>
          </a:p>
          <a:p>
            <a:r>
              <a:rPr lang="ru-RU" b="1" dirty="0" smtClean="0"/>
              <a:t>  </a:t>
            </a:r>
            <a:r>
              <a:rPr lang="en-US" b="1" dirty="0" err="1" smtClean="0"/>
              <a:t>SetPenColor</a:t>
            </a:r>
            <a:r>
              <a:rPr lang="en-US" b="1" dirty="0" smtClean="0"/>
              <a:t>(</a:t>
            </a:r>
            <a:r>
              <a:rPr lang="en-US" b="1" dirty="0" err="1" smtClean="0"/>
              <a:t>clRed</a:t>
            </a:r>
            <a:r>
              <a:rPr lang="en-US" b="1" dirty="0" smtClean="0"/>
              <a:t>); </a:t>
            </a:r>
            <a:endParaRPr lang="ru-RU" b="1" dirty="0" smtClean="0"/>
          </a:p>
          <a:p>
            <a:r>
              <a:rPr lang="ru-RU" b="1" dirty="0" smtClean="0"/>
              <a:t>  </a:t>
            </a:r>
            <a:r>
              <a:rPr lang="en-US" b="1" dirty="0" smtClean="0"/>
              <a:t>Line(150,400,300,100);</a:t>
            </a:r>
          </a:p>
          <a:p>
            <a:r>
              <a:rPr lang="en-US" b="1" dirty="0" smtClean="0"/>
              <a:t>End.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4286256"/>
            <a:ext cx="46482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642910" y="214290"/>
            <a:ext cx="785818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Program     </a:t>
            </a:r>
            <a:r>
              <a:rPr lang="en-US" sz="1600" b="1" dirty="0" err="1" smtClean="0"/>
              <a:t>okrugh</a:t>
            </a:r>
            <a:r>
              <a:rPr lang="en-US" sz="1600" b="1" dirty="0" smtClean="0"/>
              <a:t>;</a:t>
            </a:r>
          </a:p>
          <a:p>
            <a:r>
              <a:rPr lang="en-US" sz="1600" b="1" dirty="0" smtClean="0"/>
              <a:t>Uses </a:t>
            </a:r>
            <a:endParaRPr lang="ru-RU" sz="1600" b="1" dirty="0" smtClean="0"/>
          </a:p>
          <a:p>
            <a:r>
              <a:rPr lang="ru-RU" sz="1600" b="1" dirty="0" smtClean="0"/>
              <a:t>     </a:t>
            </a:r>
            <a:r>
              <a:rPr lang="en-US" sz="1600" b="1" dirty="0" err="1" smtClean="0"/>
              <a:t>GraphAbc</a:t>
            </a:r>
            <a:r>
              <a:rPr lang="en-US" sz="1600" b="1" dirty="0" smtClean="0"/>
              <a:t>;</a:t>
            </a:r>
          </a:p>
          <a:p>
            <a:r>
              <a:rPr lang="en-US" sz="1600" b="1" dirty="0" smtClean="0"/>
              <a:t>Begin</a:t>
            </a:r>
          </a:p>
          <a:p>
            <a:r>
              <a:rPr lang="ru-RU" sz="1600" dirty="0" smtClean="0"/>
              <a:t>    </a:t>
            </a:r>
            <a:r>
              <a:rPr lang="en-US" sz="1600" dirty="0" err="1" smtClean="0"/>
              <a:t>SetWindowSize</a:t>
            </a:r>
            <a:r>
              <a:rPr lang="en-US" sz="1600" dirty="0" smtClean="0"/>
              <a:t> (500,300);</a:t>
            </a:r>
          </a:p>
          <a:p>
            <a:r>
              <a:rPr lang="ru-RU" sz="1600" dirty="0" smtClean="0"/>
              <a:t>    </a:t>
            </a:r>
            <a:r>
              <a:rPr lang="en-US" sz="1600" dirty="0" err="1" smtClean="0"/>
              <a:t>SetPenWidth</a:t>
            </a:r>
            <a:r>
              <a:rPr lang="en-US" sz="1600" dirty="0" smtClean="0"/>
              <a:t>(5);	</a:t>
            </a:r>
            <a:endParaRPr lang="ru-RU" sz="1600" dirty="0" smtClean="0"/>
          </a:p>
          <a:p>
            <a:r>
              <a:rPr lang="ru-RU" sz="1600" dirty="0" smtClean="0"/>
              <a:t>    </a:t>
            </a:r>
            <a:r>
              <a:rPr lang="ru-RU" sz="1600" dirty="0" err="1" smtClean="0"/>
              <a:t>SetPenColor</a:t>
            </a:r>
            <a:r>
              <a:rPr lang="ru-RU" sz="1600" dirty="0" smtClean="0"/>
              <a:t> (</a:t>
            </a:r>
            <a:r>
              <a:rPr lang="ru-RU" sz="1600" dirty="0" err="1" smtClean="0"/>
              <a:t>clFuchsia</a:t>
            </a:r>
            <a:r>
              <a:rPr lang="ru-RU" sz="1600" dirty="0" smtClean="0"/>
              <a:t>  ) ;   </a:t>
            </a:r>
          </a:p>
          <a:p>
            <a:r>
              <a:rPr lang="ru-RU" sz="1600" dirty="0" smtClean="0"/>
              <a:t>    </a:t>
            </a:r>
            <a:r>
              <a:rPr lang="ru-RU" sz="1600" dirty="0" err="1" smtClean="0"/>
              <a:t>SetBrushColor</a:t>
            </a:r>
            <a:r>
              <a:rPr lang="ru-RU" sz="1600" dirty="0" smtClean="0"/>
              <a:t>(</a:t>
            </a:r>
            <a:r>
              <a:rPr lang="ru-RU" sz="1600" dirty="0" err="1" smtClean="0"/>
              <a:t>clSkyBlue</a:t>
            </a:r>
            <a:r>
              <a:rPr lang="ru-RU" sz="1600" dirty="0" smtClean="0"/>
              <a:t>  ); </a:t>
            </a:r>
          </a:p>
          <a:p>
            <a:r>
              <a:rPr lang="ru-RU" sz="1600" dirty="0" smtClean="0"/>
              <a:t>    </a:t>
            </a:r>
            <a:r>
              <a:rPr lang="en-US" sz="1600" dirty="0" smtClean="0"/>
              <a:t>Rectangle(20,20,200,100);</a:t>
            </a:r>
          </a:p>
          <a:p>
            <a:r>
              <a:rPr lang="ru-RU" sz="1600" dirty="0" smtClean="0"/>
              <a:t>    </a:t>
            </a:r>
            <a:r>
              <a:rPr lang="ru-RU" sz="1600" dirty="0" err="1" smtClean="0"/>
              <a:t>SetBrushColor</a:t>
            </a:r>
            <a:r>
              <a:rPr lang="ru-RU" sz="1600" dirty="0" smtClean="0"/>
              <a:t>(</a:t>
            </a:r>
            <a:r>
              <a:rPr lang="ru-RU" sz="1600" dirty="0" err="1" smtClean="0"/>
              <a:t>clGreen</a:t>
            </a:r>
            <a:r>
              <a:rPr lang="ru-RU" sz="1600" dirty="0" smtClean="0"/>
              <a:t> ); </a:t>
            </a:r>
            <a:r>
              <a:rPr lang="ru-RU" sz="1600" dirty="0" smtClean="0"/>
              <a:t>    </a:t>
            </a:r>
            <a:endParaRPr lang="ru-RU" sz="1600" dirty="0" smtClean="0"/>
          </a:p>
          <a:p>
            <a:r>
              <a:rPr lang="ru-RU" sz="1600" dirty="0" smtClean="0"/>
              <a:t>    </a:t>
            </a:r>
            <a:r>
              <a:rPr lang="en-US" sz="1600" dirty="0" smtClean="0"/>
              <a:t>Circle(280,60,40);</a:t>
            </a:r>
          </a:p>
          <a:p>
            <a:r>
              <a:rPr lang="ru-RU" sz="1600" dirty="0" smtClean="0"/>
              <a:t>    </a:t>
            </a:r>
            <a:r>
              <a:rPr lang="en-US" sz="1600" dirty="0" err="1" smtClean="0"/>
              <a:t>SetFontColor</a:t>
            </a:r>
            <a:r>
              <a:rPr lang="en-US" sz="1600" dirty="0" smtClean="0"/>
              <a:t>(</a:t>
            </a:r>
            <a:r>
              <a:rPr lang="en-US" sz="1600" dirty="0" err="1" smtClean="0"/>
              <a:t>clRed</a:t>
            </a:r>
            <a:r>
              <a:rPr lang="en-US" sz="1600" dirty="0" smtClean="0"/>
              <a:t>); </a:t>
            </a:r>
            <a:r>
              <a:rPr lang="ru-RU" sz="1600" dirty="0" smtClean="0"/>
              <a:t>           </a:t>
            </a:r>
            <a:endParaRPr lang="ru-RU" sz="1600" dirty="0" smtClean="0"/>
          </a:p>
          <a:p>
            <a:r>
              <a:rPr lang="ru-RU" sz="1600" dirty="0" smtClean="0"/>
              <a:t>    </a:t>
            </a:r>
            <a:r>
              <a:rPr lang="ru-RU" sz="1600" dirty="0" err="1" smtClean="0"/>
              <a:t>SetFontSize</a:t>
            </a:r>
            <a:r>
              <a:rPr lang="ru-RU" sz="1600" dirty="0" smtClean="0"/>
              <a:t>(10);   </a:t>
            </a:r>
            <a:r>
              <a:rPr lang="ru-RU" sz="1600" dirty="0" smtClean="0"/>
              <a:t>                </a:t>
            </a:r>
            <a:endParaRPr lang="ru-RU" sz="1600" dirty="0" smtClean="0"/>
          </a:p>
          <a:p>
            <a:r>
              <a:rPr lang="ru-RU" sz="1600" dirty="0" smtClean="0"/>
              <a:t>    </a:t>
            </a:r>
            <a:r>
              <a:rPr lang="ru-RU" sz="1600" dirty="0" err="1" smtClean="0"/>
              <a:t>SetBrushColor</a:t>
            </a:r>
            <a:r>
              <a:rPr lang="ru-RU" sz="1600" dirty="0" smtClean="0"/>
              <a:t>(</a:t>
            </a:r>
            <a:r>
              <a:rPr lang="ru-RU" sz="1600" dirty="0" err="1" smtClean="0"/>
              <a:t>clWhite</a:t>
            </a:r>
            <a:r>
              <a:rPr lang="ru-RU" sz="1600" dirty="0" smtClean="0"/>
              <a:t>); </a:t>
            </a:r>
            <a:r>
              <a:rPr lang="ru-RU" sz="1600" dirty="0" smtClean="0"/>
              <a:t>   </a:t>
            </a:r>
            <a:endParaRPr lang="ru-RU" sz="1600" dirty="0" smtClean="0"/>
          </a:p>
          <a:p>
            <a:r>
              <a:rPr lang="ru-RU" sz="1600" dirty="0" smtClean="0"/>
              <a:t>    </a:t>
            </a:r>
            <a:r>
              <a:rPr lang="en-US" sz="1600" dirty="0" err="1" smtClean="0"/>
              <a:t>TextOut</a:t>
            </a:r>
            <a:r>
              <a:rPr lang="en-US" sz="1600" dirty="0" smtClean="0"/>
              <a:t>(30,120,'</a:t>
            </a:r>
            <a:r>
              <a:rPr lang="ru-RU" sz="1600" dirty="0" smtClean="0"/>
              <a:t>Прямоугольник');</a:t>
            </a:r>
          </a:p>
          <a:p>
            <a:r>
              <a:rPr lang="ru-RU" sz="1600" dirty="0" smtClean="0"/>
              <a:t>    </a:t>
            </a:r>
            <a:r>
              <a:rPr lang="en-US" sz="1600" dirty="0" err="1" smtClean="0"/>
              <a:t>TextOut</a:t>
            </a:r>
            <a:r>
              <a:rPr lang="en-US" sz="1600" dirty="0" smtClean="0"/>
              <a:t>(280,120,'</a:t>
            </a:r>
            <a:r>
              <a:rPr lang="ru-RU" sz="1600" dirty="0" smtClean="0"/>
              <a:t>Круг');</a:t>
            </a:r>
          </a:p>
          <a:p>
            <a:r>
              <a:rPr lang="en-US" sz="1600" b="1" dirty="0" smtClean="0"/>
              <a:t>End.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00042"/>
            <a:ext cx="6429420" cy="562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325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Использование графического режима в Паскаль ABC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school335</cp:lastModifiedBy>
  <cp:revision>6</cp:revision>
  <dcterms:modified xsi:type="dcterms:W3CDTF">2012-09-24T14:00:28Z</dcterms:modified>
</cp:coreProperties>
</file>