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495C-BDC6-4225-8628-BB18AE4E62D0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4BC7-69AC-4B44-B3C8-2A7AFE4E4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BF06E8-F30D-4415-B9E8-EA631A704F6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28A6CA-78B0-4C44-AD4E-1AF2F4C13EA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F0FA1-0093-4066-B948-96D706B3188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DAF81F-065B-4D54-B9A0-37208EE580FB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DAF81F-065B-4D54-B9A0-37208EE580F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DAF81F-065B-4D54-B9A0-37208EE580F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CEC1-70DD-4F17-AAD6-2E04ADDD50A4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CACE-E6B6-42E0-A891-F2D2E664F3B2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A595-0352-45A5-8502-5B50F6FD2714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15CB-4282-4B7A-A681-9115AB37863F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E631-0E5C-4B70-A72C-C48A8177B062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7B08-8991-47D6-9C90-837F0B76C28A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3C4B-5CBE-4EAE-AD49-7019F530D77E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1C4B-141F-4170-88F7-C6B2A754FB13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40BC-C560-4DFD-B136-F4C3B8948490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0589-61D3-48F6-82DF-C19DA5DC6464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3373-71B8-4AAE-8ACE-E28584FD2DD5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4857-E079-40E8-BC5C-EF7C93449C5D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45A5-154C-4982-9A4A-43C802CE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pasko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192.168.1.30\&#1088;&#1072;&#1073;&#1086;&#1090;&#1072;\&#1048;&#1085;&#1092;&#1086;&#1088;&#1084;&#1072;&#1090;&#1080;&#1082;&#1072;_&#1059;&#1088;&#1086;&#1082;&#1080;\&#1055;&#1072;&#1089;&#1100;&#1082;&#1086;&#1074;&#1072;\10_1\15_&#1086;&#1090;&#1082;&#1088;&#1099;&#1090;&#1099;&#1081;\Program1.p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\\192.168.1.30\&#1088;&#1072;&#1073;&#1086;&#1090;&#1072;\&#1048;&#1085;&#1092;&#1086;&#1088;&#1084;&#1072;&#1090;&#1080;&#1082;&#1072;_&#1059;&#1088;&#1086;&#1082;&#1080;\&#1055;&#1072;&#1089;&#1100;&#1082;&#1086;&#1074;&#1072;\10_1\15_&#1086;&#1090;&#1082;&#1088;&#1099;&#1090;&#1099;&#1081;\Program3.pa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332656"/>
            <a:ext cx="4678288" cy="309634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Циклические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алгоритмы.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Оператор цикла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429132"/>
            <a:ext cx="4670898" cy="214314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 класс</a:t>
            </a:r>
          </a:p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Урок 15</a:t>
            </a:r>
          </a:p>
          <a:p>
            <a:pPr>
              <a:defRPr/>
            </a:pPr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smtClean="0"/>
              <a:t>З: </a:t>
            </a:r>
            <a:r>
              <a:rPr lang="en-US" dirty="0" smtClean="0">
                <a:hlinkClick r:id="rId3"/>
              </a:rPr>
              <a:t>http://nsportal.ru/paskova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Урок №15</a:t>
            </a:r>
            <a:endParaRPr lang="en-US" dirty="0" smtClean="0"/>
          </a:p>
        </p:txBody>
      </p:sp>
      <p:pic>
        <p:nvPicPr>
          <p:cNvPr id="4" name="Picture 5" descr="D:\Microsoft Office XP Media Content\FILES\PFILES\MSOFFICE\MEDIA\CNTCD1\Animated\j028361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5292" y="0"/>
            <a:ext cx="1228708" cy="128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296863" y="317500"/>
            <a:ext cx="2052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hlink"/>
                </a:solidFill>
              </a:rPr>
              <a:t>Цикл -</a:t>
            </a:r>
            <a:r>
              <a:rPr lang="ru-RU" sz="2400" dirty="0"/>
              <a:t> </a:t>
            </a:r>
            <a:endParaRPr lang="ru-RU" sz="2400" b="1" dirty="0"/>
          </a:p>
        </p:txBody>
      </p:sp>
      <p:sp>
        <p:nvSpPr>
          <p:cNvPr id="10244" name="Text Box 21"/>
          <p:cNvSpPr txBox="1">
            <a:spLocks noChangeArrowheads="1"/>
          </p:cNvSpPr>
          <p:nvPr/>
        </p:nvSpPr>
        <p:spPr bwMode="auto">
          <a:xfrm>
            <a:off x="298450" y="4184650"/>
            <a:ext cx="83454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Существует несколько видов циклов: </a:t>
            </a:r>
          </a:p>
          <a:p>
            <a:r>
              <a:rPr lang="ru-RU" sz="2800" b="1" dirty="0">
                <a:solidFill>
                  <a:schemeClr val="hlink"/>
                </a:solidFill>
              </a:rPr>
              <a:t>Для, пока</a:t>
            </a:r>
            <a:r>
              <a:rPr lang="ru-RU" sz="2800" dirty="0">
                <a:solidFill>
                  <a:schemeClr val="hlink"/>
                </a:solidFill>
              </a:rPr>
              <a:t>,</a:t>
            </a:r>
            <a:r>
              <a:rPr lang="ru-RU" sz="2800" b="1" dirty="0">
                <a:solidFill>
                  <a:schemeClr val="hlink"/>
                </a:solidFill>
              </a:rPr>
              <a:t> до</a:t>
            </a:r>
            <a:r>
              <a:rPr lang="ru-RU" sz="2800" dirty="0"/>
              <a:t> </a:t>
            </a:r>
          </a:p>
          <a:p>
            <a:r>
              <a:rPr lang="ru-RU" sz="2800" dirty="0"/>
              <a:t>В Паскале им соответствуют операторы:</a:t>
            </a:r>
          </a:p>
          <a:p>
            <a:r>
              <a:rPr lang="ru-RU" sz="2800" dirty="0"/>
              <a:t> </a:t>
            </a:r>
            <a:r>
              <a:rPr lang="en-US" sz="2800" b="1" dirty="0" smtClean="0">
                <a:solidFill>
                  <a:schemeClr val="hlink"/>
                </a:solidFill>
              </a:rPr>
              <a:t>for</a:t>
            </a:r>
            <a:r>
              <a:rPr lang="ru-RU" sz="2800" b="1" dirty="0" smtClean="0">
                <a:solidFill>
                  <a:schemeClr val="hlink"/>
                </a:solidFill>
              </a:rPr>
              <a:t>, </a:t>
            </a:r>
            <a:r>
              <a:rPr lang="en-US" sz="2800" b="1" dirty="0" smtClean="0">
                <a:solidFill>
                  <a:schemeClr val="hlink"/>
                </a:solidFill>
              </a:rPr>
              <a:t>while</a:t>
            </a:r>
            <a:r>
              <a:rPr lang="ru-RU" sz="2800" b="1" dirty="0">
                <a:solidFill>
                  <a:schemeClr val="hlink"/>
                </a:solidFill>
              </a:rPr>
              <a:t>, </a:t>
            </a:r>
            <a:r>
              <a:rPr lang="en-US" sz="2800" b="1" dirty="0" smtClean="0">
                <a:solidFill>
                  <a:schemeClr val="hlink"/>
                </a:solidFill>
              </a:rPr>
              <a:t>repeat</a:t>
            </a:r>
            <a:endParaRPr lang="ru-RU" sz="2800" dirty="0"/>
          </a:p>
        </p:txBody>
      </p:sp>
      <p:sp>
        <p:nvSpPr>
          <p:cNvPr id="10245" name="Дата 1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F7135C5-EBD6-44D2-8E30-4ADC045DF7CB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0246" name="Нижний колонтитул 1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247" name="Номер слайда 1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3028CC2-67A4-4D4B-81EC-A5B8BA6297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495550" y="317500"/>
            <a:ext cx="6311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многократно повторяющиеся действия.</a:t>
            </a:r>
            <a:endParaRPr lang="ru-RU" sz="2400" b="1"/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177800" y="114776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hlink"/>
                </a:solidFill>
              </a:rPr>
              <a:t>Циклический</a:t>
            </a:r>
            <a:r>
              <a:rPr lang="ru-RU" sz="2400" b="1" u="sng" dirty="0">
                <a:solidFill>
                  <a:schemeClr val="hlink"/>
                </a:solidFill>
              </a:rPr>
              <a:t> </a:t>
            </a:r>
            <a:endParaRPr lang="ru-RU" sz="2400" b="1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495550" y="1049338"/>
            <a:ext cx="6421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алгоритм, содержащий один или несколько циклов.</a:t>
            </a:r>
            <a:endParaRPr lang="ru-RU" sz="2400" b="1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616200" y="2228850"/>
            <a:ext cx="611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набор действий (команд, операторов), которые выполняются несколько раз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14282" y="2285992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Тело цикла -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7188" y="928688"/>
            <a:ext cx="771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sng">
                <a:solidFill>
                  <a:srgbClr val="000066"/>
                </a:solidFill>
              </a:rPr>
              <a:t>ДЛЯ 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6699"/>
                </a:solidFill>
              </a:rPr>
              <a:t>&lt;</a:t>
            </a:r>
            <a:r>
              <a:rPr lang="ru-RU" sz="2400">
                <a:solidFill>
                  <a:srgbClr val="006699"/>
                </a:solidFill>
              </a:rPr>
              <a:t>счетчик = НачЗнач</a:t>
            </a:r>
            <a:r>
              <a:rPr lang="en-US" sz="2400">
                <a:solidFill>
                  <a:srgbClr val="006699"/>
                </a:solidFill>
              </a:rPr>
              <a:t>&gt;</a:t>
            </a:r>
            <a:r>
              <a:rPr lang="ru-RU" sz="2400">
                <a:solidFill>
                  <a:srgbClr val="006699"/>
                </a:solidFill>
              </a:rPr>
              <a:t> </a:t>
            </a:r>
            <a:r>
              <a:rPr lang="ru-RU" sz="2400" u="sng">
                <a:solidFill>
                  <a:srgbClr val="000066"/>
                </a:solidFill>
              </a:rPr>
              <a:t>ДО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6699"/>
                </a:solidFill>
              </a:rPr>
              <a:t>&lt;</a:t>
            </a:r>
            <a:r>
              <a:rPr lang="ru-RU" sz="2400">
                <a:solidFill>
                  <a:srgbClr val="006699"/>
                </a:solidFill>
              </a:rPr>
              <a:t>КонЗнач</a:t>
            </a:r>
            <a:r>
              <a:rPr lang="en-US" sz="2400">
                <a:solidFill>
                  <a:srgbClr val="006699"/>
                </a:solidFill>
              </a:rPr>
              <a:t>&gt;</a:t>
            </a:r>
            <a:r>
              <a:rPr lang="ru-RU" sz="2400">
                <a:solidFill>
                  <a:srgbClr val="006699"/>
                </a:solidFill>
              </a:rPr>
              <a:t>  </a:t>
            </a:r>
            <a:r>
              <a:rPr lang="en-US" sz="2400">
                <a:solidFill>
                  <a:srgbClr val="000066"/>
                </a:solidFill>
              </a:rPr>
              <a:t>[</a:t>
            </a:r>
            <a:r>
              <a:rPr lang="ru-RU" sz="2400">
                <a:solidFill>
                  <a:srgbClr val="000066"/>
                </a:solidFill>
              </a:rPr>
              <a:t>шаг х</a:t>
            </a:r>
            <a:r>
              <a:rPr lang="en-US" sz="2400">
                <a:solidFill>
                  <a:srgbClr val="000066"/>
                </a:solidFill>
              </a:rPr>
              <a:t>]</a:t>
            </a:r>
            <a:r>
              <a:rPr lang="ru-RU" sz="2400">
                <a:solidFill>
                  <a:srgbClr val="000066"/>
                </a:solidFill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</a:rPr>
              <a:t>     </a:t>
            </a:r>
            <a:r>
              <a:rPr lang="ru-RU" sz="2400" u="sng">
                <a:solidFill>
                  <a:srgbClr val="000066"/>
                </a:solidFill>
              </a:rPr>
              <a:t>ДЕЛАЙ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6699"/>
                </a:solidFill>
              </a:rPr>
              <a:t>&lt;</a:t>
            </a:r>
            <a:r>
              <a:rPr lang="ru-RU" sz="2400">
                <a:solidFill>
                  <a:srgbClr val="006699"/>
                </a:solidFill>
              </a:rPr>
              <a:t>действия</a:t>
            </a:r>
            <a:r>
              <a:rPr lang="en-US" sz="2400">
                <a:solidFill>
                  <a:srgbClr val="006699"/>
                </a:solidFill>
              </a:rPr>
              <a:t>&gt;</a:t>
            </a:r>
            <a:endParaRPr lang="ru-RU" sz="2400">
              <a:solidFill>
                <a:srgbClr val="006699"/>
              </a:solidFill>
            </a:endParaRPr>
          </a:p>
        </p:txBody>
      </p:sp>
      <p:sp>
        <p:nvSpPr>
          <p:cNvPr id="8195" name="TextBox 17"/>
          <p:cNvSpPr txBox="1">
            <a:spLocks noChangeArrowheads="1"/>
          </p:cNvSpPr>
          <p:nvPr/>
        </p:nvSpPr>
        <p:spPr bwMode="auto">
          <a:xfrm>
            <a:off x="714375" y="142875"/>
            <a:ext cx="7935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Цикл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ДЛЯ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(с 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параметром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или со </a:t>
            </a: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счетчиком):</a:t>
            </a:r>
          </a:p>
        </p:txBody>
      </p:sp>
      <p:grpSp>
        <p:nvGrpSpPr>
          <p:cNvPr id="2" name="Группа 67"/>
          <p:cNvGrpSpPr>
            <a:grpSpLocks/>
          </p:cNvGrpSpPr>
          <p:nvPr/>
        </p:nvGrpSpPr>
        <p:grpSpPr bwMode="auto">
          <a:xfrm>
            <a:off x="4786313" y="1731954"/>
            <a:ext cx="4000499" cy="4554540"/>
            <a:chOff x="1856562" y="2160003"/>
            <a:chExt cx="4573619" cy="4198749"/>
          </a:xfrm>
        </p:grpSpPr>
        <p:cxnSp>
          <p:nvCxnSpPr>
            <p:cNvPr id="20" name="Прямая со стрелкой 19"/>
            <p:cNvCxnSpPr/>
            <p:nvPr/>
          </p:nvCxnSpPr>
          <p:spPr>
            <a:xfrm rot="5400000">
              <a:off x="4036297" y="2481239"/>
              <a:ext cx="642472" cy="0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Блок-схема: подготовка 23"/>
            <p:cNvSpPr/>
            <p:nvPr/>
          </p:nvSpPr>
          <p:spPr>
            <a:xfrm>
              <a:off x="3143346" y="2786381"/>
              <a:ext cx="2428374" cy="714182"/>
            </a:xfrm>
            <a:prstGeom prst="flowChartPreparation">
              <a:avLst/>
            </a:prstGeom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0000"/>
                  </a:solidFill>
                </a:rPr>
                <a:t>счетчик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4144040" y="4785328"/>
              <a:ext cx="428801" cy="181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3214129" y="4001075"/>
              <a:ext cx="2286810" cy="570760"/>
            </a:xfrm>
            <a:prstGeom prst="rect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0000"/>
                  </a:solidFill>
                </a:rPr>
                <a:t>Тело цикла</a:t>
              </a: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1858376" y="5000636"/>
              <a:ext cx="2499157" cy="146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928155" y="4071879"/>
              <a:ext cx="1858628" cy="181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24" idx="1"/>
            </p:cNvCxnSpPr>
            <p:nvPr/>
          </p:nvCxnSpPr>
          <p:spPr>
            <a:xfrm>
              <a:off x="1858376" y="3143472"/>
              <a:ext cx="1284969" cy="1463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rot="5400000">
              <a:off x="3822095" y="5892280"/>
              <a:ext cx="929314" cy="3630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800000">
              <a:off x="5571720" y="3143472"/>
              <a:ext cx="856646" cy="1463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5286290" y="4285548"/>
              <a:ext cx="2285966" cy="1816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0800000">
              <a:off x="4286751" y="5429438"/>
              <a:ext cx="2141616" cy="1463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7413" name="Дата 1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45B4E1F-DA73-4B07-A255-18D0D0E3EE77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7414" name="Номер слайда 1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B5DD9B3-CFE4-4677-B7DF-0AB3EC6ABB5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285750" y="2071688"/>
            <a:ext cx="4214813" cy="40719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000" kern="0" dirty="0">
                <a:latin typeface="+mn-lt"/>
              </a:rPr>
              <a:t>В начале выполнения цикла значение переменной </a:t>
            </a:r>
            <a:r>
              <a:rPr lang="ru-RU" sz="2000" b="1" kern="0" dirty="0">
                <a:latin typeface="+mn-lt"/>
              </a:rPr>
              <a:t>Счётчик</a:t>
            </a:r>
            <a:r>
              <a:rPr lang="ru-RU" sz="2000" kern="0" dirty="0">
                <a:latin typeface="+mn-lt"/>
              </a:rPr>
              <a:t> устанавливается равным </a:t>
            </a:r>
            <a:r>
              <a:rPr lang="ru-RU" sz="2000" b="1" kern="0" dirty="0" err="1">
                <a:latin typeface="+mn-lt"/>
              </a:rPr>
              <a:t>НачЗнач</a:t>
            </a:r>
            <a:r>
              <a:rPr lang="ru-RU" sz="2000" kern="0" dirty="0">
                <a:latin typeface="+mn-lt"/>
              </a:rPr>
              <a:t>. При каждом проходе цикла переменная </a:t>
            </a:r>
            <a:r>
              <a:rPr lang="ru-RU" sz="2000" b="1" kern="0" dirty="0">
                <a:latin typeface="+mn-lt"/>
              </a:rPr>
              <a:t>Счётчик</a:t>
            </a:r>
            <a:r>
              <a:rPr lang="ru-RU" sz="2000" kern="0" dirty="0">
                <a:latin typeface="+mn-lt"/>
              </a:rPr>
              <a:t> увеличивается на величину </a:t>
            </a:r>
            <a:r>
              <a:rPr lang="ru-RU" sz="2000" b="1" kern="0" dirty="0">
                <a:latin typeface="+mn-lt"/>
              </a:rPr>
              <a:t>шага</a:t>
            </a:r>
            <a:r>
              <a:rPr lang="ru-RU" sz="2000" kern="0" dirty="0">
                <a:latin typeface="+mn-lt"/>
              </a:rPr>
              <a:t>. Если она достигает величины, больше </a:t>
            </a:r>
            <a:r>
              <a:rPr lang="ru-RU" sz="2000" b="1" kern="0" dirty="0" err="1">
                <a:latin typeface="+mn-lt"/>
              </a:rPr>
              <a:t>КонЗнач</a:t>
            </a:r>
            <a:r>
              <a:rPr lang="ru-RU" sz="2000" kern="0" dirty="0">
                <a:latin typeface="+mn-lt"/>
              </a:rPr>
              <a:t>, то цикл завершается и выполняется следующая за ним операция.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86325" y="963613"/>
            <a:ext cx="3997325" cy="3443287"/>
            <a:chOff x="1134" y="6251"/>
            <a:chExt cx="4500" cy="3420"/>
          </a:xfrm>
        </p:grpSpPr>
        <p:sp>
          <p:nvSpPr>
            <p:cNvPr id="18442" name="Line 16"/>
            <p:cNvSpPr>
              <a:spLocks noChangeShapeType="1"/>
            </p:cNvSpPr>
            <p:nvPr/>
          </p:nvSpPr>
          <p:spPr bwMode="auto">
            <a:xfrm>
              <a:off x="3474" y="625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AutoShape 15"/>
            <p:cNvSpPr>
              <a:spLocks noChangeArrowheads="1"/>
            </p:cNvSpPr>
            <p:nvPr/>
          </p:nvSpPr>
          <p:spPr bwMode="auto">
            <a:xfrm>
              <a:off x="1668" y="6605"/>
              <a:ext cx="3600" cy="1083"/>
            </a:xfrm>
            <a:prstGeom prst="hexagon">
              <a:avLst>
                <a:gd name="adj" fmla="val 41551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>
                  <a:cs typeface="Times New Roman" pitchFamily="18" charset="0"/>
                </a:rPr>
                <a:t>параметр цикла = начальное значение; конечное значение</a:t>
              </a:r>
              <a:endParaRPr lang="ru-RU" sz="1600"/>
            </a:p>
          </p:txBody>
        </p:sp>
        <p:sp>
          <p:nvSpPr>
            <p:cNvPr id="18444" name="Rectangle 14"/>
            <p:cNvSpPr>
              <a:spLocks noChangeArrowheads="1"/>
            </p:cNvSpPr>
            <p:nvPr/>
          </p:nvSpPr>
          <p:spPr bwMode="auto">
            <a:xfrm>
              <a:off x="2211" y="8228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 dirty="0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Тело цикла</a:t>
              </a:r>
              <a:endParaRPr lang="ru-RU" sz="1600" dirty="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3474" y="76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2"/>
            <p:cNvSpPr>
              <a:spLocks noChangeShapeType="1"/>
            </p:cNvSpPr>
            <p:nvPr/>
          </p:nvSpPr>
          <p:spPr bwMode="auto">
            <a:xfrm>
              <a:off x="3471" y="876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11"/>
            <p:cNvSpPr>
              <a:spLocks noChangeShapeType="1"/>
            </p:cNvSpPr>
            <p:nvPr/>
          </p:nvSpPr>
          <p:spPr bwMode="auto">
            <a:xfrm flipH="1">
              <a:off x="1134" y="9131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10"/>
            <p:cNvSpPr>
              <a:spLocks noChangeShapeType="1"/>
            </p:cNvSpPr>
            <p:nvPr/>
          </p:nvSpPr>
          <p:spPr bwMode="auto">
            <a:xfrm flipV="1">
              <a:off x="1134" y="7151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9"/>
            <p:cNvSpPr>
              <a:spLocks noChangeShapeType="1"/>
            </p:cNvSpPr>
            <p:nvPr/>
          </p:nvSpPr>
          <p:spPr bwMode="auto">
            <a:xfrm>
              <a:off x="1134" y="7151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8"/>
            <p:cNvSpPr>
              <a:spLocks noChangeShapeType="1"/>
            </p:cNvSpPr>
            <p:nvPr/>
          </p:nvSpPr>
          <p:spPr bwMode="auto">
            <a:xfrm>
              <a:off x="5271" y="7148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7"/>
            <p:cNvSpPr>
              <a:spLocks noChangeShapeType="1"/>
            </p:cNvSpPr>
            <p:nvPr/>
          </p:nvSpPr>
          <p:spPr bwMode="auto">
            <a:xfrm>
              <a:off x="5634" y="7151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6"/>
            <p:cNvSpPr>
              <a:spLocks noChangeShapeType="1"/>
            </p:cNvSpPr>
            <p:nvPr/>
          </p:nvSpPr>
          <p:spPr bwMode="auto">
            <a:xfrm flipH="1">
              <a:off x="3474" y="9491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5"/>
            <p:cNvSpPr>
              <a:spLocks noChangeShapeType="1"/>
            </p:cNvSpPr>
            <p:nvPr/>
          </p:nvSpPr>
          <p:spPr bwMode="auto">
            <a:xfrm>
              <a:off x="3474" y="949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571472" y="1000108"/>
            <a:ext cx="404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Формат оператора</a:t>
            </a:r>
            <a:r>
              <a:rPr lang="en-US" sz="2400" dirty="0"/>
              <a:t> </a:t>
            </a:r>
            <a:r>
              <a:rPr lang="en-US" sz="2400" b="1" dirty="0" smtClean="0"/>
              <a:t>for</a:t>
            </a:r>
            <a:endParaRPr lang="ru-RU" sz="2400" b="1" dirty="0"/>
          </a:p>
        </p:txBody>
      </p:sp>
      <p:sp>
        <p:nvSpPr>
          <p:cNvPr id="18436" name="Text Box 30"/>
          <p:cNvSpPr txBox="1">
            <a:spLocks noChangeArrowheads="1"/>
          </p:cNvSpPr>
          <p:nvPr/>
        </p:nvSpPr>
        <p:spPr bwMode="auto">
          <a:xfrm>
            <a:off x="500034" y="285728"/>
            <a:ext cx="5343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Оператор </a:t>
            </a:r>
            <a:r>
              <a:rPr lang="ru-RU" sz="2800" b="1" dirty="0">
                <a:solidFill>
                  <a:schemeClr val="hlink"/>
                </a:solidFill>
              </a:rPr>
              <a:t> </a:t>
            </a:r>
            <a:r>
              <a:rPr lang="en-US" sz="2800" b="1" dirty="0">
                <a:solidFill>
                  <a:schemeClr val="hlink"/>
                </a:solidFill>
              </a:rPr>
              <a:t>for</a:t>
            </a:r>
            <a:r>
              <a:rPr lang="ru-RU" sz="2800" dirty="0">
                <a:solidFill>
                  <a:schemeClr val="hlink"/>
                </a:solidFill>
              </a:rPr>
              <a:t>  (цикл для)</a:t>
            </a:r>
            <a:endParaRPr lang="ru-RU" sz="2800" dirty="0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76251" y="5032375"/>
            <a:ext cx="6096014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000" b="1" dirty="0" err="1"/>
              <a:t>i</a:t>
            </a:r>
            <a:r>
              <a:rPr lang="ru-RU" sz="2000" dirty="0"/>
              <a:t> – </a:t>
            </a:r>
            <a:r>
              <a:rPr lang="ru-RU" sz="2000" b="1" dirty="0"/>
              <a:t>параметр цикла</a:t>
            </a:r>
            <a:r>
              <a:rPr lang="ru-RU" sz="2000" dirty="0"/>
              <a:t>;</a:t>
            </a:r>
            <a:r>
              <a:rPr lang="ru-RU" sz="2000" b="1" dirty="0"/>
              <a:t> </a:t>
            </a:r>
            <a:r>
              <a:rPr lang="ru-RU" sz="2000" dirty="0"/>
              <a:t>переменная целого типа.</a:t>
            </a:r>
            <a:endParaRPr lang="en-US" sz="2000" b="1" dirty="0"/>
          </a:p>
          <a:p>
            <a:pPr marL="342900" indent="-342900"/>
            <a:r>
              <a:rPr lang="en-US" sz="2000" b="1" dirty="0"/>
              <a:t>n</a:t>
            </a:r>
            <a:r>
              <a:rPr lang="ru-RU" sz="2000" dirty="0"/>
              <a:t> и </a:t>
            </a:r>
            <a:r>
              <a:rPr lang="en-US" sz="2000" b="1" dirty="0"/>
              <a:t>k</a:t>
            </a:r>
            <a:r>
              <a:rPr lang="ru-RU" sz="2000" dirty="0"/>
              <a:t> – переменные или выражения целого типа</a:t>
            </a:r>
            <a:r>
              <a:rPr lang="en-US" sz="2000" dirty="0"/>
              <a:t>.</a:t>
            </a:r>
            <a:endParaRPr lang="ru-RU" sz="2000" dirty="0"/>
          </a:p>
          <a:p>
            <a:pPr marL="342900" indent="-342900"/>
            <a:r>
              <a:rPr lang="en-US" sz="2000" b="1" dirty="0"/>
              <a:t>n</a:t>
            </a:r>
            <a:r>
              <a:rPr lang="ru-RU" sz="2000" b="1" dirty="0"/>
              <a:t> -</a:t>
            </a:r>
            <a:r>
              <a:rPr lang="en-US" sz="2000" b="1" dirty="0"/>
              <a:t> </a:t>
            </a:r>
            <a:r>
              <a:rPr lang="ru-RU" sz="2000" dirty="0"/>
              <a:t>начальное  значение параметра цикла.</a:t>
            </a:r>
            <a:endParaRPr lang="en-US" sz="2000" dirty="0"/>
          </a:p>
          <a:p>
            <a:pPr marL="342900" indent="-342900"/>
            <a:r>
              <a:rPr lang="en-US" sz="2000" b="1" dirty="0"/>
              <a:t>k - </a:t>
            </a:r>
            <a:r>
              <a:rPr lang="ru-RU" sz="2000" dirty="0"/>
              <a:t>конечное значение параметра цикла.</a:t>
            </a:r>
          </a:p>
        </p:txBody>
      </p:sp>
      <p:sp>
        <p:nvSpPr>
          <p:cNvPr id="18439" name="Дата 1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822F16C-E263-4F09-88BE-A315372B7530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8440" name="Нижний колонтитул 2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41" name="Номер слайда 1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1D53EA3-070C-48D9-8F0F-F23923D6C6C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0" y="1571612"/>
            <a:ext cx="4049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hlink"/>
                </a:solidFill>
              </a:rPr>
              <a:t>Прямой</a:t>
            </a:r>
            <a:r>
              <a:rPr lang="en-US" sz="2000" b="1" dirty="0" smtClean="0">
                <a:solidFill>
                  <a:schemeClr val="hlink"/>
                </a:solidFill>
              </a:rPr>
              <a:t>:</a:t>
            </a:r>
            <a:endParaRPr lang="en-US" sz="2000" b="1" dirty="0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0" y="3627783"/>
            <a:ext cx="4049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hlink"/>
                </a:solidFill>
              </a:rPr>
              <a:t>Обратный</a:t>
            </a:r>
            <a:r>
              <a:rPr lang="en-US" sz="2000" b="1" dirty="0" smtClean="0">
                <a:solidFill>
                  <a:schemeClr val="hlink"/>
                </a:solidFill>
              </a:rPr>
              <a:t>:</a:t>
            </a:r>
            <a:endParaRPr lang="en-US" sz="2000" b="1" dirty="0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285720" y="2071678"/>
            <a:ext cx="31432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:=n </a:t>
            </a:r>
            <a:r>
              <a:rPr lang="en-US" sz="2000" b="1" dirty="0"/>
              <a:t>to</a:t>
            </a:r>
            <a:r>
              <a:rPr lang="en-US" sz="2000" dirty="0"/>
              <a:t> k </a:t>
            </a:r>
            <a:r>
              <a:rPr lang="en-US" sz="2000" b="1" dirty="0"/>
              <a:t>do</a:t>
            </a:r>
            <a:r>
              <a:rPr lang="ru-RU" sz="2000" dirty="0"/>
              <a:t>  </a:t>
            </a:r>
            <a:r>
              <a:rPr lang="en-US" sz="2000" dirty="0"/>
              <a:t>begin</a:t>
            </a:r>
            <a:endParaRPr lang="ru-RU" sz="2000" dirty="0"/>
          </a:p>
          <a:p>
            <a:r>
              <a:rPr lang="ru-RU" sz="2000" dirty="0"/>
              <a:t>                       тело цикла;</a:t>
            </a:r>
            <a:endParaRPr lang="en-US" sz="2000" dirty="0"/>
          </a:p>
          <a:p>
            <a:r>
              <a:rPr lang="ru-RU" sz="2000" dirty="0"/>
              <a:t>                           </a:t>
            </a:r>
            <a:r>
              <a:rPr lang="en-US" sz="2000" dirty="0"/>
              <a:t>end</a:t>
            </a:r>
            <a:r>
              <a:rPr lang="ru-RU" sz="2000" dirty="0" smtClean="0"/>
              <a:t>;</a:t>
            </a:r>
            <a:endParaRPr lang="ru-RU" sz="2000" b="1" dirty="0"/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0" y="3984973"/>
            <a:ext cx="4049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:=n </a:t>
            </a:r>
            <a:r>
              <a:rPr lang="en-US" sz="2000" b="1" dirty="0" err="1"/>
              <a:t>downto</a:t>
            </a:r>
            <a:r>
              <a:rPr lang="en-US" sz="2000" dirty="0"/>
              <a:t> k </a:t>
            </a:r>
            <a:r>
              <a:rPr lang="en-US" sz="2000" b="1" dirty="0"/>
              <a:t>do</a:t>
            </a:r>
            <a:r>
              <a:rPr lang="ru-RU" sz="2000" b="1" dirty="0"/>
              <a:t> </a:t>
            </a:r>
            <a:r>
              <a:rPr lang="en-US" sz="2000" dirty="0"/>
              <a:t>begin</a:t>
            </a:r>
            <a:endParaRPr lang="ru-RU" sz="2000" dirty="0"/>
          </a:p>
          <a:p>
            <a:r>
              <a:rPr lang="ru-RU" sz="2000" dirty="0"/>
              <a:t>                              тело цикла</a:t>
            </a:r>
            <a:r>
              <a:rPr lang="en-US" sz="2000" dirty="0"/>
              <a:t>;</a:t>
            </a:r>
          </a:p>
          <a:p>
            <a:r>
              <a:rPr lang="ru-RU" sz="2000" dirty="0"/>
              <a:t>                                  </a:t>
            </a:r>
            <a:r>
              <a:rPr lang="en-US" sz="2000" dirty="0"/>
              <a:t>end;</a:t>
            </a:r>
            <a:r>
              <a:rPr lang="ru-RU" sz="2000" dirty="0"/>
              <a:t> 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2786050" y="1142984"/>
            <a:ext cx="2357454" cy="928694"/>
          </a:xfrm>
          <a:prstGeom prst="wedgeRoundRectCallout">
            <a:avLst>
              <a:gd name="adj1" fmla="val -112797"/>
              <a:gd name="adj2" fmla="val 64088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ключевое слово  </a:t>
            </a:r>
            <a:r>
              <a:rPr lang="en-US" sz="2000" b="1" dirty="0" smtClean="0"/>
              <a:t>to </a:t>
            </a:r>
            <a:r>
              <a:rPr lang="ru-RU" sz="2000" dirty="0" smtClean="0"/>
              <a:t>означает</a:t>
            </a:r>
            <a:r>
              <a:rPr lang="ru-RU" sz="2000" b="1" dirty="0" smtClean="0"/>
              <a:t> Шаг = 1</a:t>
            </a:r>
            <a:endParaRPr lang="ru-RU" sz="2000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000364" y="2984841"/>
            <a:ext cx="2357454" cy="928694"/>
          </a:xfrm>
          <a:prstGeom prst="wedgeRoundRectCallout">
            <a:avLst>
              <a:gd name="adj1" fmla="val -112797"/>
              <a:gd name="adj2" fmla="val 64088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ключевое слово  </a:t>
            </a:r>
            <a:r>
              <a:rPr lang="en-US" sz="2000" b="1" dirty="0" err="1" smtClean="0"/>
              <a:t>downto</a:t>
            </a:r>
            <a:r>
              <a:rPr lang="en-US" sz="2000" b="1" dirty="0" smtClean="0"/>
              <a:t> </a:t>
            </a:r>
            <a:r>
              <a:rPr lang="ru-RU" sz="2000" dirty="0" smtClean="0"/>
              <a:t>означает</a:t>
            </a:r>
            <a:r>
              <a:rPr lang="ru-RU" sz="2000" b="1" dirty="0" smtClean="0"/>
              <a:t> Шаг = -1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9" grpId="0"/>
      <p:bldP spid="24" grpId="0"/>
      <p:bldP spid="25" grpId="0"/>
      <p:bldP spid="26" grpId="0" animBg="1"/>
      <p:bldP spid="26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Задача:</a:t>
            </a:r>
          </a:p>
        </p:txBody>
      </p:sp>
      <p:sp>
        <p:nvSpPr>
          <p:cNvPr id="11268" name="Дата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CDA24AF-F08A-4DF7-9B74-386613ADACFF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126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DE2724-154A-4F39-BCED-AE531C9876C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1270" name="Содержимое 3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643998" cy="13573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Написать программу печати таблицы перевода расстояний из дюймов в сантиметры (1 дюйм=2,5 см) для значений от 19 до 14 дюймов.</a:t>
            </a:r>
            <a:endParaRPr lang="ru-RU" sz="2800" dirty="0" smtClean="0">
              <a:solidFill>
                <a:srgbClr val="000000"/>
              </a:solidFill>
            </a:endParaRPr>
          </a:p>
        </p:txBody>
      </p:sp>
      <p:pic>
        <p:nvPicPr>
          <p:cNvPr id="36" name="Picture 5" descr="D:\Microsoft Office XP Media Content\FILES\PFILES\MSOFFICE\MEDIA\CNTCD1\Animated\j02836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5292" y="0"/>
            <a:ext cx="1228708" cy="1286304"/>
          </a:xfrm>
          <a:prstGeom prst="rect">
            <a:avLst/>
          </a:prstGeom>
          <a:noFill/>
        </p:spPr>
      </p:pic>
      <p:sp>
        <p:nvSpPr>
          <p:cNvPr id="37" name="Нижний колонтитул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Задача:</a:t>
            </a:r>
          </a:p>
        </p:txBody>
      </p:sp>
      <p:sp>
        <p:nvSpPr>
          <p:cNvPr id="11268" name="Дата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7D84617-2DC9-4AC5-B6C5-FED8FD99D673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126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DE2724-154A-4F39-BCED-AE531C9876C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1270" name="Содержимое 3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643998" cy="7858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Написать программу печати таблицы перевода расстояний из дюймов в сантиметры (1 дюйм=2,5 см) для значений от 19 до 14 дюймов.</a:t>
            </a:r>
            <a:endParaRPr lang="ru-RU" sz="2800" dirty="0" smtClean="0">
              <a:solidFill>
                <a:srgbClr val="0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392347" y="4036223"/>
            <a:ext cx="50720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71472" y="1714488"/>
            <a:ext cx="3471863" cy="4738688"/>
            <a:chOff x="154" y="1198"/>
            <a:chExt cx="2187" cy="2985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292" y="2723"/>
              <a:ext cx="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20" y="1958"/>
              <a:ext cx="1746" cy="344"/>
            </a:xfrm>
            <a:prstGeom prst="hexagon">
              <a:avLst>
                <a:gd name="adj" fmla="val 6344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dirty="0" smtClean="0">
                  <a:cs typeface="Times New Roman" pitchFamily="18" charset="0"/>
                </a:rPr>
                <a:t>D</a:t>
              </a:r>
              <a:r>
                <a:rPr lang="ru-RU" dirty="0" smtClean="0">
                  <a:cs typeface="Times New Roman" pitchFamily="18" charset="0"/>
                </a:rPr>
                <a:t> </a:t>
              </a:r>
              <a:r>
                <a:rPr lang="ru-RU" dirty="0">
                  <a:cs typeface="Times New Roman" pitchFamily="18" charset="0"/>
                </a:rPr>
                <a:t>= </a:t>
              </a:r>
              <a:r>
                <a:rPr lang="en-US" dirty="0" smtClean="0">
                  <a:cs typeface="Times New Roman" pitchFamily="18" charset="0"/>
                </a:rPr>
                <a:t>19</a:t>
              </a:r>
              <a:r>
                <a:rPr lang="ru-RU" dirty="0" smtClean="0">
                  <a:cs typeface="Times New Roman" pitchFamily="18" charset="0"/>
                </a:rPr>
                <a:t>; </a:t>
              </a:r>
              <a:r>
                <a:rPr lang="en-US" dirty="0" smtClean="0">
                  <a:cs typeface="Times New Roman" pitchFamily="18" charset="0"/>
                </a:rPr>
                <a:t>14; -1</a:t>
              </a:r>
              <a:endParaRPr lang="ru-RU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292" y="2302"/>
              <a:ext cx="0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154" y="3268"/>
              <a:ext cx="11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158" y="2132"/>
              <a:ext cx="0" cy="1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58" y="2132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166" y="2139"/>
              <a:ext cx="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341" y="2132"/>
              <a:ext cx="0" cy="1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>
              <a:off x="1207" y="3357"/>
              <a:ext cx="11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205" y="3358"/>
              <a:ext cx="29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727" y="1198"/>
              <a:ext cx="1123" cy="22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/>
                <a:t>начало</a:t>
              </a: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1292" y="3128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Oval 21"/>
            <p:cNvSpPr>
              <a:spLocks noChangeArrowheads="1"/>
            </p:cNvSpPr>
            <p:nvPr/>
          </p:nvSpPr>
          <p:spPr bwMode="auto">
            <a:xfrm>
              <a:off x="634" y="3957"/>
              <a:ext cx="1123" cy="22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9" y="1422"/>
              <a:ext cx="0" cy="1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681" y="2488"/>
              <a:ext cx="1223" cy="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dirty="0" smtClean="0"/>
                <a:t>S=D*2.5</a:t>
              </a:r>
              <a:endParaRPr lang="ru-RU" sz="1600" dirty="0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292" y="1763"/>
              <a:ext cx="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араллелограмм 32"/>
          <p:cNvSpPr/>
          <p:nvPr/>
        </p:nvSpPr>
        <p:spPr>
          <a:xfrm>
            <a:off x="1500166" y="2285992"/>
            <a:ext cx="1714512" cy="357190"/>
          </a:xfrm>
          <a:prstGeom prst="parallelogram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>
                <a:solidFill>
                  <a:schemeClr val="tx1"/>
                </a:solidFill>
              </a:rPr>
              <a:t>D, 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араллелограмм 33"/>
          <p:cNvSpPr/>
          <p:nvPr/>
        </p:nvSpPr>
        <p:spPr>
          <a:xfrm>
            <a:off x="1500166" y="4429132"/>
            <a:ext cx="1714512" cy="357190"/>
          </a:xfrm>
          <a:prstGeom prst="parallelogram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 smtClean="0">
                <a:solidFill>
                  <a:schemeClr val="tx1"/>
                </a:solidFill>
              </a:rPr>
              <a:t>D, 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5286380" y="1643050"/>
            <a:ext cx="327821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program DS;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uses </a:t>
            </a:r>
            <a:r>
              <a:rPr lang="en-US" sz="2000" dirty="0" err="1" smtClean="0"/>
              <a:t>crt</a:t>
            </a:r>
            <a:r>
              <a:rPr lang="en-US" sz="20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Var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   D: integer;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S: real;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Begin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clrscr</a:t>
            </a:r>
            <a:r>
              <a:rPr lang="en-US" sz="20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for  D:=19 </a:t>
            </a:r>
            <a:r>
              <a:rPr lang="en-US" sz="2000" dirty="0" err="1" smtClean="0"/>
              <a:t>downto</a:t>
            </a:r>
            <a:r>
              <a:rPr lang="en-US" sz="2000" dirty="0" smtClean="0"/>
              <a:t> 14 do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begin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S:=D*2.5;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writeln</a:t>
            </a:r>
            <a:r>
              <a:rPr lang="en-US" sz="2000" dirty="0" smtClean="0"/>
              <a:t> (D,' d = ', S,' </a:t>
            </a:r>
            <a:r>
              <a:rPr lang="en-US" sz="2000" dirty="0" err="1" smtClean="0"/>
              <a:t>см</a:t>
            </a:r>
            <a:r>
              <a:rPr lang="en-US" sz="2000" dirty="0" smtClean="0"/>
              <a:t>');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end;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End.</a:t>
            </a:r>
            <a:endParaRPr lang="ru-RU" sz="2000" dirty="0"/>
          </a:p>
        </p:txBody>
      </p:sp>
      <p:pic>
        <p:nvPicPr>
          <p:cNvPr id="28" name="Picture 5" descr="D:\Microsoft Office XP Media Content\FILES\PFILES\MSOFFICE\MEDIA\CNTCD1\Animated\j02836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14422"/>
            <a:ext cx="1228708" cy="1286304"/>
          </a:xfrm>
          <a:prstGeom prst="rect">
            <a:avLst/>
          </a:prstGeom>
          <a:noFill/>
        </p:spPr>
      </p:pic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" name="Управляющая кнопка: настраиваемая 35">
            <a:hlinkClick r:id="rId4" action="ppaction://hlinkfile" highlightClick="1"/>
          </p:cNvPr>
          <p:cNvSpPr/>
          <p:nvPr/>
        </p:nvSpPr>
        <p:spPr>
          <a:xfrm>
            <a:off x="5786446" y="5715016"/>
            <a:ext cx="2357454" cy="50006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Дата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8B07607-5E17-4E72-9042-775AEC226319}" type="datetime1">
              <a:rPr lang="ru-RU" smtClean="0"/>
              <a:pPr/>
              <a:t>15.12.2012</a:t>
            </a:fld>
            <a:endParaRPr lang="ru-RU" smtClean="0"/>
          </a:p>
        </p:txBody>
      </p:sp>
      <p:sp>
        <p:nvSpPr>
          <p:cNvPr id="1126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DE2724-154A-4F39-BCED-AE531C9876C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928670"/>
            <a:ext cx="3429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 DS;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crt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 D: integer;</a:t>
            </a:r>
          </a:p>
          <a:p>
            <a:r>
              <a:rPr lang="en-US" dirty="0" smtClean="0"/>
              <a:t>   S: real;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clrscr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Таблица соответствия</a:t>
            </a:r>
            <a:r>
              <a:rPr lang="en-US" dirty="0" smtClean="0"/>
              <a:t>');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('  D  ','  S  ');</a:t>
            </a:r>
            <a:endParaRPr lang="ru-RU" dirty="0" smtClean="0"/>
          </a:p>
          <a:p>
            <a:r>
              <a:rPr lang="en-US" dirty="0" err="1" smtClean="0"/>
              <a:t>writeln</a:t>
            </a:r>
            <a:r>
              <a:rPr lang="en-US" dirty="0" smtClean="0"/>
              <a:t>('------------');</a:t>
            </a:r>
          </a:p>
          <a:p>
            <a:r>
              <a:rPr lang="en-US" dirty="0" smtClean="0"/>
              <a:t>      for  D:=19 </a:t>
            </a:r>
            <a:r>
              <a:rPr lang="en-US" dirty="0" err="1" smtClean="0"/>
              <a:t>downto</a:t>
            </a:r>
            <a:r>
              <a:rPr lang="en-US" dirty="0" smtClean="0"/>
              <a:t> 14 do</a:t>
            </a:r>
          </a:p>
          <a:p>
            <a:r>
              <a:rPr lang="en-US" dirty="0" smtClean="0"/>
              <a:t>      begin</a:t>
            </a:r>
          </a:p>
          <a:p>
            <a:r>
              <a:rPr lang="en-US" dirty="0" smtClean="0"/>
              <a:t>           S:=D*2.5;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 (D,' d ', S,‘ </a:t>
            </a:r>
            <a:r>
              <a:rPr lang="ru-RU" dirty="0" smtClean="0"/>
              <a:t>см</a:t>
            </a:r>
            <a:r>
              <a:rPr lang="en-US" dirty="0" smtClean="0"/>
              <a:t>');</a:t>
            </a:r>
          </a:p>
          <a:p>
            <a:endParaRPr lang="en-US" dirty="0" smtClean="0"/>
          </a:p>
          <a:p>
            <a:r>
              <a:rPr lang="en-US" dirty="0" smtClean="0"/>
              <a:t>End.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страиваемая 9">
            <a:hlinkClick r:id="rId3" action="ppaction://hlinkfile" highlightClick="1"/>
          </p:cNvPr>
          <p:cNvSpPr/>
          <p:nvPr/>
        </p:nvSpPr>
        <p:spPr>
          <a:xfrm>
            <a:off x="4643438" y="2714620"/>
            <a:ext cx="4000528" cy="85725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Лови ошибку!</a:t>
            </a:r>
            <a:endParaRPr lang="ru-RU" sz="3200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для самостоятельного выполнения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У15_В1</a:t>
            </a:r>
            <a:r>
              <a:rPr lang="en-US" dirty="0" smtClean="0"/>
              <a:t>.</a:t>
            </a:r>
            <a:r>
              <a:rPr lang="en-US" dirty="0" err="1" smtClean="0"/>
              <a:t>pdf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У15_В2</a:t>
            </a:r>
            <a:r>
              <a:rPr lang="en-US" dirty="0" smtClean="0"/>
              <a:t>.</a:t>
            </a:r>
            <a:r>
              <a:rPr lang="en-US" dirty="0" err="1" smtClean="0"/>
              <a:t>pdf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У15_В3</a:t>
            </a:r>
            <a:r>
              <a:rPr lang="en-US" dirty="0" smtClean="0"/>
              <a:t>.</a:t>
            </a:r>
            <a:r>
              <a:rPr lang="en-US" dirty="0" err="1" smtClean="0"/>
              <a:t>pdf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0205-AF84-43BC-BDF2-DBD3C9ECEFA7}" type="datetime1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45A5-154C-4982-9A4A-43C802CEC81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432</Words>
  <Application>Microsoft Office PowerPoint</Application>
  <PresentationFormat>Экран (4:3)</PresentationFormat>
  <Paragraphs>105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Циклические алгоритмы.  Оператор цикла For</vt:lpstr>
      <vt:lpstr>Слайд 2</vt:lpstr>
      <vt:lpstr>Слайд 3</vt:lpstr>
      <vt:lpstr>Слайд 4</vt:lpstr>
      <vt:lpstr>Задача:</vt:lpstr>
      <vt:lpstr>Задача:</vt:lpstr>
      <vt:lpstr>Слайд 7</vt:lpstr>
      <vt:lpstr>Задания для самостоятельного выполнения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педагогических и управленческих проблем средствами ИКТ</dc:title>
  <dc:creator>User</dc:creator>
  <cp:lastModifiedBy>User</cp:lastModifiedBy>
  <cp:revision>22</cp:revision>
  <dcterms:created xsi:type="dcterms:W3CDTF">2012-08-28T13:32:26Z</dcterms:created>
  <dcterms:modified xsi:type="dcterms:W3CDTF">2012-12-15T13:17:29Z</dcterms:modified>
</cp:coreProperties>
</file>