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6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  <p:sldMasterId id="2147483724" r:id="rId6"/>
    <p:sldMasterId id="2147483737" r:id="rId7"/>
    <p:sldMasterId id="2147483750" r:id="rId8"/>
    <p:sldMasterId id="2147483763" r:id="rId9"/>
    <p:sldMasterId id="2147483776" r:id="rId10"/>
    <p:sldMasterId id="2147483789" r:id="rId11"/>
    <p:sldMasterId id="2147483802" r:id="rId12"/>
    <p:sldMasterId id="2147483815" r:id="rId13"/>
    <p:sldMasterId id="2147483828" r:id="rId14"/>
    <p:sldMasterId id="2147483841" r:id="rId15"/>
    <p:sldMasterId id="2147483854" r:id="rId16"/>
    <p:sldMasterId id="2147483867" r:id="rId17"/>
  </p:sldMasterIdLst>
  <p:notesMasterIdLst>
    <p:notesMasterId r:id="rId44"/>
  </p:notesMasterIdLst>
  <p:sldIdLst>
    <p:sldId id="261" r:id="rId18"/>
    <p:sldId id="257" r:id="rId19"/>
    <p:sldId id="258" r:id="rId20"/>
    <p:sldId id="259" r:id="rId21"/>
    <p:sldId id="263" r:id="rId22"/>
    <p:sldId id="264" r:id="rId23"/>
    <p:sldId id="262" r:id="rId24"/>
    <p:sldId id="265" r:id="rId25"/>
    <p:sldId id="276" r:id="rId26"/>
    <p:sldId id="266" r:id="rId27"/>
    <p:sldId id="267" r:id="rId28"/>
    <p:sldId id="268" r:id="rId29"/>
    <p:sldId id="269" r:id="rId30"/>
    <p:sldId id="270" r:id="rId31"/>
    <p:sldId id="271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72" r:id="rId40"/>
    <p:sldId id="273" r:id="rId41"/>
    <p:sldId id="274" r:id="rId42"/>
    <p:sldId id="27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2BBBA-12A7-4678-8C34-453FF27AA396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A5663-5F52-4708-A5A4-3E8C7ADB5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1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5663-5F52-4708-A5A4-3E8C7ADB55A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084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5663-5F52-4708-A5A4-3E8C7ADB55A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174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B74DAB-B318-414D-86EA-8104B60AA1FE}" type="slidenum">
              <a:rPr lang="ru-RU">
                <a:solidFill>
                  <a:prstClr val="black"/>
                </a:solidFill>
              </a:rPr>
              <a:pPr eaLnBrk="1" hangingPunct="1"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5663-5F52-4708-A5A4-3E8C7ADB55A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5663-5F52-4708-A5A4-3E8C7ADB55A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19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5F5DE8-9AE7-41CB-B458-306F619B202D}" type="slidenum">
              <a:rPr lang="ru-RU">
                <a:solidFill>
                  <a:prstClr val="black"/>
                </a:solidFill>
              </a:rPr>
              <a:pPr eaLnBrk="1" hangingPunct="1"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F66F2E-92A0-48F8-872B-564B8A3B53E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31BEA8-8F4E-4598-BC63-1E8B9630AA51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F2E-92A0-48F8-872B-564B8A3B53E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EA8-8F4E-4598-BC63-1E8B9630AA5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F928-6FD5-4490-AA6C-CBFC1CBE139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161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7B44-B418-46C4-8C2E-24EABEE85BB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626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521E-8271-4BA7-9C4C-75F823C16EA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368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988B1-F29D-4402-A282-375F10B83884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012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6ED3-A579-453E-AE26-FEBFDC07D165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010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87F0-1959-47DA-9CD4-19C68B2390B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44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4D56-B24C-44BD-8370-229B921AAF69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005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F9D9-1251-483D-9081-5FA43A29F86B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384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895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0BA8-16C6-4DC6-9766-7C114E726C3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2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F2E-92A0-48F8-872B-564B8A3B53E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EA8-8F4E-4598-BC63-1E8B9630AA5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AB45-DBF9-4A37-AE7A-87FECEE095CD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909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0AB8-7EF6-40EA-8C40-30C797159A96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301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F928-6FD5-4490-AA6C-CBFC1CBE139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720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7B44-B418-46C4-8C2E-24EABEE85BB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36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521E-8271-4BA7-9C4C-75F823C16EA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70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988B1-F29D-4402-A282-375F10B83884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755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6ED3-A579-453E-AE26-FEBFDC07D165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352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87F0-1959-47DA-9CD4-19C68B2390B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324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4D56-B24C-44BD-8370-229B921AAF69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498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F9D9-1251-483D-9081-5FA43A29F86B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83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921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157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0BA8-16C6-4DC6-9766-7C114E726C3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176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AB45-DBF9-4A37-AE7A-87FECEE095CD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701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0AB8-7EF6-40EA-8C40-30C797159A96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967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F928-6FD5-4490-AA6C-CBFC1CBE139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183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7B44-B418-46C4-8C2E-24EABEE85BB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63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521E-8271-4BA7-9C4C-75F823C16EA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553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988B1-F29D-4402-A282-375F10B83884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0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6ED3-A579-453E-AE26-FEBFDC07D165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005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87F0-1959-47DA-9CD4-19C68B2390B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6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0BA8-16C6-4DC6-9766-7C114E726C3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868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4D56-B24C-44BD-8370-229B921AAF69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997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F9D9-1251-483D-9081-5FA43A29F86B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554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42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0BA8-16C6-4DC6-9766-7C114E726C3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141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AB45-DBF9-4A37-AE7A-87FECEE095CD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014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0AB8-7EF6-40EA-8C40-30C797159A96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584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F928-6FD5-4490-AA6C-CBFC1CBE139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675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7B44-B418-46C4-8C2E-24EABEE85BB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998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521E-8271-4BA7-9C4C-75F823C16EA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3767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988B1-F29D-4402-A282-375F10B83884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9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AB45-DBF9-4A37-AE7A-87FECEE095CD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5323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6ED3-A579-453E-AE26-FEBFDC07D165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8570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87F0-1959-47DA-9CD4-19C68B2390B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2318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4D56-B24C-44BD-8370-229B921AAF69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2110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F9D9-1251-483D-9081-5FA43A29F86B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9213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48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0BA8-16C6-4DC6-9766-7C114E726C3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027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AB45-DBF9-4A37-AE7A-87FECEE095CD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907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0AB8-7EF6-40EA-8C40-30C797159A96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420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F928-6FD5-4490-AA6C-CBFC1CBE139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7734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7B44-B418-46C4-8C2E-24EABEE85BB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7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0AB8-7EF6-40EA-8C40-30C797159A96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453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521E-8271-4BA7-9C4C-75F823C16EA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842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988B1-F29D-4402-A282-375F10B83884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62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6ED3-A579-453E-AE26-FEBFDC07D165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593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87F0-1959-47DA-9CD4-19C68B2390B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902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4D56-B24C-44BD-8370-229B921AAF69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575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F9D9-1251-483D-9081-5FA43A29F86B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2507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467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0BA8-16C6-4DC6-9766-7C114E726C3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548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AB45-DBF9-4A37-AE7A-87FECEE095CD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2245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0AB8-7EF6-40EA-8C40-30C797159A96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38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F928-6FD5-4490-AA6C-CBFC1CBE139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0222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F928-6FD5-4490-AA6C-CBFC1CBE139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9426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7B44-B418-46C4-8C2E-24EABEE85BB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2936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521E-8271-4BA7-9C4C-75F823C16EA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670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988B1-F29D-4402-A282-375F10B83884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2124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6ED3-A579-453E-AE26-FEBFDC07D165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2339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87F0-1959-47DA-9CD4-19C68B2390B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5076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4D56-B24C-44BD-8370-229B921AAF69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0564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F9D9-1251-483D-9081-5FA43A29F86B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7914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932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0BA8-16C6-4DC6-9766-7C114E726C3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68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7B44-B418-46C4-8C2E-24EABEE85BB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9152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AB45-DBF9-4A37-AE7A-87FECEE095CD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553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0AB8-7EF6-40EA-8C40-30C797159A96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0577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F928-6FD5-4490-AA6C-CBFC1CBE139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305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7B44-B418-46C4-8C2E-24EABEE85BB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967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521E-8271-4BA7-9C4C-75F823C16EA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3744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988B1-F29D-4402-A282-375F10B83884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546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6ED3-A579-453E-AE26-FEBFDC07D165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3855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87F0-1959-47DA-9CD4-19C68B2390B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4959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4D56-B24C-44BD-8370-229B921AAF69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5876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F9D9-1251-483D-9081-5FA43A29F86B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24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521E-8271-4BA7-9C4C-75F823C16EA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8891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7880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0BA8-16C6-4DC6-9766-7C114E726C3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4136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AB45-DBF9-4A37-AE7A-87FECEE095CD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780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0AB8-7EF6-40EA-8C40-30C797159A96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9737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F928-6FD5-4490-AA6C-CBFC1CBE139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9724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7B44-B418-46C4-8C2E-24EABEE85BB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6074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521E-8271-4BA7-9C4C-75F823C16EA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3524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988B1-F29D-4402-A282-375F10B83884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311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6ED3-A579-453E-AE26-FEBFDC07D165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2113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87F0-1959-47DA-9CD4-19C68B2390B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69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988B1-F29D-4402-A282-375F10B83884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078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4D56-B24C-44BD-8370-229B921AAF69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797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F9D9-1251-483D-9081-5FA43A29F86B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8743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1D528D"/>
                </a:solidFill>
              </a:endParaRPr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1D528D"/>
                </a:solidFill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281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DBFE1-01D2-47CD-B2D3-F8C3C63B72F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1813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2F88D-8F5F-467D-91C6-0523BFFAE614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882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5D4E0-6B47-42C9-B6F0-CA621D655121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2037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A0D2E-B31A-4423-A750-62AA1E59C74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96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6750D-03EC-4C44-A4B9-9087BC2C99C6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4595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B4C16-06D9-43F6-A409-DCBD111E7126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4983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20277-50BE-4A0C-9593-58B74B1E1E44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9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F2E-92A0-48F8-872B-564B8A3B53E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EA8-8F4E-4598-BC63-1E8B9630AA5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6ED3-A579-453E-AE26-FEBFDC07D165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2048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BD7CB-B982-417B-BEAF-334FA04D5A61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2013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00CE9-BB68-4B79-A6E0-B0A500F0D7DB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4352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A2098-7D8C-4D29-85BB-726241152FAC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6311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FE49-A8D4-4949-8A92-E8520BCB4F0D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19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87F0-1959-47DA-9CD4-19C68B2390B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0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4D56-B24C-44BD-8370-229B921AAF69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81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F9D9-1251-483D-9081-5FA43A29F86B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23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3769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0BA8-16C6-4DC6-9766-7C114E726C3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69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AB45-DBF9-4A37-AE7A-87FECEE095CD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40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0AB8-7EF6-40EA-8C40-30C797159A96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5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F928-6FD5-4490-AA6C-CBFC1CBE139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88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7B44-B418-46C4-8C2E-24EABEE85BB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8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F2E-92A0-48F8-872B-564B8A3B53E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EA8-8F4E-4598-BC63-1E8B9630AA5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521E-8271-4BA7-9C4C-75F823C16EA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81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988B1-F29D-4402-A282-375F10B83884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84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6ED3-A579-453E-AE26-FEBFDC07D165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90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87F0-1959-47DA-9CD4-19C68B2390B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25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4D56-B24C-44BD-8370-229B921AAF69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70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F9D9-1251-483D-9081-5FA43A29F86B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56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637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0BA8-16C6-4DC6-9766-7C114E726C3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71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AB45-DBF9-4A37-AE7A-87FECEE095CD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88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0AB8-7EF6-40EA-8C40-30C797159A96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4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F2E-92A0-48F8-872B-564B8A3B53E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EA8-8F4E-4598-BC63-1E8B9630AA5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F928-6FD5-4490-AA6C-CBFC1CBE139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81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7B44-B418-46C4-8C2E-24EABEE85BB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89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521E-8271-4BA7-9C4C-75F823C16EA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387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988B1-F29D-4402-A282-375F10B83884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751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6ED3-A579-453E-AE26-FEBFDC07D165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30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87F0-1959-47DA-9CD4-19C68B2390B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488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4D56-B24C-44BD-8370-229B921AAF69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057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F9D9-1251-483D-9081-5FA43A29F86B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500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05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0BA8-16C6-4DC6-9766-7C114E726C3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7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F2E-92A0-48F8-872B-564B8A3B53E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EA8-8F4E-4598-BC63-1E8B9630AA51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AB45-DBF9-4A37-AE7A-87FECEE095CD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914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0AB8-7EF6-40EA-8C40-30C797159A96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527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F928-6FD5-4490-AA6C-CBFC1CBE139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637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7B44-B418-46C4-8C2E-24EABEE85BB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67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521E-8271-4BA7-9C4C-75F823C16EA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8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988B1-F29D-4402-A282-375F10B83884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86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6ED3-A579-453E-AE26-FEBFDC07D165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46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87F0-1959-47DA-9CD4-19C68B2390B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015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4D56-B24C-44BD-8370-229B921AAF69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895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F9D9-1251-483D-9081-5FA43A29F86B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2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F2E-92A0-48F8-872B-564B8A3B53E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EA8-8F4E-4598-BC63-1E8B9630AA51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139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0BA8-16C6-4DC6-9766-7C114E726C3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390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AB45-DBF9-4A37-AE7A-87FECEE095CD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519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0AB8-7EF6-40EA-8C40-30C797159A96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844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F928-6FD5-4490-AA6C-CBFC1CBE139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353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7B44-B418-46C4-8C2E-24EABEE85BB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48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521E-8271-4BA7-9C4C-75F823C16EA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072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988B1-F29D-4402-A282-375F10B83884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470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6ED3-A579-453E-AE26-FEBFDC07D165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338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87F0-1959-47DA-9CD4-19C68B2390B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4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F2E-92A0-48F8-872B-564B8A3B53E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EA8-8F4E-4598-BC63-1E8B9630A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4D56-B24C-44BD-8370-229B921AAF69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754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F9D9-1251-483D-9081-5FA43A29F86B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543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356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0BA8-16C6-4DC6-9766-7C114E726C3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619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AB45-DBF9-4A37-AE7A-87FECEE095CD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12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0AB8-7EF6-40EA-8C40-30C797159A96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355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F928-6FD5-4490-AA6C-CBFC1CBE139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373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7B44-B418-46C4-8C2E-24EABEE85BB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986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521E-8271-4BA7-9C4C-75F823C16EA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409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988B1-F29D-4402-A282-375F10B83884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0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F2E-92A0-48F8-872B-564B8A3B53E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EA8-8F4E-4598-BC63-1E8B9630A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6ED3-A579-453E-AE26-FEBFDC07D165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245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87F0-1959-47DA-9CD4-19C68B2390B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495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4D56-B24C-44BD-8370-229B921AAF69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441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F9D9-1251-483D-9081-5FA43A29F86B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023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251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0BA8-16C6-4DC6-9766-7C114E726C3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110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AB45-DBF9-4A37-AE7A-87FECEE095CD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501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0AB8-7EF6-40EA-8C40-30C797159A96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316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F928-6FD5-4490-AA6C-CBFC1CBE139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443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7B44-B418-46C4-8C2E-24EABEE85BB7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9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F2E-92A0-48F8-872B-564B8A3B53E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EA8-8F4E-4598-BC63-1E8B9630A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521E-8271-4BA7-9C4C-75F823C16EA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394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988B1-F29D-4402-A282-375F10B83884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012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6ED3-A579-453E-AE26-FEBFDC07D165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586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87F0-1959-47DA-9CD4-19C68B2390B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60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4D56-B24C-44BD-8370-229B921AAF69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550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F9D9-1251-483D-9081-5FA43A29F86B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612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789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0BA8-16C6-4DC6-9766-7C114E726C33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203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AB45-DBF9-4A37-AE7A-87FECEE095CD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571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0AB8-7EF6-40EA-8C40-30C797159A96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1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4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image" Target="../media/image4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4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image" Target="../media/image4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image" Target="../media/image4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image" Target="../media/image4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0F66F2E-92A0-48F8-872B-564B8A3B53E4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F31BEA8-8F4E-4598-BC63-1E8B9630AA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</a:defRPr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fld id="{63ADAD89-7712-4F56-9099-A37215B4E27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851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</a:defRPr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fld id="{63ADAD89-7712-4F56-9099-A37215B4E27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128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</a:defRPr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fld id="{63ADAD89-7712-4F56-9099-A37215B4E27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902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</a:defRPr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fld id="{63ADAD89-7712-4F56-9099-A37215B4E27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698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</a:defRPr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fld id="{63ADAD89-7712-4F56-9099-A37215B4E27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668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</a:defRPr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fld id="{63ADAD89-7712-4F56-9099-A37215B4E27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395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</a:defRPr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fld id="{63ADAD89-7712-4F56-9099-A37215B4E27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687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1D528D"/>
              </a:solidFill>
            </a:endParaRPr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1D528D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</a:defRPr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fld id="{809948E1-06C7-45A8-A64C-492D5A3608ED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078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</a:defRPr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fld id="{63ADAD89-7712-4F56-9099-A37215B4E27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642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</a:defRPr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fld id="{63ADAD89-7712-4F56-9099-A37215B4E27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120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</a:defRPr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fld id="{63ADAD89-7712-4F56-9099-A37215B4E27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666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</a:defRPr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fld id="{63ADAD89-7712-4F56-9099-A37215B4E27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991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</a:defRPr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fld id="{63ADAD89-7712-4F56-9099-A37215B4E27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237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</a:defRPr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fld id="{63ADAD89-7712-4F56-9099-A37215B4E27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62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</a:defRPr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fld id="{63ADAD89-7712-4F56-9099-A37215B4E27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303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j-lt"/>
              </a:defRPr>
            </a:lvl1pPr>
          </a:lstStyle>
          <a:p>
            <a:pPr>
              <a:defRPr/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j-lt"/>
              </a:defRPr>
            </a:lvl1pPr>
          </a:lstStyle>
          <a:p>
            <a:pPr>
              <a:defRPr/>
            </a:pPr>
            <a:fld id="{63ADAD89-7712-4F56-9099-A37215B4E270}" type="slidenum">
              <a:rPr lang="ru-RU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528D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19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9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revolution.allbest.ru/physics/00005474_0.html" TargetMode="External"/><Relationship Id="rId7" Type="http://schemas.openxmlformats.org/officeDocument/2006/relationships/hyperlink" Target="http://wpdom.com/metamir/index.php?mmm=em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1.xml"/><Relationship Id="rId6" Type="http://schemas.openxmlformats.org/officeDocument/2006/relationships/hyperlink" Target="http://www.astronet.ru:8101/.../chapter6_03.html" TargetMode="External"/><Relationship Id="rId5" Type="http://schemas.openxmlformats.org/officeDocument/2006/relationships/hyperlink" Target="http://www.valtar.ru/Magnets4/School/m_4_21_03.htm" TargetMode="External"/><Relationship Id="rId4" Type="http://schemas.openxmlformats.org/officeDocument/2006/relationships/hyperlink" Target="http://elkin52.narod.ru/texnika/magnit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7.xml"/><Relationship Id="rId5" Type="http://schemas.openxmlformats.org/officeDocument/2006/relationships/image" Target="../media/image22.jpeg"/><Relationship Id="rId4" Type="http://schemas.openxmlformats.org/officeDocument/2006/relationships/hyperlink" Target="http://sch4.edu.vn.ua/uploads/posts/2008-04/1209149832_1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j04380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3" y="0"/>
            <a:ext cx="274320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286250"/>
            <a:ext cx="9210675" cy="2124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400" b="1" dirty="0">
                <a:solidFill>
                  <a:srgbClr val="1D528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Постоянные магниты.</a:t>
            </a:r>
          </a:p>
          <a:p>
            <a:pPr algn="ctr">
              <a:defRPr/>
            </a:pPr>
            <a:r>
              <a:rPr lang="ru-RU" sz="6400" b="1" dirty="0">
                <a:solidFill>
                  <a:srgbClr val="1D528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Магнитное поле Земли.</a:t>
            </a:r>
          </a:p>
        </p:txBody>
      </p:sp>
      <p:pic>
        <p:nvPicPr>
          <p:cNvPr id="3077" name="Рисунок 6" descr="5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89573">
            <a:off x="2738438" y="1095375"/>
            <a:ext cx="130968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14942" y="3000372"/>
            <a:ext cx="282058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solidFill>
                  <a:srgbClr val="1D528D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(Физика 8 класс)</a:t>
            </a:r>
          </a:p>
        </p:txBody>
      </p:sp>
      <p:pic>
        <p:nvPicPr>
          <p:cNvPr id="3079" name="Рисунок 6" descr="3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71500"/>
            <a:ext cx="46434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14375" y="500063"/>
            <a:ext cx="7848600" cy="563562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Магнитное поле Земли</a:t>
            </a:r>
          </a:p>
        </p:txBody>
      </p:sp>
      <p:pic>
        <p:nvPicPr>
          <p:cNvPr id="3" name="Picture 4" descr="Магнитное поле Зем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357313"/>
            <a:ext cx="2928938" cy="2297112"/>
          </a:xfrm>
          <a:prstGeom prst="rect">
            <a:avLst/>
          </a:prstGeom>
          <a:noFill/>
          <a:ln w="31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214313" y="3625850"/>
            <a:ext cx="892968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   Английский физик </a:t>
            </a:r>
            <a:r>
              <a:rPr lang="en-US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XIV </a:t>
            </a:r>
            <a:r>
              <a:rPr lang="ru-RU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в. Уильям Герберт изготовил шарообразный магнит, исследовал его с помощью маленькой магнитной стрелки и пришел к выводу, что земной шар - огромный космический магнит.   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   Внешние, расплавленные, слои ядра Земли находятся в постоянном движении. В результате этого в нем возникают магнитные поля, формирующие в конечном итоге магнитное поле Земли.</a:t>
            </a:r>
          </a:p>
        </p:txBody>
      </p:sp>
    </p:spTree>
    <p:extLst>
      <p:ext uri="{BB962C8B-B14F-4D97-AF65-F5344CB8AC3E}">
        <p14:creationId xmlns:p14="http://schemas.microsoft.com/office/powerpoint/2010/main" val="4594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Магнитное поле Земли.</a:t>
            </a:r>
          </a:p>
        </p:txBody>
      </p:sp>
      <p:pic>
        <p:nvPicPr>
          <p:cNvPr id="14339" name="Picture 6" descr="{F3BD3DEF-A0E8-4DB9-8705-BF2A94D6227D}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t="1048" r="16206" b="4544"/>
          <a:stretch>
            <a:fillRect/>
          </a:stretch>
        </p:blipFill>
        <p:spPr>
          <a:xfrm>
            <a:off x="214313" y="2500313"/>
            <a:ext cx="3600450" cy="3833812"/>
          </a:xfrm>
        </p:spPr>
      </p:pic>
      <p:sp>
        <p:nvSpPr>
          <p:cNvPr id="14340" name="Line 7"/>
          <p:cNvSpPr>
            <a:spLocks noChangeShapeType="1"/>
          </p:cNvSpPr>
          <p:nvPr/>
        </p:nvSpPr>
        <p:spPr bwMode="auto">
          <a:xfrm>
            <a:off x="2500313" y="2500313"/>
            <a:ext cx="0" cy="3276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2143125" y="2000250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200" b="1">
                <a:solidFill>
                  <a:srgbClr val="0070C0"/>
                </a:solidFill>
              </a:rPr>
              <a:t>С</a:t>
            </a: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2571750" y="4071938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200" b="1">
                <a:solidFill>
                  <a:srgbClr val="1D528D"/>
                </a:solidFill>
              </a:rPr>
              <a:t>Ю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3786188" y="1500188"/>
            <a:ext cx="5643562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Магнитные аномалии: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Аномалия (лат.) - отклонение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Кратковременная аномалия </a:t>
            </a:r>
            <a:r>
              <a:rPr lang="ru-RU" sz="2800" b="1" dirty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– магнитная буря;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Постоянные аномалии </a:t>
            </a:r>
            <a:r>
              <a:rPr lang="ru-RU" sz="2800" b="1" dirty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– залежи железной руды на небольшой глубине</a:t>
            </a:r>
            <a:r>
              <a:rPr lang="ru-RU" sz="2000" dirty="0">
                <a:solidFill>
                  <a:srgbClr val="1D528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4477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Магнитные полюсы Земли</a:t>
            </a:r>
            <a:endParaRPr lang="ru-RU" sz="4000" smtClean="0">
              <a:solidFill>
                <a:srgbClr val="FF0000"/>
              </a:solidFill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786188"/>
            <a:ext cx="3076575" cy="2836862"/>
          </a:xfrm>
          <a:prstGeom prst="rect">
            <a:avLst/>
          </a:prstGeom>
          <a:noFill/>
          <a:ln w="31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28625" y="1214438"/>
            <a:ext cx="8429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Магнитные полюсы Земли много раз менялись местами (инверсии). За последний миллион лет это случалось 7 раз.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28625" y="2643188"/>
            <a:ext cx="85010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570 лет назад магнитные полюса Земли были расположены в районе экватора</a:t>
            </a:r>
          </a:p>
        </p:txBody>
      </p:sp>
      <p:pic>
        <p:nvPicPr>
          <p:cNvPr id="16390" name="Picture 14" descr="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571875"/>
            <a:ext cx="314325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1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285875" y="500063"/>
            <a:ext cx="8286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Магнитные бури. Это интересно.  </a:t>
            </a:r>
          </a:p>
        </p:txBody>
      </p:sp>
      <p:pic>
        <p:nvPicPr>
          <p:cNvPr id="17411" name="Рисунок 4" descr="earths-magnetic-field-na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28625"/>
            <a:ext cx="8572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643188" y="1428750"/>
            <a:ext cx="6286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    Если на Солнце происходит мощная вспышка,  то усиливается солнечный ветер. Это вызывает возмущение земного магнитного поля и приводит к магнитной буре. Пролетающие мимо Земли частицы солнечного ветра создают дополнительные магнитные поля.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   Магнитные бури причиняют серьёзный вред: они оказывают сильное влияние на радиосвязь, на линии электросвязи, многие измерительные приборы показывают неверные результаты. </a:t>
            </a:r>
          </a:p>
        </p:txBody>
      </p:sp>
      <p:pic>
        <p:nvPicPr>
          <p:cNvPr id="17413" name="Рисунок 4" descr="Рисунок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428875"/>
            <a:ext cx="2357437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Магнитное поле Земли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357188" y="4357688"/>
            <a:ext cx="85010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     Земное магнитное поле надежно защищает поверхность Земли от космического излучения, действие которого на живые организмы разрушительно.  В состав космического излучения, кроме электронов, протонов, входят и другие частицы, движущиеся в пространстве с огромными скоростями.</a:t>
            </a:r>
          </a:p>
        </p:txBody>
      </p:sp>
      <p:pic>
        <p:nvPicPr>
          <p:cNvPr id="18436" name="Рисунок 3" descr="Рисунок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571625"/>
            <a:ext cx="428625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5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928813" y="500063"/>
            <a:ext cx="6886575" cy="563562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Северное сияние</a:t>
            </a:r>
          </a:p>
        </p:txBody>
      </p:sp>
      <p:pic>
        <p:nvPicPr>
          <p:cNvPr id="19459" name="Рисунок 2" descr="115687main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85938"/>
            <a:ext cx="2524125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3286125" y="1714500"/>
            <a:ext cx="58578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      Результатом взаимодействия солнечного ветра с магнитным полем Земли является полярное сияние. Вторгаясь в земную атмосферу, частицы солнечного ветра (в основном электроны и протоны) направляются магнитным полем (на них действует сила Лоренца) и определённым образом фокусируются. </a:t>
            </a: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428625" y="5214938"/>
            <a:ext cx="8429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     Сталкиваясь с атомами и молекулами атмосферного воздуха, они ионизируют и возбуждают их, в результате чего возникает свечение, которое называют полярным сиянием.</a:t>
            </a:r>
          </a:p>
        </p:txBody>
      </p:sp>
    </p:spTree>
    <p:extLst>
      <p:ext uri="{BB962C8B-B14F-4D97-AF65-F5344CB8AC3E}">
        <p14:creationId xmlns:p14="http://schemas.microsoft.com/office/powerpoint/2010/main" val="4994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Ucy;&amp;dcy;&amp;icy;&amp;vcy;&amp;icy;&amp;tcy;&amp;iecy;&amp;lcy;&amp;softcy;&amp;ncy;&amp;ocy;&amp;iecy; &amp;scy;&amp;iecy;&amp;vcy;&amp;iecy;&amp;rcy;&amp;ncy;&amp;ocy;&amp;iecy; &amp;scy;&amp;icy;&amp;yacy;&amp;ncy;&amp;icy;&amp;iecy; (96 &amp;fcy;&amp;ocy;&amp;tcy;&amp;ocy;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25"/>
            <a:ext cx="9144000" cy="7334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003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Ucy;&amp;dcy;&amp;icy;&amp;vcy;&amp;icy;&amp;tcy;&amp;iecy;&amp;lcy;&amp;softcy;&amp;ncy;&amp;ocy;&amp;iecy; &amp;scy;&amp;iecy;&amp;vcy;&amp;iecy;&amp;rcy;&amp;ncy;&amp;ocy;&amp;iecy; &amp;scy;&amp;icy;&amp;yacy;&amp;ncy;&amp;icy;&amp;iecy; (96 &amp;fcy;&amp;ocy;&amp;tcy;&amp;ocy;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177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Ucy;&amp;dcy;&amp;icy;&amp;vcy;&amp;icy;&amp;tcy;&amp;iecy;&amp;lcy;&amp;softcy;&amp;ncy;&amp;ocy;&amp;iecy; &amp;scy;&amp;iecy;&amp;vcy;&amp;iecy;&amp;rcy;&amp;ncy;&amp;ocy;&amp;iecy; &amp;scy;&amp;icy;&amp;yacy;&amp;ncy;&amp;icy;&amp;iecy; (96 &amp;fcy;&amp;ocy;&amp;tcy;&amp;ocy;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497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Ucy;&amp;dcy;&amp;icy;&amp;vcy;&amp;icy;&amp;tcy;&amp;iecy;&amp;lcy;&amp;softcy;&amp;ncy;&amp;ocy;&amp;iecy; &amp;scy;&amp;iecy;&amp;vcy;&amp;iecy;&amp;rcy;&amp;ncy;&amp;ocy;&amp;iecy; &amp;scy;&amp;icy;&amp;yacy;&amp;ncy;&amp;icy;&amp;iecy; (96 &amp;fcy;&amp;ocy;&amp;tcy;&amp;ocy;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66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4" y="836712"/>
            <a:ext cx="832170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3600" b="1" dirty="0">
                <a:ea typeface="Calibri"/>
                <a:cs typeface="Times New Roman"/>
              </a:rPr>
              <a:t>Магнитное поле порождается…</a:t>
            </a:r>
            <a:endParaRPr lang="ru-RU" sz="3600" b="1" dirty="0" smtClean="0">
              <a:effectLst/>
              <a:latin typeface="Georgia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800" dirty="0" smtClean="0">
                <a:ea typeface="Calibri"/>
                <a:cs typeface="Times New Roman"/>
              </a:rPr>
              <a:t>Только </a:t>
            </a:r>
            <a:r>
              <a:rPr lang="ru-RU" sz="2800" dirty="0">
                <a:ea typeface="Calibri"/>
                <a:cs typeface="Times New Roman"/>
              </a:rPr>
              <a:t>покоящимися электрическими зарядами</a:t>
            </a:r>
            <a:endParaRPr lang="ru-RU" sz="2800" dirty="0" smtClean="0">
              <a:effectLst/>
              <a:latin typeface="Georgia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800" dirty="0" smtClean="0">
                <a:ea typeface="Calibri"/>
                <a:cs typeface="Times New Roman"/>
              </a:rPr>
              <a:t>Как </a:t>
            </a:r>
            <a:r>
              <a:rPr lang="ru-RU" sz="2800" dirty="0">
                <a:ea typeface="Calibri"/>
                <a:cs typeface="Times New Roman"/>
              </a:rPr>
              <a:t>неподвижными, так и движущимися эл. з</a:t>
            </a:r>
            <a:r>
              <a:rPr lang="ru-RU" sz="2800" dirty="0" smtClean="0">
                <a:ea typeface="Calibri"/>
                <a:cs typeface="Times New Roman"/>
              </a:rPr>
              <a:t>арядами</a:t>
            </a:r>
            <a:endParaRPr lang="ru-RU" sz="2800" dirty="0" smtClean="0">
              <a:latin typeface="Georgia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800" dirty="0" smtClean="0">
                <a:effectLst/>
                <a:latin typeface="Georgia"/>
                <a:ea typeface="Calibri"/>
                <a:cs typeface="Times New Roman"/>
              </a:rPr>
              <a:t>Только движущимися эл. зарядами</a:t>
            </a:r>
          </a:p>
        </p:txBody>
      </p:sp>
    </p:spTree>
    <p:extLst>
      <p:ext uri="{BB962C8B-B14F-4D97-AF65-F5344CB8AC3E}">
        <p14:creationId xmlns:p14="http://schemas.microsoft.com/office/powerpoint/2010/main" val="25422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Scy;&amp;iecy;&amp;vcy;&amp;iecy;&amp;rcy;&amp;ncy;&amp;ocy;&amp;iecy; &amp;scy;&amp;icy;&amp;yacy;&amp;ncy;&amp;icy;&amp;iecy;. &amp;Fcy;&amp;ocy;&amp;tcy;&amp;o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24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Scy;&amp;iecy;&amp;vcy;&amp;iecy;&amp;rcy;&amp;ncy;&amp;ocy;&amp;iecy; &amp;scy;&amp;icy;&amp;yacy;&amp;ncy;&amp;icy;&amp;iecy;. &amp;Fcy;&amp;ocy;&amp;tcy;&amp;o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85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513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Scy;&amp;iecy;&amp;vcy;&amp;iecy;&amp;rcy;&amp;ncy;&amp;ocy;&amp;iecy; &amp;scy;&amp;icy;&amp;yacy;&amp;ncy;&amp;icy;&amp;iecy;. &amp;Fcy;&amp;ocy;&amp;tcy;&amp;o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485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8320088" cy="563562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Действие магнитного поля Земли на человека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642938" y="1357313"/>
            <a:ext cx="850106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     Изучением влияния различных факторов погодных условий на организм здорового и больного человека занимается специальная дисциплина - </a:t>
            </a:r>
            <a:r>
              <a:rPr lang="ru-RU" sz="2400" b="1" dirty="0" err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биометрология</a:t>
            </a:r>
            <a:r>
              <a:rPr lang="ru-RU" sz="2400" b="1" dirty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     Магнитные бури вносят разлад в работу сердечно -сосудистой, дыхательной и нервной системы, а также изменяют вязкость крови; у больных атеросклерозом и тромбофлебитом она становится гуще и </a:t>
            </a:r>
            <a:r>
              <a:rPr lang="ru-RU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быстрее </a:t>
            </a:r>
            <a:r>
              <a:rPr lang="ru-RU" sz="2400" b="1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свёртывается.</a:t>
            </a:r>
            <a:endParaRPr lang="ru-RU" sz="2400" b="1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Рисунок 4" descr="Рисунок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214813"/>
            <a:ext cx="60674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643313" y="571500"/>
            <a:ext cx="2347912" cy="563563"/>
          </a:xfrm>
        </p:spPr>
        <p:txBody>
          <a:bodyPr/>
          <a:lstStyle/>
          <a:p>
            <a:pPr algn="r"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mtClean="0"/>
              <a:t>: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7188" y="1571625"/>
            <a:ext cx="8143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2225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357188" algn="l"/>
              </a:tabLst>
            </a:pPr>
            <a:endParaRPr lang="ru-RU">
              <a:solidFill>
                <a:srgbClr val="1D528D"/>
              </a:solidFill>
            </a:endParaRPr>
          </a:p>
          <a:p>
            <a:pPr indent="22225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357188" algn="l"/>
              </a:tabLst>
            </a:pPr>
            <a:endParaRPr lang="ru-RU">
              <a:solidFill>
                <a:srgbClr val="1D528D"/>
              </a:solidFill>
            </a:endParaRPr>
          </a:p>
          <a:p>
            <a:pPr indent="22225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357188" algn="l"/>
              </a:tabLst>
            </a:pPr>
            <a:endParaRPr lang="ru-RU">
              <a:solidFill>
                <a:srgbClr val="1D528D"/>
              </a:solidFill>
            </a:endParaRPr>
          </a:p>
        </p:txBody>
      </p:sp>
      <p:pic>
        <p:nvPicPr>
          <p:cNvPr id="21508" name="Picture 3" descr="D:\WINDOWS\Users\Aida\Рабочий стол\МОИ проекты на разработке\электромагниты\s51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57188"/>
            <a:ext cx="22145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1285875"/>
            <a:ext cx="91440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Verdana" pitchFamily="34" charset="0"/>
              <a:buAutoNum type="arabicPeriod"/>
              <a:tabLst>
                <a:tab pos="182563" algn="l"/>
                <a:tab pos="357188" algn="l"/>
              </a:tabLst>
            </a:pPr>
            <a:r>
              <a:rPr lang="ru-RU" sz="25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Какие тела называют постоянными магнитами?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Verdana" pitchFamily="34" charset="0"/>
              <a:buAutoNum type="arabicPeriod"/>
              <a:tabLst>
                <a:tab pos="182563" algn="l"/>
                <a:tab pos="357188" algn="l"/>
              </a:tabLst>
            </a:pPr>
            <a:r>
              <a:rPr lang="ru-RU" sz="25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Как Ампер объяснял намагничивание железа?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Verdana" pitchFamily="34" charset="0"/>
              <a:buAutoNum type="arabicPeriod"/>
              <a:tabLst>
                <a:tab pos="182563" algn="l"/>
                <a:tab pos="357188" algn="l"/>
              </a:tabLst>
            </a:pPr>
            <a:r>
              <a:rPr lang="ru-RU" sz="25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Как можно теперь объяснить молекулярные токи Ампера?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Verdana" pitchFamily="34" charset="0"/>
              <a:buAutoNum type="arabicPeriod"/>
              <a:tabLst>
                <a:tab pos="182563" algn="l"/>
                <a:tab pos="357188" algn="l"/>
              </a:tabLst>
            </a:pPr>
            <a:r>
              <a:rPr lang="ru-RU" sz="25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Что называют магнитными полюсами магнита?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Verdana" pitchFamily="34" charset="0"/>
              <a:buAutoNum type="arabicPeriod"/>
              <a:tabLst>
                <a:tab pos="182563" algn="l"/>
                <a:tab pos="357188" algn="l"/>
              </a:tabLst>
            </a:pPr>
            <a:r>
              <a:rPr lang="ru-RU" sz="25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В проводнике увеличили силу тока. Как при этом изменилось магнитное поле?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Verdana" pitchFamily="34" charset="0"/>
              <a:buAutoNum type="arabicPeriod"/>
              <a:tabLst>
                <a:tab pos="182563" algn="l"/>
                <a:tab pos="357188" algn="l"/>
              </a:tabLst>
            </a:pPr>
            <a:r>
              <a:rPr lang="ru-RU" sz="25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Что изображено на рис.1 и рис.2? Дайте объяснение.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Verdana" pitchFamily="34" charset="0"/>
              <a:buAutoNum type="arabicPeriod"/>
              <a:tabLst>
                <a:tab pos="182563" algn="l"/>
                <a:tab pos="357188" algn="l"/>
              </a:tabLst>
            </a:pPr>
            <a:endParaRPr lang="ru-RU" sz="2600" b="1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Verdana" pitchFamily="34" charset="0"/>
              <a:buAutoNum type="arabicPeriod"/>
              <a:tabLst>
                <a:tab pos="182563" algn="l"/>
                <a:tab pos="357188" algn="l"/>
              </a:tabLst>
            </a:pPr>
            <a:endParaRPr lang="ru-RU" sz="2600" b="1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Verdana" pitchFamily="34" charset="0"/>
              <a:buAutoNum type="arabicPeriod"/>
              <a:tabLst>
                <a:tab pos="182563" algn="l"/>
                <a:tab pos="357188" algn="l"/>
              </a:tabLst>
            </a:pPr>
            <a:endParaRPr lang="ru-RU" sz="2600" b="1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357188" algn="l"/>
              </a:tabLst>
            </a:pPr>
            <a:r>
              <a:rPr lang="ru-RU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357188" algn="l"/>
              </a:tabLst>
            </a:pPr>
            <a:r>
              <a:rPr lang="ru-RU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                            рис.1                                                рис.2</a:t>
            </a:r>
            <a:endParaRPr lang="ru-RU" sz="2600" b="1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357188" algn="l"/>
              </a:tabLst>
            </a:pPr>
            <a:r>
              <a:rPr lang="ru-RU" sz="26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7.   А в каких точках на Земле компас бесполезен? </a:t>
            </a:r>
          </a:p>
        </p:txBody>
      </p:sp>
      <p:pic>
        <p:nvPicPr>
          <p:cNvPr id="21510" name="Рисунок 5" descr="Рисунок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071938"/>
            <a:ext cx="28575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6" descr="Magnet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071938"/>
            <a:ext cx="22145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0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214313" y="1428750"/>
            <a:ext cx="8929687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</a:pPr>
            <a:r>
              <a:rPr lang="ru-RU" sz="26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8.   Как взаимодействуют между собой полюсы магнитов?</a:t>
            </a:r>
            <a:endParaRPr lang="ru-RU" sz="2600">
              <a:solidFill>
                <a:srgbClr val="1D528D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</a:pPr>
            <a:r>
              <a:rPr lang="ru-RU" sz="26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9.   Как с помощью магнитной стрелки можно определить полюсы у</a:t>
            </a:r>
            <a:r>
              <a:rPr lang="en-US" sz="26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намагниченного стального стержня?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</a:pPr>
            <a:r>
              <a:rPr lang="ru-RU" sz="26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10.  Чем объяснить, что магнитная стрелка устанавливается в данном месте Земли в определенном направлении</a:t>
            </a:r>
            <a:r>
              <a:rPr lang="en-US" sz="26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600" b="1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</a:pPr>
            <a:r>
              <a:rPr lang="ru-RU" sz="26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11. Объясните, почему иголка притягивает скрепку? (см.рис.)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</a:pPr>
            <a:endParaRPr lang="ru-RU" sz="2600" b="1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</a:pPr>
            <a:endParaRPr lang="ru-RU" sz="2600" b="1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</a:pPr>
            <a:endParaRPr lang="ru-RU" sz="2600" b="1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</a:pPr>
            <a:endParaRPr lang="ru-RU" sz="2600" b="1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4071938" y="571500"/>
            <a:ext cx="2347912" cy="563563"/>
          </a:xfrm>
        </p:spPr>
        <p:txBody>
          <a:bodyPr/>
          <a:lstStyle/>
          <a:p>
            <a:pPr algn="r"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mtClean="0"/>
              <a:t>:</a:t>
            </a:r>
          </a:p>
        </p:txBody>
      </p:sp>
      <p:pic>
        <p:nvPicPr>
          <p:cNvPr id="22532" name="Picture 3" descr="D:\WINDOWS\Users\Aida\Рабочий стол\МОИ проекты на разработке\электромагниты\s51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57188"/>
            <a:ext cx="22145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4" descr="Рисунок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429125"/>
            <a:ext cx="3929063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214313" y="5929313"/>
            <a:ext cx="76692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12. Где применяют постоянные магниты в быту? </a:t>
            </a:r>
          </a:p>
        </p:txBody>
      </p:sp>
    </p:spTree>
    <p:extLst>
      <p:ext uri="{BB962C8B-B14F-4D97-AF65-F5344CB8AC3E}">
        <p14:creationId xmlns:p14="http://schemas.microsoft.com/office/powerpoint/2010/main" val="25735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785813" y="571500"/>
            <a:ext cx="8358187" cy="56356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Подведение итогов урока, релаксация, домашнее задание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857375" y="1428750"/>
            <a:ext cx="707231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З: </a:t>
            </a:r>
            <a:r>
              <a:rPr lang="ru-RU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п. 59, 60, стр.142, вопросы 1-6 (устно),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Ф-8, автор А. В. Перышкин, Изд., Дрофа, 2007.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214313" y="4786313"/>
            <a:ext cx="53705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200" b="1" i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Использованные ресурсы:</a:t>
            </a:r>
            <a:endParaRPr lang="ru-RU" sz="2200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http://revolution.allbest.ru/physics/00005474_0.html</a:t>
            </a:r>
            <a:r>
              <a:rPr lang="ru-RU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http://elkin52.narod.ru/texnika/magnit.htm</a:t>
            </a:r>
            <a:r>
              <a:rPr lang="ru-RU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http://www.valtar.ru/Magnets4/School/m_4_21_03.htm</a:t>
            </a:r>
            <a:r>
              <a:rPr lang="ru-RU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http://www.astronet.ru:8101/.../chapter6_03.html</a:t>
            </a:r>
            <a:r>
              <a:rPr lang="en-US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wpdom.com/metamir/index.php?mmm=emf</a:t>
            </a:r>
            <a:r>
              <a:rPr lang="ru-RU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solidFill>
                <a:srgbClr val="1D528D"/>
              </a:solidFill>
            </a:endParaRPr>
          </a:p>
        </p:txBody>
      </p:sp>
      <p:pic>
        <p:nvPicPr>
          <p:cNvPr id="23557" name="Picture 3" descr="D:\WINDOWS\Users\Aida\Рабочий стол\МОИ проекты на разработке\электромагниты\s514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17625"/>
            <a:ext cx="14287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857250" y="2357438"/>
            <a:ext cx="8286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338" algn="l"/>
              </a:tabLst>
            </a:pPr>
            <a:r>
              <a:rPr 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Творческое задание д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338" algn="l"/>
              </a:tabLst>
            </a:pPr>
            <a:r>
              <a:rPr lang="ru-RU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Создать рекламу на тему «Я выбираю Компас!» или написать мини сочинение «Если исчезнет магнитное поле Земли…» (задание по выбору).</a:t>
            </a:r>
          </a:p>
        </p:txBody>
      </p:sp>
    </p:spTree>
    <p:extLst>
      <p:ext uri="{BB962C8B-B14F-4D97-AF65-F5344CB8AC3E}">
        <p14:creationId xmlns:p14="http://schemas.microsoft.com/office/powerpoint/2010/main" val="41636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002" y="476672"/>
            <a:ext cx="81369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ea typeface="Calibri"/>
                <a:cs typeface="Times New Roman"/>
              </a:rPr>
              <a:t>2)      Из </a:t>
            </a:r>
            <a:r>
              <a:rPr lang="ru-RU" sz="3600" b="1" dirty="0">
                <a:ea typeface="Calibri"/>
                <a:cs typeface="Times New Roman"/>
              </a:rPr>
              <a:t>опыта Эрстеда следует, что …</a:t>
            </a:r>
            <a:endParaRPr lang="ru-RU" sz="3600" b="1" dirty="0" smtClean="0">
              <a:effectLst/>
              <a:latin typeface="Georgia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3200" dirty="0">
                <a:ea typeface="Calibri"/>
                <a:cs typeface="Times New Roman"/>
              </a:rPr>
              <a:t>проводник с током действует на эл. </a:t>
            </a:r>
            <a:r>
              <a:rPr lang="ru-RU" sz="3200" dirty="0" smtClean="0">
                <a:ea typeface="Calibri"/>
                <a:cs typeface="Times New Roman"/>
              </a:rPr>
              <a:t>заряды</a:t>
            </a:r>
            <a:endParaRPr lang="ru-RU" sz="3200" dirty="0" smtClean="0">
              <a:effectLst/>
              <a:latin typeface="Georgia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3200" dirty="0">
                <a:ea typeface="Calibri"/>
                <a:cs typeface="Times New Roman"/>
              </a:rPr>
              <a:t>магнитная стрелка взаимодействует вблизи проводника с током</a:t>
            </a:r>
            <a:endParaRPr lang="ru-RU" sz="3200" dirty="0" smtClean="0">
              <a:effectLst/>
              <a:latin typeface="Georgia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3200" dirty="0">
                <a:ea typeface="Calibri"/>
                <a:cs typeface="Times New Roman"/>
              </a:rPr>
              <a:t>два проводника взаимодействуют между собой</a:t>
            </a:r>
            <a:endParaRPr lang="ru-RU" sz="3200" dirty="0">
              <a:effectLst/>
              <a:latin typeface="Georgi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75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ea typeface="Calibri"/>
                <a:cs typeface="Times New Roman"/>
              </a:rPr>
              <a:t>3) Как </a:t>
            </a:r>
            <a:r>
              <a:rPr lang="ru-RU" sz="3200" b="1" dirty="0">
                <a:ea typeface="Calibri"/>
                <a:cs typeface="Times New Roman"/>
              </a:rPr>
              <a:t>располагаются железные опилки в магнитном поле прямого тока</a:t>
            </a:r>
            <a:endParaRPr lang="ru-RU" sz="3200" b="1" dirty="0" smtClean="0">
              <a:effectLst/>
              <a:latin typeface="Georgia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3200" dirty="0">
                <a:ea typeface="Calibri"/>
                <a:cs typeface="Times New Roman"/>
              </a:rPr>
              <a:t>Беспорядочно</a:t>
            </a:r>
            <a:endParaRPr lang="ru-RU" sz="3200" dirty="0" smtClean="0">
              <a:effectLst/>
              <a:latin typeface="Georgia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3200" dirty="0">
                <a:ea typeface="Calibri"/>
                <a:cs typeface="Times New Roman"/>
              </a:rPr>
              <a:t>По прямым линиям</a:t>
            </a:r>
            <a:endParaRPr lang="ru-RU" sz="3200" dirty="0" smtClean="0">
              <a:effectLst/>
              <a:latin typeface="Georgia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3200" dirty="0">
                <a:ea typeface="Calibri"/>
                <a:cs typeface="Times New Roman"/>
              </a:rPr>
              <a:t>По замкнутым кривым, охватывающим проводник</a:t>
            </a:r>
            <a:endParaRPr lang="ru-RU" sz="3200" dirty="0">
              <a:effectLst/>
              <a:latin typeface="Georgi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00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857250" y="571500"/>
            <a:ext cx="7848600" cy="563563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Магнитное поле постоянных магнитов</a:t>
            </a:r>
            <a:endParaRPr lang="ru-RU" smtClean="0"/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214313" y="1214438"/>
            <a:ext cx="8929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С помощью железных опилок можно получить представление о виде магнитного поля постоянных магнитов.</a:t>
            </a:r>
          </a:p>
        </p:txBody>
      </p:sp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1D528D"/>
                </a:solidFill>
              </a:rPr>
              <a:t/>
            </a:r>
            <a:br>
              <a:rPr lang="ru-RU">
                <a:solidFill>
                  <a:srgbClr val="1D528D"/>
                </a:solidFill>
              </a:rPr>
            </a:br>
            <a:endParaRPr lang="ru-RU">
              <a:solidFill>
                <a:srgbClr val="1D528D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149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1D528D"/>
                </a:solidFill>
              </a:rPr>
              <a:t/>
            </a:r>
            <a:br>
              <a:rPr lang="ru-RU">
                <a:solidFill>
                  <a:srgbClr val="1D528D"/>
                </a:solidFill>
              </a:rPr>
            </a:br>
            <a:endParaRPr lang="ru-RU">
              <a:solidFill>
                <a:srgbClr val="1D528D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1D528D"/>
                </a:solidFill>
              </a:rPr>
              <a:t/>
            </a:r>
            <a:br>
              <a:rPr lang="ru-RU">
                <a:solidFill>
                  <a:srgbClr val="1D528D"/>
                </a:solidFill>
              </a:rPr>
            </a:br>
            <a:endParaRPr lang="ru-RU">
              <a:solidFill>
                <a:srgbClr val="1D528D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1D528D"/>
                </a:solidFill>
                <a:cs typeface="Times New Roman" pitchFamily="18" charset="0"/>
              </a:rPr>
              <a:t/>
            </a:r>
            <a:br>
              <a:rPr lang="ru-RU" sz="1200">
                <a:solidFill>
                  <a:srgbClr val="1D528D"/>
                </a:solidFill>
                <a:cs typeface="Times New Roman" pitchFamily="18" charset="0"/>
              </a:rPr>
            </a:br>
            <a:endParaRPr lang="ru-RU" sz="1100">
              <a:solidFill>
                <a:srgbClr val="1D528D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151" name="Rectangle 14"/>
          <p:cNvSpPr>
            <a:spLocks noChangeArrowheads="1"/>
          </p:cNvSpPr>
          <p:nvPr/>
        </p:nvSpPr>
        <p:spPr bwMode="auto">
          <a:xfrm>
            <a:off x="928688" y="6572250"/>
            <a:ext cx="18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1D528D"/>
                </a:solidFill>
              </a:rPr>
              <a:t/>
            </a:r>
            <a:br>
              <a:rPr lang="ru-RU">
                <a:solidFill>
                  <a:srgbClr val="1D528D"/>
                </a:solidFill>
              </a:rPr>
            </a:br>
            <a:endParaRPr lang="ru-RU">
              <a:solidFill>
                <a:srgbClr val="1D528D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6152" name="Прямоугольник 21"/>
          <p:cNvSpPr>
            <a:spLocks noChangeArrowheads="1"/>
          </p:cNvSpPr>
          <p:nvPr/>
        </p:nvSpPr>
        <p:spPr bwMode="auto">
          <a:xfrm>
            <a:off x="0" y="4714875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47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Как магнитные линии магнитного поля тока, так и магнитные линии магнитного поля магнита — замкнутые линии. Вне магнита магнитные линии выходят из северного полюса магнита и входят в южный, замыкаясь внутри магнита, так же как магнит­ные линии катушки с током.</a:t>
            </a:r>
          </a:p>
        </p:txBody>
      </p:sp>
      <p:sp>
        <p:nvSpPr>
          <p:cNvPr id="6153" name="TextBox 22"/>
          <p:cNvSpPr txBox="1">
            <a:spLocks noChangeArrowheads="1"/>
          </p:cNvSpPr>
          <p:nvPr/>
        </p:nvSpPr>
        <p:spPr bwMode="auto">
          <a:xfrm>
            <a:off x="2643188" y="4071938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154" name="TextBox 23"/>
          <p:cNvSpPr txBox="1">
            <a:spLocks noChangeArrowheads="1"/>
          </p:cNvSpPr>
          <p:nvPr/>
        </p:nvSpPr>
        <p:spPr bwMode="auto">
          <a:xfrm>
            <a:off x="4572000" y="4071938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155" name="TextBox 24"/>
          <p:cNvSpPr txBox="1">
            <a:spLocks noChangeArrowheads="1"/>
          </p:cNvSpPr>
          <p:nvPr/>
        </p:nvSpPr>
        <p:spPr bwMode="auto">
          <a:xfrm>
            <a:off x="6643688" y="4071938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156" name="TextBox 25"/>
          <p:cNvSpPr txBox="1">
            <a:spLocks noChangeArrowheads="1"/>
          </p:cNvSpPr>
          <p:nvPr/>
        </p:nvSpPr>
        <p:spPr bwMode="auto">
          <a:xfrm>
            <a:off x="8572500" y="4071938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6157" name="Рисунок 12" descr="Рисунок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71688"/>
            <a:ext cx="14636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Рисунок 13" descr="Рисунок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000250"/>
            <a:ext cx="2274887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Рисунок 14" descr="Рисунок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071688"/>
            <a:ext cx="14732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Рисунок 15" descr="Рисунок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071688"/>
            <a:ext cx="148590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9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Постоянные  магниты</a:t>
            </a:r>
          </a:p>
        </p:txBody>
      </p:sp>
      <p:grpSp>
        <p:nvGrpSpPr>
          <p:cNvPr id="5123" name="Group 12"/>
          <p:cNvGrpSpPr>
            <a:grpSpLocks/>
          </p:cNvGrpSpPr>
          <p:nvPr/>
        </p:nvGrpSpPr>
        <p:grpSpPr bwMode="auto">
          <a:xfrm>
            <a:off x="527050" y="3500438"/>
            <a:ext cx="1911350" cy="1981200"/>
            <a:chOff x="1402" y="2173"/>
            <a:chExt cx="1433" cy="1335"/>
          </a:xfrm>
        </p:grpSpPr>
        <p:grpSp>
          <p:nvGrpSpPr>
            <p:cNvPr id="5138" name="Group 8"/>
            <p:cNvGrpSpPr>
              <a:grpSpLocks/>
            </p:cNvGrpSpPr>
            <p:nvPr/>
          </p:nvGrpSpPr>
          <p:grpSpPr bwMode="auto">
            <a:xfrm>
              <a:off x="1402" y="2185"/>
              <a:ext cx="1401" cy="1323"/>
              <a:chOff x="1402" y="2185"/>
              <a:chExt cx="1401" cy="1323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auto">
              <a:xfrm rot="2700000">
                <a:off x="1490" y="2097"/>
                <a:ext cx="1225" cy="1401"/>
              </a:xfrm>
              <a:custGeom>
                <a:avLst/>
                <a:gdLst>
                  <a:gd name="G0" fmla="+- 6572 0 0"/>
                  <a:gd name="G1" fmla="+- -8727760 0 0"/>
                  <a:gd name="G2" fmla="+- 0 0 -8727760"/>
                  <a:gd name="T0" fmla="*/ 0 256 1"/>
                  <a:gd name="T1" fmla="*/ 180 256 1"/>
                  <a:gd name="G3" fmla="+- -8727760 T0 T1"/>
                  <a:gd name="T2" fmla="*/ 0 256 1"/>
                  <a:gd name="T3" fmla="*/ 90 256 1"/>
                  <a:gd name="G4" fmla="+- -8727760 T2 T3"/>
                  <a:gd name="G5" fmla="*/ G4 2 1"/>
                  <a:gd name="T4" fmla="*/ 90 256 1"/>
                  <a:gd name="T5" fmla="*/ 0 256 1"/>
                  <a:gd name="G6" fmla="+- -8727760 T4 T5"/>
                  <a:gd name="G7" fmla="*/ G6 2 1"/>
                  <a:gd name="G8" fmla="abs -872776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572"/>
                  <a:gd name="G18" fmla="*/ 6572 1 2"/>
                  <a:gd name="G19" fmla="+- G18 5400 0"/>
                  <a:gd name="G20" fmla="cos G19 -8727760"/>
                  <a:gd name="G21" fmla="sin G19 -8727760"/>
                  <a:gd name="G22" fmla="+- G20 10800 0"/>
                  <a:gd name="G23" fmla="+- G21 10800 0"/>
                  <a:gd name="G24" fmla="+- 10800 0 G20"/>
                  <a:gd name="G25" fmla="+- 6572 10800 0"/>
                  <a:gd name="G26" fmla="?: G9 G17 G25"/>
                  <a:gd name="G27" fmla="?: G9 0 21600"/>
                  <a:gd name="G28" fmla="cos 10800 -8727760"/>
                  <a:gd name="G29" fmla="sin 10800 -8727760"/>
                  <a:gd name="G30" fmla="sin 6572 -872776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727760 G34 0"/>
                  <a:gd name="G36" fmla="?: G6 G35 G31"/>
                  <a:gd name="G37" fmla="+- 21600 0 G36"/>
                  <a:gd name="G38" fmla="?: G4 0 G33"/>
                  <a:gd name="G39" fmla="?: -872776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856 w 21600"/>
                  <a:gd name="T15" fmla="*/ 4465 h 21600"/>
                  <a:gd name="T16" fmla="*/ 10800 w 21600"/>
                  <a:gd name="T17" fmla="*/ 4228 h 21600"/>
                  <a:gd name="T18" fmla="*/ 16744 w 21600"/>
                  <a:gd name="T19" fmla="*/ 4465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303" y="6007"/>
                    </a:moveTo>
                    <a:cubicBezTo>
                      <a:pt x="7521" y="4864"/>
                      <a:pt x="9129" y="4227"/>
                      <a:pt x="10800" y="4228"/>
                    </a:cubicBezTo>
                    <a:cubicBezTo>
                      <a:pt x="12470" y="4228"/>
                      <a:pt x="14078" y="4864"/>
                      <a:pt x="15296" y="6007"/>
                    </a:cubicBezTo>
                    <a:lnTo>
                      <a:pt x="18189" y="2923"/>
                    </a:lnTo>
                    <a:cubicBezTo>
                      <a:pt x="16187" y="1045"/>
                      <a:pt x="13545" y="-1"/>
                      <a:pt x="10799" y="0"/>
                    </a:cubicBezTo>
                    <a:cubicBezTo>
                      <a:pt x="8054" y="0"/>
                      <a:pt x="5412" y="1045"/>
                      <a:pt x="3410" y="2923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2505" y="2737"/>
                <a:ext cx="282" cy="77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1D528D"/>
                  </a:solidFill>
                </a:endParaRPr>
              </a:p>
            </p:txBody>
          </p:sp>
        </p:grpSp>
        <p:grpSp>
          <p:nvGrpSpPr>
            <p:cNvPr id="5139" name="Group 9"/>
            <p:cNvGrpSpPr>
              <a:grpSpLocks/>
            </p:cNvGrpSpPr>
            <p:nvPr/>
          </p:nvGrpSpPr>
          <p:grpSpPr bwMode="auto">
            <a:xfrm flipH="1">
              <a:off x="1489" y="2173"/>
              <a:ext cx="1346" cy="1335"/>
              <a:chOff x="1429" y="2173"/>
              <a:chExt cx="1346" cy="1335"/>
            </a:xfrm>
          </p:grpSpPr>
          <p:sp>
            <p:nvSpPr>
              <p:cNvPr id="6" name="AutoShape 10"/>
              <p:cNvSpPr>
                <a:spLocks noChangeArrowheads="1"/>
              </p:cNvSpPr>
              <p:nvPr/>
            </p:nvSpPr>
            <p:spPr bwMode="auto">
              <a:xfrm rot="2700000">
                <a:off x="1479" y="2123"/>
                <a:ext cx="1225" cy="1325"/>
              </a:xfrm>
              <a:custGeom>
                <a:avLst/>
                <a:gdLst>
                  <a:gd name="G0" fmla="+- 6572 0 0"/>
                  <a:gd name="G1" fmla="+- -8727760 0 0"/>
                  <a:gd name="G2" fmla="+- 0 0 -8727760"/>
                  <a:gd name="T0" fmla="*/ 0 256 1"/>
                  <a:gd name="T1" fmla="*/ 180 256 1"/>
                  <a:gd name="G3" fmla="+- -8727760 T0 T1"/>
                  <a:gd name="T2" fmla="*/ 0 256 1"/>
                  <a:gd name="T3" fmla="*/ 90 256 1"/>
                  <a:gd name="G4" fmla="+- -8727760 T2 T3"/>
                  <a:gd name="G5" fmla="*/ G4 2 1"/>
                  <a:gd name="T4" fmla="*/ 90 256 1"/>
                  <a:gd name="T5" fmla="*/ 0 256 1"/>
                  <a:gd name="G6" fmla="+- -8727760 T4 T5"/>
                  <a:gd name="G7" fmla="*/ G6 2 1"/>
                  <a:gd name="G8" fmla="abs -872776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572"/>
                  <a:gd name="G18" fmla="*/ 6572 1 2"/>
                  <a:gd name="G19" fmla="+- G18 5400 0"/>
                  <a:gd name="G20" fmla="cos G19 -8727760"/>
                  <a:gd name="G21" fmla="sin G19 -8727760"/>
                  <a:gd name="G22" fmla="+- G20 10800 0"/>
                  <a:gd name="G23" fmla="+- G21 10800 0"/>
                  <a:gd name="G24" fmla="+- 10800 0 G20"/>
                  <a:gd name="G25" fmla="+- 6572 10800 0"/>
                  <a:gd name="G26" fmla="?: G9 G17 G25"/>
                  <a:gd name="G27" fmla="?: G9 0 21600"/>
                  <a:gd name="G28" fmla="cos 10800 -8727760"/>
                  <a:gd name="G29" fmla="sin 10800 -8727760"/>
                  <a:gd name="G30" fmla="sin 6572 -872776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727760 G34 0"/>
                  <a:gd name="G36" fmla="?: G6 G35 G31"/>
                  <a:gd name="G37" fmla="+- 21600 0 G36"/>
                  <a:gd name="G38" fmla="?: G4 0 G33"/>
                  <a:gd name="G39" fmla="?: -872776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856 w 21600"/>
                  <a:gd name="T15" fmla="*/ 4465 h 21600"/>
                  <a:gd name="T16" fmla="*/ 10800 w 21600"/>
                  <a:gd name="T17" fmla="*/ 4228 h 21600"/>
                  <a:gd name="T18" fmla="*/ 16744 w 21600"/>
                  <a:gd name="T19" fmla="*/ 4465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303" y="6007"/>
                    </a:moveTo>
                    <a:cubicBezTo>
                      <a:pt x="7521" y="4864"/>
                      <a:pt x="9129" y="4227"/>
                      <a:pt x="10800" y="4228"/>
                    </a:cubicBezTo>
                    <a:cubicBezTo>
                      <a:pt x="12470" y="4228"/>
                      <a:pt x="14078" y="4864"/>
                      <a:pt x="15296" y="6007"/>
                    </a:cubicBezTo>
                    <a:lnTo>
                      <a:pt x="18189" y="2923"/>
                    </a:lnTo>
                    <a:cubicBezTo>
                      <a:pt x="16187" y="1045"/>
                      <a:pt x="13545" y="-1"/>
                      <a:pt x="10799" y="0"/>
                    </a:cubicBezTo>
                    <a:cubicBezTo>
                      <a:pt x="8054" y="0"/>
                      <a:pt x="5412" y="1045"/>
                      <a:pt x="3410" y="2923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ln>
                    <a:solidFill>
                      <a:srgbClr val="C00000"/>
                    </a:solidFill>
                  </a:ln>
                  <a:solidFill>
                    <a:srgbClr val="1D528D"/>
                  </a:solidFill>
                </a:endParaRPr>
              </a:p>
            </p:txBody>
          </p:sp>
          <p:sp>
            <p:nvSpPr>
              <p:cNvPr id="5141" name="Rectangle 11"/>
              <p:cNvSpPr>
                <a:spLocks noChangeArrowheads="1"/>
              </p:cNvSpPr>
              <p:nvPr/>
            </p:nvSpPr>
            <p:spPr bwMode="auto">
              <a:xfrm>
                <a:off x="2507" y="2737"/>
                <a:ext cx="268" cy="771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D528D"/>
                  </a:solidFill>
                </a:endParaRPr>
              </a:p>
            </p:txBody>
          </p:sp>
        </p:grpSp>
      </p:grpSp>
      <p:sp>
        <p:nvSpPr>
          <p:cNvPr id="5124" name="Text Box 24"/>
          <p:cNvSpPr txBox="1">
            <a:spLocks noChangeArrowheads="1"/>
          </p:cNvSpPr>
          <p:nvPr/>
        </p:nvSpPr>
        <p:spPr bwMode="auto">
          <a:xfrm>
            <a:off x="2500313" y="3286125"/>
            <a:ext cx="4214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– северный полюс магнита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 – южный полюс магнита</a:t>
            </a:r>
          </a:p>
        </p:txBody>
      </p:sp>
      <p:sp>
        <p:nvSpPr>
          <p:cNvPr id="11" name="Rectangle 13"/>
          <p:cNvSpPr txBox="1">
            <a:spLocks noChangeArrowheads="1"/>
          </p:cNvSpPr>
          <p:nvPr/>
        </p:nvSpPr>
        <p:spPr bwMode="white">
          <a:xfrm>
            <a:off x="214313" y="1214438"/>
            <a:ext cx="71437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Постоянные магниты </a:t>
            </a:r>
            <a:r>
              <a:rPr lang="ru-RU" sz="2600" b="1" dirty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– тела, сохраняющие длительное время намагниченность.</a:t>
            </a:r>
          </a:p>
        </p:txBody>
      </p:sp>
      <p:grpSp>
        <p:nvGrpSpPr>
          <p:cNvPr id="5126" name="Group 16"/>
          <p:cNvGrpSpPr>
            <a:grpSpLocks/>
          </p:cNvGrpSpPr>
          <p:nvPr/>
        </p:nvGrpSpPr>
        <p:grpSpPr bwMode="auto">
          <a:xfrm>
            <a:off x="4786313" y="5214938"/>
            <a:ext cx="3168650" cy="431800"/>
            <a:chOff x="3515" y="2614"/>
            <a:chExt cx="1996" cy="340"/>
          </a:xfrm>
        </p:grpSpPr>
        <p:sp>
          <p:nvSpPr>
            <p:cNvPr id="5136" name="Rectangle 14"/>
            <p:cNvSpPr>
              <a:spLocks noChangeArrowheads="1"/>
            </p:cNvSpPr>
            <p:nvPr/>
          </p:nvSpPr>
          <p:spPr bwMode="auto">
            <a:xfrm>
              <a:off x="3515" y="2614"/>
              <a:ext cx="998" cy="34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513" y="2614"/>
              <a:ext cx="998" cy="34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1D528D"/>
                </a:solidFill>
              </a:endParaRPr>
            </a:p>
          </p:txBody>
        </p:sp>
      </p:grpSp>
      <p:sp>
        <p:nvSpPr>
          <p:cNvPr id="5127" name="Text Box 17"/>
          <p:cNvSpPr txBox="1">
            <a:spLocks noChangeArrowheads="1"/>
          </p:cNvSpPr>
          <p:nvPr/>
        </p:nvSpPr>
        <p:spPr bwMode="auto">
          <a:xfrm>
            <a:off x="0" y="57150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Дугообразный магнит</a:t>
            </a:r>
          </a:p>
        </p:txBody>
      </p: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5000625" y="5715000"/>
            <a:ext cx="285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Полосовой магнит</a:t>
            </a:r>
          </a:p>
        </p:txBody>
      </p:sp>
      <p:sp>
        <p:nvSpPr>
          <p:cNvPr id="5129" name="Прямоугольник 16"/>
          <p:cNvSpPr>
            <a:spLocks noChangeArrowheads="1"/>
          </p:cNvSpPr>
          <p:nvPr/>
        </p:nvSpPr>
        <p:spPr bwMode="auto">
          <a:xfrm>
            <a:off x="2071688" y="5143500"/>
            <a:ext cx="369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72375" y="5214938"/>
            <a:ext cx="3698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endParaRPr lang="ru-RU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31" name="Прямоугольник 18"/>
          <p:cNvSpPr>
            <a:spLocks noChangeArrowheads="1"/>
          </p:cNvSpPr>
          <p:nvPr/>
        </p:nvSpPr>
        <p:spPr bwMode="auto">
          <a:xfrm>
            <a:off x="642938" y="507206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5132" name="Прямоугольник 19"/>
          <p:cNvSpPr>
            <a:spLocks noChangeArrowheads="1"/>
          </p:cNvSpPr>
          <p:nvPr/>
        </p:nvSpPr>
        <p:spPr bwMode="auto">
          <a:xfrm>
            <a:off x="4857750" y="521493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5133" name="Прямоугольник 20"/>
          <p:cNvSpPr>
            <a:spLocks noChangeArrowheads="1"/>
          </p:cNvSpPr>
          <p:nvPr/>
        </p:nvSpPr>
        <p:spPr bwMode="auto">
          <a:xfrm>
            <a:off x="214313" y="2786063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Полюс - место магнита, где обнаруживается наиболее сильное действие </a:t>
            </a:r>
          </a:p>
        </p:txBody>
      </p:sp>
      <p:pic>
        <p:nvPicPr>
          <p:cNvPr id="22" name="Рисунок 21" descr="Рисунок7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29454" y="1357298"/>
            <a:ext cx="2000264" cy="1428760"/>
          </a:xfrm>
          <a:prstGeom prst="rect">
            <a:avLst/>
          </a:prstGeom>
        </p:spPr>
      </p:pic>
      <p:pic>
        <p:nvPicPr>
          <p:cNvPr id="23" name="Рисунок 22" descr="Рисунок6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0892" y="3286124"/>
            <a:ext cx="1928826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500063"/>
            <a:ext cx="7848600" cy="563562"/>
          </a:xfrm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Свойства постоянных магнитов.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85938"/>
            <a:ext cx="8643937" cy="2286000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  <a:defRPr/>
            </a:pPr>
            <a:r>
              <a:rPr lang="ru-RU" sz="2400" b="1" kern="1200" dirty="0" smtClean="0">
                <a:latin typeface="Times New Roman" pitchFamily="18" charset="0"/>
                <a:cs typeface="Times New Roman" pitchFamily="18" charset="0"/>
              </a:rPr>
              <a:t>1.    Разноименные </a:t>
            </a:r>
            <a:r>
              <a:rPr lang="ru-RU" sz="2400" b="1" kern="1200" dirty="0">
                <a:latin typeface="Times New Roman" pitchFamily="18" charset="0"/>
                <a:cs typeface="Times New Roman" pitchFamily="18" charset="0"/>
              </a:rPr>
              <a:t>магнитные полюса притягиваются, одноименные </a:t>
            </a:r>
            <a:r>
              <a:rPr lang="ru-RU" sz="2400" b="1" kern="1200" dirty="0" smtClean="0">
                <a:latin typeface="Times New Roman" pitchFamily="18" charset="0"/>
                <a:cs typeface="Times New Roman" pitchFamily="18" charset="0"/>
              </a:rPr>
              <a:t>отталкиваются.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ru-RU" sz="24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endParaRPr lang="ru-RU" sz="24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endParaRPr lang="ru-RU" sz="24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ru-RU" sz="2400" b="1" kern="1200" dirty="0" smtClean="0">
                <a:latin typeface="Times New Roman" pitchFamily="18" charset="0"/>
                <a:cs typeface="Times New Roman" pitchFamily="18" charset="0"/>
              </a:rPr>
              <a:t>2.    Магнитные </a:t>
            </a:r>
            <a:r>
              <a:rPr lang="ru-RU" sz="2400" b="1" kern="1200" dirty="0">
                <a:latin typeface="Times New Roman" pitchFamily="18" charset="0"/>
                <a:cs typeface="Times New Roman" pitchFamily="18" charset="0"/>
              </a:rPr>
              <a:t>линии – замкнутые линии. Вне магнита магнитные линии выходят из «</a:t>
            </a:r>
            <a:r>
              <a:rPr lang="en-US" sz="2400" b="1" kern="1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kern="1200" dirty="0">
                <a:latin typeface="Times New Roman" pitchFamily="18" charset="0"/>
                <a:cs typeface="Times New Roman" pitchFamily="18" charset="0"/>
              </a:rPr>
              <a:t>» и входят в «</a:t>
            </a:r>
            <a:r>
              <a:rPr lang="en-US" sz="2400" b="1" kern="1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kern="1200" dirty="0">
                <a:latin typeface="Times New Roman" pitchFamily="18" charset="0"/>
                <a:cs typeface="Times New Roman" pitchFamily="18" charset="0"/>
              </a:rPr>
              <a:t>», замыкаясь внутри магнита</a:t>
            </a:r>
            <a:r>
              <a:rPr lang="ru-RU" sz="2400" b="1" kern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1500188" y="1143000"/>
            <a:ext cx="6072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В 1600г. английский врач Г.Х.Гилберт вывел основные свойства постоянных магнитов.</a:t>
            </a:r>
          </a:p>
        </p:txBody>
      </p:sp>
      <p:pic>
        <p:nvPicPr>
          <p:cNvPr id="5" name="Picture 4" descr="likes repel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00562" y="2571744"/>
            <a:ext cx="3643338" cy="139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7" descr="opposites attract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28662" y="2571744"/>
            <a:ext cx="350046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273" name="Picture 9" descr="Магнитное поле постоянного магнит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25" y="5072063"/>
            <a:ext cx="2571750" cy="158908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9" descr="http://wpdom.com/metamir/pics/magnet_1.gif"/>
          <p:cNvPicPr>
            <a:picLocks noChangeAspect="1" noChangeArrowheads="1" noCrop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57752" y="5072074"/>
            <a:ext cx="2500330" cy="157638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3673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28625"/>
            <a:ext cx="7180263" cy="89058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 Ампера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357313" y="2000250"/>
            <a:ext cx="3119437" cy="2508250"/>
            <a:chOff x="2290" y="1389"/>
            <a:chExt cx="1769" cy="147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290" y="1389"/>
              <a:ext cx="1474" cy="1474"/>
            </a:xfrm>
            <a:prstGeom prst="ellips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244" name="Oval 5"/>
            <p:cNvSpPr>
              <a:spLocks noChangeArrowheads="1"/>
            </p:cNvSpPr>
            <p:nvPr/>
          </p:nvSpPr>
          <p:spPr bwMode="auto">
            <a:xfrm>
              <a:off x="2902" y="1978"/>
              <a:ext cx="295" cy="295"/>
            </a:xfrm>
            <a:prstGeom prst="ellipse">
              <a:avLst/>
            </a:prstGeom>
            <a:gradFill flip="none" rotWithShape="1"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245" name="Arc 15"/>
            <p:cNvSpPr>
              <a:spLocks noChangeAspect="1"/>
            </p:cNvSpPr>
            <p:nvPr/>
          </p:nvSpPr>
          <p:spPr bwMode="auto">
            <a:xfrm flipV="1">
              <a:off x="3401" y="2341"/>
              <a:ext cx="422" cy="334"/>
            </a:xfrm>
            <a:custGeom>
              <a:avLst/>
              <a:gdLst>
                <a:gd name="T0" fmla="*/ 0 w 20764"/>
                <a:gd name="T1" fmla="*/ 0 h 16466"/>
                <a:gd name="T2" fmla="*/ 0 w 20764"/>
                <a:gd name="T3" fmla="*/ 0 h 16466"/>
                <a:gd name="T4" fmla="*/ 0 w 20764"/>
                <a:gd name="T5" fmla="*/ 0 h 16466"/>
                <a:gd name="T6" fmla="*/ 0 60000 65536"/>
                <a:gd name="T7" fmla="*/ 0 60000 65536"/>
                <a:gd name="T8" fmla="*/ 0 60000 65536"/>
                <a:gd name="T9" fmla="*/ 0 w 20764"/>
                <a:gd name="T10" fmla="*/ 0 h 16466"/>
                <a:gd name="T11" fmla="*/ 20764 w 20764"/>
                <a:gd name="T12" fmla="*/ 16466 h 164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64" h="16466" fill="none" extrusionOk="0">
                  <a:moveTo>
                    <a:pt x="13979" y="-1"/>
                  </a:moveTo>
                  <a:cubicBezTo>
                    <a:pt x="17228" y="2758"/>
                    <a:pt x="19589" y="6416"/>
                    <a:pt x="20763" y="10514"/>
                  </a:cubicBezTo>
                </a:path>
                <a:path w="20764" h="16466" stroke="0" extrusionOk="0">
                  <a:moveTo>
                    <a:pt x="13979" y="-1"/>
                  </a:moveTo>
                  <a:cubicBezTo>
                    <a:pt x="17228" y="2758"/>
                    <a:pt x="19589" y="6416"/>
                    <a:pt x="20763" y="10514"/>
                  </a:cubicBezTo>
                  <a:lnTo>
                    <a:pt x="0" y="164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60000"/>
                  <a:lumOff val="40000"/>
                </a:schemeClr>
              </a:solidFill>
              <a:round/>
              <a:headEnd type="triangle" w="lg" len="lg"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246" name="Text Box 12"/>
            <p:cNvSpPr txBox="1">
              <a:spLocks noChangeArrowheads="1"/>
            </p:cNvSpPr>
            <p:nvPr/>
          </p:nvSpPr>
          <p:spPr bwMode="auto">
            <a:xfrm>
              <a:off x="2857" y="1935"/>
              <a:ext cx="405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</a:p>
          </p:txBody>
        </p:sp>
        <p:sp>
          <p:nvSpPr>
            <p:cNvPr id="7227" name="Text Box 16"/>
            <p:cNvSpPr txBox="1">
              <a:spLocks noChangeArrowheads="1"/>
            </p:cNvSpPr>
            <p:nvPr/>
          </p:nvSpPr>
          <p:spPr bwMode="auto">
            <a:xfrm>
              <a:off x="3787" y="2137"/>
              <a:ext cx="2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b="1">
                  <a:solidFill>
                    <a:srgbClr val="1D528D"/>
                  </a:solidFill>
                </a:rPr>
                <a:t>е</a:t>
              </a:r>
            </a:p>
          </p:txBody>
        </p:sp>
      </p:grpSp>
      <p:grpSp>
        <p:nvGrpSpPr>
          <p:cNvPr id="7172" name="Group 20"/>
          <p:cNvGrpSpPr>
            <a:grpSpLocks/>
          </p:cNvGrpSpPr>
          <p:nvPr/>
        </p:nvGrpSpPr>
        <p:grpSpPr bwMode="auto">
          <a:xfrm>
            <a:off x="3762375" y="3071813"/>
            <a:ext cx="358775" cy="396875"/>
            <a:chOff x="3021" y="2111"/>
            <a:chExt cx="226" cy="250"/>
          </a:xfrm>
        </p:grpSpPr>
        <p:sp>
          <p:nvSpPr>
            <p:cNvPr id="23565" name="Oval 13"/>
            <p:cNvSpPr>
              <a:spLocks noChangeArrowheads="1"/>
            </p:cNvSpPr>
            <p:nvPr/>
          </p:nvSpPr>
          <p:spPr bwMode="auto">
            <a:xfrm>
              <a:off x="3066" y="2201"/>
              <a:ext cx="136" cy="136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7220" name="Text Box 14"/>
            <p:cNvSpPr txBox="1">
              <a:spLocks noChangeArrowheads="1"/>
            </p:cNvSpPr>
            <p:nvPr/>
          </p:nvSpPr>
          <p:spPr bwMode="auto">
            <a:xfrm>
              <a:off x="3021" y="2111"/>
              <a:ext cx="2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b="1">
                  <a:solidFill>
                    <a:srgbClr val="FFFFFF"/>
                  </a:solidFill>
                </a:rPr>
                <a:t>-</a:t>
              </a:r>
            </a:p>
          </p:txBody>
        </p:sp>
      </p:grpSp>
      <p:sp>
        <p:nvSpPr>
          <p:cNvPr id="7173" name="Rectangle 23"/>
          <p:cNvSpPr>
            <a:spLocks noChangeArrowheads="1"/>
          </p:cNvSpPr>
          <p:nvPr/>
        </p:nvSpPr>
        <p:spPr bwMode="auto">
          <a:xfrm>
            <a:off x="458788" y="4976813"/>
            <a:ext cx="4391025" cy="136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74" name="Oval 24"/>
          <p:cNvSpPr>
            <a:spLocks noChangeArrowheads="1"/>
          </p:cNvSpPr>
          <p:nvPr/>
        </p:nvSpPr>
        <p:spPr bwMode="auto">
          <a:xfrm>
            <a:off x="925513" y="5229225"/>
            <a:ext cx="252412" cy="39528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75" name="Oval 25"/>
          <p:cNvSpPr>
            <a:spLocks noChangeArrowheads="1"/>
          </p:cNvSpPr>
          <p:nvPr/>
        </p:nvSpPr>
        <p:spPr bwMode="auto">
          <a:xfrm>
            <a:off x="1033463" y="5192713"/>
            <a:ext cx="73025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76" name="Oval 26"/>
          <p:cNvSpPr>
            <a:spLocks noChangeArrowheads="1"/>
          </p:cNvSpPr>
          <p:nvPr/>
        </p:nvSpPr>
        <p:spPr bwMode="auto">
          <a:xfrm>
            <a:off x="1609725" y="5229225"/>
            <a:ext cx="252413" cy="39528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77" name="Oval 27"/>
          <p:cNvSpPr>
            <a:spLocks noChangeArrowheads="1"/>
          </p:cNvSpPr>
          <p:nvPr/>
        </p:nvSpPr>
        <p:spPr bwMode="auto">
          <a:xfrm>
            <a:off x="1717675" y="5192713"/>
            <a:ext cx="73025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78" name="Oval 28"/>
          <p:cNvSpPr>
            <a:spLocks noChangeArrowheads="1"/>
          </p:cNvSpPr>
          <p:nvPr/>
        </p:nvSpPr>
        <p:spPr bwMode="auto">
          <a:xfrm>
            <a:off x="2222500" y="5229225"/>
            <a:ext cx="252413" cy="39528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79" name="Oval 29"/>
          <p:cNvSpPr>
            <a:spLocks noChangeArrowheads="1"/>
          </p:cNvSpPr>
          <p:nvPr/>
        </p:nvSpPr>
        <p:spPr bwMode="auto">
          <a:xfrm>
            <a:off x="2330450" y="5192713"/>
            <a:ext cx="73025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80" name="Oval 30"/>
          <p:cNvSpPr>
            <a:spLocks noChangeArrowheads="1"/>
          </p:cNvSpPr>
          <p:nvPr/>
        </p:nvSpPr>
        <p:spPr bwMode="auto">
          <a:xfrm>
            <a:off x="2870200" y="5229225"/>
            <a:ext cx="252413" cy="39528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81" name="Oval 31"/>
          <p:cNvSpPr>
            <a:spLocks noChangeArrowheads="1"/>
          </p:cNvSpPr>
          <p:nvPr/>
        </p:nvSpPr>
        <p:spPr bwMode="auto">
          <a:xfrm>
            <a:off x="2978150" y="5192713"/>
            <a:ext cx="73025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82" name="Oval 32"/>
          <p:cNvSpPr>
            <a:spLocks noChangeArrowheads="1"/>
          </p:cNvSpPr>
          <p:nvPr/>
        </p:nvSpPr>
        <p:spPr bwMode="auto">
          <a:xfrm>
            <a:off x="3481388" y="5229225"/>
            <a:ext cx="252412" cy="39528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83" name="Oval 33"/>
          <p:cNvSpPr>
            <a:spLocks noChangeArrowheads="1"/>
          </p:cNvSpPr>
          <p:nvPr/>
        </p:nvSpPr>
        <p:spPr bwMode="auto">
          <a:xfrm>
            <a:off x="3589338" y="5192713"/>
            <a:ext cx="73025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84" name="Oval 34"/>
          <p:cNvSpPr>
            <a:spLocks noChangeArrowheads="1"/>
          </p:cNvSpPr>
          <p:nvPr/>
        </p:nvSpPr>
        <p:spPr bwMode="auto">
          <a:xfrm>
            <a:off x="4167188" y="5229225"/>
            <a:ext cx="252412" cy="39528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85" name="Oval 35"/>
          <p:cNvSpPr>
            <a:spLocks noChangeArrowheads="1"/>
          </p:cNvSpPr>
          <p:nvPr/>
        </p:nvSpPr>
        <p:spPr bwMode="auto">
          <a:xfrm>
            <a:off x="4275138" y="5192713"/>
            <a:ext cx="73025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86" name="Oval 43"/>
          <p:cNvSpPr>
            <a:spLocks noChangeArrowheads="1"/>
          </p:cNvSpPr>
          <p:nvPr/>
        </p:nvSpPr>
        <p:spPr bwMode="auto">
          <a:xfrm>
            <a:off x="4167188" y="5768975"/>
            <a:ext cx="252412" cy="39528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87" name="Oval 44"/>
          <p:cNvSpPr>
            <a:spLocks noChangeArrowheads="1"/>
          </p:cNvSpPr>
          <p:nvPr/>
        </p:nvSpPr>
        <p:spPr bwMode="auto">
          <a:xfrm>
            <a:off x="4275138" y="5732463"/>
            <a:ext cx="73025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88" name="Oval 45"/>
          <p:cNvSpPr>
            <a:spLocks noChangeArrowheads="1"/>
          </p:cNvSpPr>
          <p:nvPr/>
        </p:nvSpPr>
        <p:spPr bwMode="auto">
          <a:xfrm>
            <a:off x="3482975" y="5768975"/>
            <a:ext cx="252413" cy="39528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89" name="Oval 46"/>
          <p:cNvSpPr>
            <a:spLocks noChangeArrowheads="1"/>
          </p:cNvSpPr>
          <p:nvPr/>
        </p:nvSpPr>
        <p:spPr bwMode="auto">
          <a:xfrm>
            <a:off x="3590925" y="5732463"/>
            <a:ext cx="73025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90" name="Oval 47"/>
          <p:cNvSpPr>
            <a:spLocks noChangeArrowheads="1"/>
          </p:cNvSpPr>
          <p:nvPr/>
        </p:nvSpPr>
        <p:spPr bwMode="auto">
          <a:xfrm>
            <a:off x="2870200" y="5768975"/>
            <a:ext cx="252413" cy="39528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91" name="Oval 48"/>
          <p:cNvSpPr>
            <a:spLocks noChangeArrowheads="1"/>
          </p:cNvSpPr>
          <p:nvPr/>
        </p:nvSpPr>
        <p:spPr bwMode="auto">
          <a:xfrm>
            <a:off x="2978150" y="5732463"/>
            <a:ext cx="73025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92" name="Oval 49"/>
          <p:cNvSpPr>
            <a:spLocks noChangeArrowheads="1"/>
          </p:cNvSpPr>
          <p:nvPr/>
        </p:nvSpPr>
        <p:spPr bwMode="auto">
          <a:xfrm>
            <a:off x="2222500" y="5768975"/>
            <a:ext cx="252413" cy="39528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93" name="Oval 50"/>
          <p:cNvSpPr>
            <a:spLocks noChangeArrowheads="1"/>
          </p:cNvSpPr>
          <p:nvPr/>
        </p:nvSpPr>
        <p:spPr bwMode="auto">
          <a:xfrm>
            <a:off x="2330450" y="5732463"/>
            <a:ext cx="73025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94" name="Oval 51"/>
          <p:cNvSpPr>
            <a:spLocks noChangeArrowheads="1"/>
          </p:cNvSpPr>
          <p:nvPr/>
        </p:nvSpPr>
        <p:spPr bwMode="auto">
          <a:xfrm>
            <a:off x="1609725" y="5768975"/>
            <a:ext cx="252413" cy="39528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95" name="Oval 52"/>
          <p:cNvSpPr>
            <a:spLocks noChangeArrowheads="1"/>
          </p:cNvSpPr>
          <p:nvPr/>
        </p:nvSpPr>
        <p:spPr bwMode="auto">
          <a:xfrm>
            <a:off x="1717675" y="5732463"/>
            <a:ext cx="73025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96" name="Oval 53"/>
          <p:cNvSpPr>
            <a:spLocks noChangeArrowheads="1"/>
          </p:cNvSpPr>
          <p:nvPr/>
        </p:nvSpPr>
        <p:spPr bwMode="auto">
          <a:xfrm>
            <a:off x="925513" y="5768975"/>
            <a:ext cx="252412" cy="39528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sp>
        <p:nvSpPr>
          <p:cNvPr id="7197" name="Oval 54"/>
          <p:cNvSpPr>
            <a:spLocks noChangeArrowheads="1"/>
          </p:cNvSpPr>
          <p:nvPr/>
        </p:nvSpPr>
        <p:spPr bwMode="auto">
          <a:xfrm>
            <a:off x="1033463" y="5732463"/>
            <a:ext cx="73025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528D"/>
              </a:solidFill>
            </a:endParaRPr>
          </a:p>
        </p:txBody>
      </p:sp>
      <p:grpSp>
        <p:nvGrpSpPr>
          <p:cNvPr id="7198" name="Group 67"/>
          <p:cNvGrpSpPr>
            <a:grpSpLocks/>
          </p:cNvGrpSpPr>
          <p:nvPr/>
        </p:nvGrpSpPr>
        <p:grpSpPr bwMode="auto">
          <a:xfrm>
            <a:off x="1069975" y="5408613"/>
            <a:ext cx="3527425" cy="539750"/>
            <a:chOff x="1814" y="3430"/>
            <a:chExt cx="2222" cy="340"/>
          </a:xfrm>
        </p:grpSpPr>
        <p:sp>
          <p:nvSpPr>
            <p:cNvPr id="7207" name="Line 55"/>
            <p:cNvSpPr>
              <a:spLocks noChangeShapeType="1"/>
            </p:cNvSpPr>
            <p:nvPr/>
          </p:nvSpPr>
          <p:spPr bwMode="auto">
            <a:xfrm>
              <a:off x="1814" y="3430"/>
              <a:ext cx="181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7208" name="Line 56"/>
            <p:cNvSpPr>
              <a:spLocks noChangeShapeType="1"/>
            </p:cNvSpPr>
            <p:nvPr/>
          </p:nvSpPr>
          <p:spPr bwMode="auto">
            <a:xfrm>
              <a:off x="2245" y="3430"/>
              <a:ext cx="181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7209" name="Line 57"/>
            <p:cNvSpPr>
              <a:spLocks noChangeShapeType="1"/>
            </p:cNvSpPr>
            <p:nvPr/>
          </p:nvSpPr>
          <p:spPr bwMode="auto">
            <a:xfrm>
              <a:off x="2653" y="3430"/>
              <a:ext cx="181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7210" name="Line 58"/>
            <p:cNvSpPr>
              <a:spLocks noChangeShapeType="1"/>
            </p:cNvSpPr>
            <p:nvPr/>
          </p:nvSpPr>
          <p:spPr bwMode="auto">
            <a:xfrm>
              <a:off x="3039" y="3430"/>
              <a:ext cx="181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7211" name="Line 59"/>
            <p:cNvSpPr>
              <a:spLocks noChangeShapeType="1"/>
            </p:cNvSpPr>
            <p:nvPr/>
          </p:nvSpPr>
          <p:spPr bwMode="auto">
            <a:xfrm>
              <a:off x="3424" y="3430"/>
              <a:ext cx="181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7212" name="Line 60"/>
            <p:cNvSpPr>
              <a:spLocks noChangeShapeType="1"/>
            </p:cNvSpPr>
            <p:nvPr/>
          </p:nvSpPr>
          <p:spPr bwMode="auto">
            <a:xfrm>
              <a:off x="3855" y="3430"/>
              <a:ext cx="181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7213" name="Line 61"/>
            <p:cNvSpPr>
              <a:spLocks noChangeShapeType="1"/>
            </p:cNvSpPr>
            <p:nvPr/>
          </p:nvSpPr>
          <p:spPr bwMode="auto">
            <a:xfrm>
              <a:off x="1814" y="3770"/>
              <a:ext cx="181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7214" name="Line 62"/>
            <p:cNvSpPr>
              <a:spLocks noChangeShapeType="1"/>
            </p:cNvSpPr>
            <p:nvPr/>
          </p:nvSpPr>
          <p:spPr bwMode="auto">
            <a:xfrm>
              <a:off x="2245" y="3770"/>
              <a:ext cx="181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7215" name="Line 63"/>
            <p:cNvSpPr>
              <a:spLocks noChangeShapeType="1"/>
            </p:cNvSpPr>
            <p:nvPr/>
          </p:nvSpPr>
          <p:spPr bwMode="auto">
            <a:xfrm>
              <a:off x="2653" y="3770"/>
              <a:ext cx="181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7216" name="Line 64"/>
            <p:cNvSpPr>
              <a:spLocks noChangeShapeType="1"/>
            </p:cNvSpPr>
            <p:nvPr/>
          </p:nvSpPr>
          <p:spPr bwMode="auto">
            <a:xfrm>
              <a:off x="3039" y="3770"/>
              <a:ext cx="181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7217" name="Line 65"/>
            <p:cNvSpPr>
              <a:spLocks noChangeShapeType="1"/>
            </p:cNvSpPr>
            <p:nvPr/>
          </p:nvSpPr>
          <p:spPr bwMode="auto">
            <a:xfrm>
              <a:off x="3424" y="3770"/>
              <a:ext cx="181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7218" name="Line 66"/>
            <p:cNvSpPr>
              <a:spLocks noChangeShapeType="1"/>
            </p:cNvSpPr>
            <p:nvPr/>
          </p:nvSpPr>
          <p:spPr bwMode="auto">
            <a:xfrm>
              <a:off x="3855" y="3770"/>
              <a:ext cx="181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528D"/>
                </a:solidFill>
              </a:endParaRPr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428625" y="5000625"/>
            <a:ext cx="4424363" cy="1346200"/>
            <a:chOff x="1410" y="3090"/>
            <a:chExt cx="2787" cy="863"/>
          </a:xfrm>
        </p:grpSpPr>
        <p:grpSp>
          <p:nvGrpSpPr>
            <p:cNvPr id="7202" name="Group 84"/>
            <p:cNvGrpSpPr>
              <a:grpSpLocks/>
            </p:cNvGrpSpPr>
            <p:nvPr/>
          </p:nvGrpSpPr>
          <p:grpSpPr bwMode="auto">
            <a:xfrm>
              <a:off x="1410" y="3090"/>
              <a:ext cx="2787" cy="863"/>
              <a:chOff x="2430" y="1593"/>
              <a:chExt cx="2787" cy="840"/>
            </a:xfrm>
          </p:grpSpPr>
          <p:sp>
            <p:nvSpPr>
              <p:cNvPr id="7205" name="Rectangle 82"/>
              <p:cNvSpPr>
                <a:spLocks noChangeArrowheads="1"/>
              </p:cNvSpPr>
              <p:nvPr/>
            </p:nvSpPr>
            <p:spPr bwMode="auto">
              <a:xfrm>
                <a:off x="2430" y="1594"/>
                <a:ext cx="1440" cy="839"/>
              </a:xfrm>
              <a:prstGeom prst="rect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23635" name="Rectangle 83"/>
              <p:cNvSpPr>
                <a:spLocks noChangeArrowheads="1"/>
              </p:cNvSpPr>
              <p:nvPr/>
            </p:nvSpPr>
            <p:spPr bwMode="auto">
              <a:xfrm>
                <a:off x="3825" y="1593"/>
                <a:ext cx="1392" cy="83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1D528D"/>
                  </a:solidFill>
                </a:endParaRPr>
              </a:p>
            </p:txBody>
          </p:sp>
        </p:grpSp>
        <p:sp>
          <p:nvSpPr>
            <p:cNvPr id="7203" name="Text Box 88"/>
            <p:cNvSpPr txBox="1">
              <a:spLocks noChangeArrowheads="1"/>
            </p:cNvSpPr>
            <p:nvPr/>
          </p:nvSpPr>
          <p:spPr bwMode="auto">
            <a:xfrm>
              <a:off x="1429" y="3317"/>
              <a:ext cx="4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FF"/>
                  </a:solidFill>
                </a:rPr>
                <a:t>S</a:t>
              </a:r>
              <a:endParaRPr lang="ru-RU" sz="3600" b="1">
                <a:solidFill>
                  <a:srgbClr val="FFFFFF"/>
                </a:solidFill>
              </a:endParaRPr>
            </a:p>
          </p:txBody>
        </p:sp>
        <p:sp>
          <p:nvSpPr>
            <p:cNvPr id="7204" name="Text Box 89"/>
            <p:cNvSpPr txBox="1">
              <a:spLocks noChangeArrowheads="1"/>
            </p:cNvSpPr>
            <p:nvPr/>
          </p:nvSpPr>
          <p:spPr bwMode="auto">
            <a:xfrm>
              <a:off x="3787" y="3317"/>
              <a:ext cx="4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FF"/>
                  </a:solidFill>
                </a:rPr>
                <a:t>N</a:t>
              </a:r>
              <a:endParaRPr lang="ru-RU" sz="3600" b="1">
                <a:solidFill>
                  <a:srgbClr val="FFFFFF"/>
                </a:solidFill>
              </a:endParaRPr>
            </a:p>
          </p:txBody>
        </p:sp>
      </p:grpSp>
      <p:sp>
        <p:nvSpPr>
          <p:cNvPr id="8224" name="Rectangle 58"/>
          <p:cNvSpPr>
            <a:spLocks noChangeArrowheads="1"/>
          </p:cNvSpPr>
          <p:nvPr/>
        </p:nvSpPr>
        <p:spPr bwMode="auto">
          <a:xfrm>
            <a:off x="5072063" y="4572000"/>
            <a:ext cx="40719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000" b="1" dirty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движение электронов представляет собой круговой ток, а о том, что вокруг проводника с электрическим током существует магнитное поле, мы знаем из предыдущих уроков</a:t>
            </a:r>
          </a:p>
        </p:txBody>
      </p:sp>
      <p:sp>
        <p:nvSpPr>
          <p:cNvPr id="7201" name="Прямоугольник 56"/>
          <p:cNvSpPr>
            <a:spLocks noChangeArrowheads="1"/>
          </p:cNvSpPr>
          <p:nvPr/>
        </p:nvSpPr>
        <p:spPr bwMode="auto">
          <a:xfrm>
            <a:off x="4357688" y="1428750"/>
            <a:ext cx="47863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Ампера (1775- 1836г.) выдвинул гипотезу о существовании электрических токов, циркулирующих внутри каждой молекулы вещества. В 1897г. гипотезу подтвердил английский учёный Томсон, а в 1910г. измерил токи американский учёный Милликен.</a:t>
            </a:r>
          </a:p>
        </p:txBody>
      </p:sp>
    </p:spTree>
    <p:extLst>
      <p:ext uri="{BB962C8B-B14F-4D97-AF65-F5344CB8AC3E}">
        <p14:creationId xmlns:p14="http://schemas.microsoft.com/office/powerpoint/2010/main" val="3121739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6" descr="1209149832_12.jpg"/>
          <p:cNvPicPr>
            <a:picLocks noChangeAspect="1"/>
          </p:cNvPicPr>
          <p:nvPr/>
        </p:nvPicPr>
        <p:blipFill>
          <a:blip r:embed="rId2">
            <a:lum bright="1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786188"/>
            <a:ext cx="20510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214313" y="500063"/>
            <a:ext cx="9144000" cy="5635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Искусственные и естественные магниты.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57188" y="1143000"/>
            <a:ext cx="8358187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Искусственные магниты - </a:t>
            </a:r>
            <a:r>
              <a:rPr lang="ru-RU" sz="2800" b="1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сталь, никель, кобальт</a:t>
            </a:r>
            <a:r>
              <a:rPr lang="ru-RU" sz="3600" b="1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z="28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z="28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Естественные магниты - </a:t>
            </a:r>
            <a:r>
              <a:rPr lang="ru-RU" sz="2800" b="1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магнитный железняк</a:t>
            </a:r>
            <a:r>
              <a:rPr lang="ru-RU" sz="3600" b="1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785938"/>
            <a:ext cx="2000250" cy="1487487"/>
          </a:xfrm>
          <a:prstGeom prst="rect">
            <a:avLst/>
          </a:prstGeom>
          <a:noFill/>
          <a:ln w="31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198" name="Picture 6" descr="Картинка 20 из 57">
            <a:hlinkClick r:id="rId4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1128713"/>
            <a:ext cx="3000375" cy="233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Картинка 20 из 57">
            <a:hlinkClick r:id="rId4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1128713"/>
            <a:ext cx="3000375" cy="233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214313" y="5240338"/>
            <a:ext cx="8715375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174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Природные магниты, т.е. кусочки </a:t>
            </a:r>
            <a:r>
              <a:rPr lang="ru-RU" sz="2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магнитного железняка </a:t>
            </a:r>
            <a:r>
              <a:rPr lang="ru-RU" sz="2000" b="1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- магнетита (химический состав 31% FeO и 69% Fe2O3), в разных странах назывались по-разному: китайцы называли магнит - чу-ши; греки - адамас и каламита.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http://www.rapides.k12.la.us/VI/alyellow/magnet-comparison.jpg"/>
          <p:cNvPicPr>
            <a:picLocks noChangeAspect="1" noChangeArrowheads="1"/>
          </p:cNvPicPr>
          <p:nvPr/>
        </p:nvPicPr>
        <p:blipFill>
          <a:blip r:embed="rId5">
            <a:lum bright="-30000" contrast="50000"/>
          </a:blip>
          <a:srcRect/>
          <a:stretch>
            <a:fillRect/>
          </a:stretch>
        </p:blipFill>
        <p:spPr bwMode="auto">
          <a:xfrm>
            <a:off x="4857750" y="1857375"/>
            <a:ext cx="20716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8321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113</TotalTime>
  <Words>978</Words>
  <Application>Microsoft Office PowerPoint</Application>
  <PresentationFormat>Экран (4:3)</PresentationFormat>
  <Paragraphs>123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26</vt:i4>
      </vt:variant>
    </vt:vector>
  </HeadingPairs>
  <TitlesOfParts>
    <vt:vector size="43" baseType="lpstr">
      <vt:lpstr>Твердый переплет</vt:lpstr>
      <vt:lpstr>sample</vt:lpstr>
      <vt:lpstr>1_sample</vt:lpstr>
      <vt:lpstr>2_sample</vt:lpstr>
      <vt:lpstr>3_sample</vt:lpstr>
      <vt:lpstr>4_sample</vt:lpstr>
      <vt:lpstr>5_sample</vt:lpstr>
      <vt:lpstr>6_sample</vt:lpstr>
      <vt:lpstr>7_sample</vt:lpstr>
      <vt:lpstr>8_sample</vt:lpstr>
      <vt:lpstr>9_sample</vt:lpstr>
      <vt:lpstr>10_sample</vt:lpstr>
      <vt:lpstr>11_sample</vt:lpstr>
      <vt:lpstr>12_sample</vt:lpstr>
      <vt:lpstr>13_sample</vt:lpstr>
      <vt:lpstr>14_sample</vt:lpstr>
      <vt:lpstr>15_sample</vt:lpstr>
      <vt:lpstr>Презентация PowerPoint</vt:lpstr>
      <vt:lpstr>Презентация PowerPoint</vt:lpstr>
      <vt:lpstr>Презентация PowerPoint</vt:lpstr>
      <vt:lpstr>Презентация PowerPoint</vt:lpstr>
      <vt:lpstr>Магнитное поле постоянных магнитов</vt:lpstr>
      <vt:lpstr>Постоянные  магниты</vt:lpstr>
      <vt:lpstr>Свойства постоянных магнитов.</vt:lpstr>
      <vt:lpstr>Гипотеза Ампера</vt:lpstr>
      <vt:lpstr>Искусственные и естественные магниты.</vt:lpstr>
      <vt:lpstr>Магнитное поле Земли</vt:lpstr>
      <vt:lpstr>Магнитное поле Земли.</vt:lpstr>
      <vt:lpstr>Магнитные полюсы Земли</vt:lpstr>
      <vt:lpstr>Презентация PowerPoint</vt:lpstr>
      <vt:lpstr>Магнитное поле Земли</vt:lpstr>
      <vt:lpstr>Северное сияние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Действие магнитного поля Земли на человека</vt:lpstr>
      <vt:lpstr>Вопросы:</vt:lpstr>
      <vt:lpstr>Вопросы:</vt:lpstr>
      <vt:lpstr>Подведение итогов урока, релаксация, домашнее задание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григорий</dc:creator>
  <cp:lastModifiedBy>григорий</cp:lastModifiedBy>
  <cp:revision>9</cp:revision>
  <dcterms:created xsi:type="dcterms:W3CDTF">2014-04-07T16:57:07Z</dcterms:created>
  <dcterms:modified xsi:type="dcterms:W3CDTF">2014-04-15T17:03:05Z</dcterms:modified>
</cp:coreProperties>
</file>