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984" y="-6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8114481-6FFE-4E0B-98BD-F2E22092C2C7}" type="datetimeFigureOut">
              <a:rPr lang="ru-RU" smtClean="0"/>
              <a:pPr/>
              <a:t>25.04.2014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B20D1A5-D67C-4515-9999-41324EED20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612560" y="3699804"/>
            <a:ext cx="576064" cy="145738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68544" y="1628800"/>
            <a:ext cx="432048" cy="178613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55574" y="404664"/>
            <a:ext cx="7920881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Человек и природа.</a:t>
            </a:r>
          </a:p>
          <a:p>
            <a:pPr algn="ctr"/>
            <a:endParaRPr lang="ru-RU" sz="3200" b="1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  <a:p>
            <a:pPr algn="ctr"/>
            <a:r>
              <a:rPr lang="ru-RU" sz="3200" b="1" cap="none" spc="0" dirty="0" smtClean="0">
                <a:ln>
                  <a:prstDash val="solid"/>
                </a:ln>
                <a:solidFill>
                  <a:srgbClr val="FFFF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Рациональное  природопользование.</a:t>
            </a:r>
            <a:endParaRPr lang="ru-RU" sz="3200" b="1" cap="none" spc="0" dirty="0">
              <a:ln>
                <a:prstDash val="solid"/>
              </a:ln>
              <a:solidFill>
                <a:srgbClr val="FFFF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060848"/>
            <a:ext cx="63184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Вся деятельность человека и непосредственное его существование связаны с использованием природных ресурсов.</a:t>
            </a:r>
          </a:p>
        </p:txBody>
      </p:sp>
      <p:pic>
        <p:nvPicPr>
          <p:cNvPr id="1028" name="Picture 4" descr="http://www.proinvent.dk/referencer/nkt_flexibles/oilrig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010048"/>
            <a:ext cx="2232248" cy="26479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0" name="Picture 6" descr="http://www.lettuceleaf.org/_images/_layout/env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766512"/>
            <a:ext cx="4379590" cy="2758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34154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900igr.net/datas/ekologija/Osnovy-ratsionalnogo-prirodopolzovanija/0013-013-Prirodopolzo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344816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45967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1124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33265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92D050"/>
                </a:solidFill>
              </a:rPr>
              <a:t>Х</a:t>
            </a:r>
            <a:r>
              <a:rPr lang="ru-RU" dirty="0" smtClean="0">
                <a:solidFill>
                  <a:srgbClr val="92D050"/>
                </a:solidFill>
              </a:rPr>
              <a:t>озяйственная </a:t>
            </a:r>
            <a:r>
              <a:rPr lang="ru-RU" dirty="0">
                <a:solidFill>
                  <a:srgbClr val="92D050"/>
                </a:solidFill>
              </a:rPr>
              <a:t>деятельность приводит к существенным отрицательным изменениям природной среды, к ее загрязнению. </a:t>
            </a:r>
          </a:p>
        </p:txBody>
      </p:sp>
      <p:pic>
        <p:nvPicPr>
          <p:cNvPr id="2050" name="Picture 2" descr="http://wiki.iteach.ru/images/b/b0/Ki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7"/>
            <a:ext cx="3231232" cy="19442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http://www.solidwaste.ru/i/photo/18/b_11985875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4019550" cy="30194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 descr="http://anrita.net/photo/0001/1226_8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4019550" cy="3000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12832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2656"/>
            <a:ext cx="849694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92D050"/>
                </a:solidFill>
              </a:rPr>
              <a:t>В настоящее время выделяют три основных вида негативных последствий хозяйственной деятельности человека: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1. Ресурсно-хозяйственные - истощение природных ресурсов.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2. Природно-ландшафтные - сокращение многообразия и уничтожение отдельных видов, деградация природных ландшафтов.</a:t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/>
            </a:r>
            <a:br>
              <a:rPr lang="ru-RU" sz="2000" b="1" dirty="0">
                <a:solidFill>
                  <a:srgbClr val="92D050"/>
                </a:solidFill>
              </a:rPr>
            </a:br>
            <a:r>
              <a:rPr lang="ru-RU" sz="2000" b="1" dirty="0">
                <a:solidFill>
                  <a:srgbClr val="92D050"/>
                </a:solidFill>
              </a:rPr>
              <a:t>3. </a:t>
            </a:r>
            <a:r>
              <a:rPr lang="ru-RU" sz="2000" b="1" dirty="0" err="1">
                <a:solidFill>
                  <a:srgbClr val="92D050"/>
                </a:solidFill>
              </a:rPr>
              <a:t>Антропо</a:t>
            </a:r>
            <a:r>
              <a:rPr lang="ru-RU" sz="2000" b="1" dirty="0">
                <a:solidFill>
                  <a:srgbClr val="92D050"/>
                </a:solidFill>
              </a:rPr>
              <a:t>-экологические - ухудшение здоровья человека. </a:t>
            </a:r>
            <a:br>
              <a:rPr lang="ru-RU" sz="2000" b="1" dirty="0">
                <a:solidFill>
                  <a:srgbClr val="92D050"/>
                </a:solidFill>
              </a:rPr>
            </a:b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3074" name="Picture 2" descr="http://ecosalinon.com/wp-content/uploads/2012/06/%D0%94%D0%B5%D0%BB%D1%8C%D1%84%D0%B8%D0%BD%D1%8B_%D0%9A%D1%80%D1%8B%D0%BC-300x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1127" y="3636416"/>
            <a:ext cx="5616623" cy="26574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129280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382013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Экологические проблемы связаны как с ростом численности. населения и беспрецедентным увеличением масштабов производства, так и несовершенством технологических процессов, а часто и с экологической безграмотностью. </a:t>
            </a:r>
          </a:p>
        </p:txBody>
      </p:sp>
      <p:pic>
        <p:nvPicPr>
          <p:cNvPr id="4098" name="Picture 2" descr="http://im2.asset.yvimg.kz/userimages/bimmer/OB6u0FOJwGpoA4B2B4oN9MTv2B7sf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3313" y="1693524"/>
            <a:ext cx="3333750" cy="40957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http://quantresearch.ru/wp-content/uploads/2011/10/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988840"/>
            <a:ext cx="4019550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564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8064896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rgbClr val="92D050"/>
                </a:solidFill>
              </a:rPr>
              <a:t>В последние десятилетия трудами российских ученых - географов и экологов - возникла комплексная наука </a:t>
            </a:r>
            <a:r>
              <a:rPr lang="ru-RU" sz="2400" b="1" dirty="0">
                <a:solidFill>
                  <a:srgbClr val="92D050"/>
                </a:solidFill>
              </a:rPr>
              <a:t>- природопользование</a:t>
            </a:r>
            <a:r>
              <a:rPr lang="ru-RU" sz="2000" dirty="0">
                <a:solidFill>
                  <a:srgbClr val="92D050"/>
                </a:solidFill>
              </a:rPr>
              <a:t>, занимающаяся разработкой этих проблем</a:t>
            </a:r>
            <a:r>
              <a:rPr lang="ru-RU" sz="2000" dirty="0" smtClean="0">
                <a:solidFill>
                  <a:srgbClr val="92D050"/>
                </a:solidFill>
              </a:rPr>
              <a:t>.</a:t>
            </a:r>
          </a:p>
          <a:p>
            <a:pPr algn="ctr"/>
            <a:r>
              <a:rPr lang="ru-RU" sz="2000" dirty="0" smtClean="0">
                <a:solidFill>
                  <a:srgbClr val="92D050"/>
                </a:solidFill>
              </a:rPr>
              <a:t> </a:t>
            </a:r>
            <a:r>
              <a:rPr lang="ru-RU" sz="2000" dirty="0">
                <a:solidFill>
                  <a:srgbClr val="92D050"/>
                </a:solidFill>
              </a:rPr>
              <a:t>Природопользование - это такой вид отношений общества и природы, при котором из природной среды в процессе производства извлекаются полезные свойства.</a:t>
            </a:r>
            <a:br>
              <a:rPr lang="ru-RU" sz="2000" dirty="0">
                <a:solidFill>
                  <a:srgbClr val="92D050"/>
                </a:solidFill>
              </a:rPr>
            </a:br>
            <a:r>
              <a:rPr lang="ru-RU" sz="2000" dirty="0">
                <a:solidFill>
                  <a:srgbClr val="92D050"/>
                </a:solidFill>
              </a:rPr>
              <a:t/>
            </a:r>
            <a:br>
              <a:rPr lang="ru-RU" sz="2000" dirty="0">
                <a:solidFill>
                  <a:srgbClr val="92D050"/>
                </a:solidFill>
              </a:rPr>
            </a:br>
            <a:endParaRPr lang="ru-RU" sz="2000" dirty="0">
              <a:solidFill>
                <a:srgbClr val="92D050"/>
              </a:solidFill>
            </a:endParaRPr>
          </a:p>
        </p:txBody>
      </p:sp>
      <p:pic>
        <p:nvPicPr>
          <p:cNvPr id="5124" name="Picture 4" descr="http://www.krimoved-library.ru/images/ozk/1-1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52936"/>
            <a:ext cx="2448272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5620598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В.С.Преображенский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6" name="Picture 6" descr="http://www.modernlib.ru/books/bse/bolshaya_sovetskaya_enciklopediya_ge/i009-001-220825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852936"/>
            <a:ext cx="1872208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91880" y="5620598"/>
            <a:ext cx="2448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И.П.Герасимов</a:t>
            </a:r>
            <a:endParaRPr lang="ru-RU" sz="2000" b="1" dirty="0">
              <a:solidFill>
                <a:srgbClr val="92D050"/>
              </a:solidFill>
            </a:endParaRPr>
          </a:p>
        </p:txBody>
      </p:sp>
      <p:pic>
        <p:nvPicPr>
          <p:cNvPr id="5128" name="Picture 8" descr="http://oopt.info/history/5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852935"/>
            <a:ext cx="2088232" cy="26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00192" y="5620598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Н.Ф.Реймерс</a:t>
            </a:r>
            <a:endParaRPr lang="ru-RU" sz="2000" b="1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6783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76672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FFFF00"/>
                </a:solidFill>
              </a:rPr>
              <a:t>Многочисленные задачи природопользования как науки можно свести к трем основным направлениям:</a:t>
            </a:r>
            <a:br>
              <a:rPr lang="ru-RU" sz="2400" b="1" dirty="0">
                <a:solidFill>
                  <a:srgbClr val="FFFF00"/>
                </a:solidFill>
              </a:rPr>
            </a:br>
            <a:endParaRPr lang="ru-RU" sz="2400" b="1" dirty="0">
              <a:solidFill>
                <a:srgbClr val="FFFF00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944886" y="1484784"/>
            <a:ext cx="2267074" cy="1224136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690414" y="2882303"/>
            <a:ext cx="2016224" cy="189393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4211960" y="1484784"/>
            <a:ext cx="0" cy="288032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211960" y="1484784"/>
            <a:ext cx="2388815" cy="1173857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/>
          <p:cNvSpPr/>
          <p:nvPr/>
        </p:nvSpPr>
        <p:spPr>
          <a:xfrm>
            <a:off x="3275856" y="4581128"/>
            <a:ext cx="4752528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64088" y="2708920"/>
            <a:ext cx="3168352" cy="13681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39552" y="2967335"/>
            <a:ext cx="231794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92D050"/>
                </a:solidFill>
              </a:rPr>
              <a:t>Извлечение </a:t>
            </a:r>
            <a:r>
              <a:rPr lang="ru-RU" dirty="0">
                <a:solidFill>
                  <a:srgbClr val="92D050"/>
                </a:solidFill>
              </a:rPr>
              <a:t>и переработка природных ресурсов, их возобновление и воспроизводство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5406366" y="3105835"/>
            <a:ext cx="31260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Использование и охрана географической среды.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3456384" y="458112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92D050"/>
                </a:solidFill>
              </a:rPr>
              <a:t>Сохранение и воспроизводство, рациональное изменение экологического равновесия природных комплексов географической оболочки.</a:t>
            </a:r>
            <a:br>
              <a:rPr lang="ru-RU" dirty="0">
                <a:solidFill>
                  <a:srgbClr val="92D050"/>
                </a:solidFill>
              </a:rPr>
            </a:br>
            <a:endParaRPr lang="ru-RU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741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2829" y="260648"/>
            <a:ext cx="5616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Использование  неисчерпаемых   ресурсов</a:t>
            </a:r>
          </a:p>
          <a:p>
            <a:pPr algn="ctr"/>
            <a:r>
              <a:rPr lang="ru-RU" sz="2800" b="1" dirty="0" smtClean="0">
                <a:solidFill>
                  <a:srgbClr val="FFFF00"/>
                </a:solidFill>
              </a:rPr>
              <a:t>водные  ресурсы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6146" name="Picture 2" descr="http://energycraft.ru/images/stories/chemal_g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" y="1669450"/>
            <a:ext cx="2845667" cy="21924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8" name="Picture 4" descr="http://samlib.ru/img/f/fedorow_o_m/part29dd/part29dd-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214755"/>
            <a:ext cx="2713112" cy="23675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0" name="Picture 6" descr="http://blog.rushydro.ru/wp-content/uploads/2011/10/IMG_1148-1024x7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219357"/>
            <a:ext cx="3024336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52" name="Picture 8" descr="http://blog.rushydro.ru/wp-content/uploads/2011/10/IMG_1401-1-1024x68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42867" y="4005065"/>
            <a:ext cx="3689573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335108" y="4034355"/>
            <a:ext cx="675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92D050"/>
                </a:solidFill>
              </a:rPr>
              <a:t>ГЭС</a:t>
            </a:r>
            <a:endParaRPr lang="ru-RU" sz="2000" b="1" dirty="0">
              <a:solidFill>
                <a:srgbClr val="92D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35046" y="5444426"/>
            <a:ext cx="40751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solidFill>
                  <a:srgbClr val="92D050"/>
                </a:solidFill>
              </a:rPr>
              <a:t>Кислогубская</a:t>
            </a:r>
            <a:r>
              <a:rPr lang="ru-RU" sz="2000" b="1" dirty="0" smtClean="0">
                <a:solidFill>
                  <a:srgbClr val="92D050"/>
                </a:solidFill>
              </a:rPr>
              <a:t>  приливная   электростанция (ПЭС)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343572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276265"/>
            <a:ext cx="58326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FFF00"/>
                </a:solidFill>
              </a:rPr>
              <a:t>Ветроэнергетические  ресурсы  </a:t>
            </a:r>
            <a:endParaRPr lang="ru-RU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http://www.lidergc.ru/prod/img/wind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429000"/>
            <a:ext cx="4019550" cy="25050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2" name="Picture 4" descr="http://h1.img.mediacache.rugion.ru/_i/photos/56/00/55/5600551_128991899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556792"/>
            <a:ext cx="360040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4020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00338" y="624613"/>
            <a:ext cx="41039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Геотермальные  ресурсы</a:t>
            </a:r>
          </a:p>
        </p:txBody>
      </p:sp>
      <p:pic>
        <p:nvPicPr>
          <p:cNvPr id="8194" name="Picture 2" descr="http://s018.radikal.ru/i502/1202/d9/816d555ef1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24942"/>
            <a:ext cx="401955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www.kamlib.ru/img/im_res/g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603887" cy="29241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4211960" y="5805264"/>
            <a:ext cx="44598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solidFill>
                  <a:srgbClr val="FFFF00"/>
                </a:solidFill>
              </a:rPr>
              <a:t>Паужетская</a:t>
            </a:r>
            <a:r>
              <a:rPr lang="ru-RU" sz="2000" b="1" dirty="0" smtClean="0">
                <a:solidFill>
                  <a:srgbClr val="FFFF00"/>
                </a:solidFill>
              </a:rPr>
              <a:t>  геотермальная  электростанция </a:t>
            </a:r>
            <a:endParaRPr lang="ru-RU" sz="2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1136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96</TotalTime>
  <Words>183</Words>
  <Application>Microsoft Office PowerPoint</Application>
  <PresentationFormat>Экран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Школа392</cp:lastModifiedBy>
  <cp:revision>11</cp:revision>
  <dcterms:created xsi:type="dcterms:W3CDTF">2013-02-11T11:57:03Z</dcterms:created>
  <dcterms:modified xsi:type="dcterms:W3CDTF">2014-04-25T08:16:21Z</dcterms:modified>
</cp:coreProperties>
</file>