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4" r:id="rId3"/>
    <p:sldId id="258" r:id="rId4"/>
    <p:sldId id="259" r:id="rId5"/>
    <p:sldId id="260" r:id="rId6"/>
    <p:sldId id="265" r:id="rId7"/>
    <p:sldId id="266" r:id="rId8"/>
    <p:sldId id="263" r:id="rId9"/>
    <p:sldId id="267" r:id="rId10"/>
    <p:sldId id="268" r:id="rId11"/>
    <p:sldId id="269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96610-15C1-43DD-8523-6B25969E0428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F8AD9-C382-45FB-B316-D564FE87E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5DD6B83-056D-430D-B13C-FFC23613A15C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8B487-4DEE-4E44-80C6-9CC5F76D82CD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9446-C89F-4C6B-9B6E-20B268A68D6A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5AD5-98E1-443B-9081-928ADAEB2157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233585D-7F7A-4591-9196-7852797BF866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3094-BFD5-4306-91B9-34C84A916D11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B716-8A69-43EA-96E2-046DC09AF431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EA32-6E21-43DE-ACE6-A580B44741EF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54A8-BEB9-4262-BB37-696161D21B37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E2BC-30AC-44F6-BDD3-1EC25ED9BFC6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70DA-6D8E-4C82-BA9D-C14268236360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C99FF3-BC1E-44D4-90D7-4E1D7B89D793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9CEC5D-B098-42A8-9021-173D2D514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Определение скорости передачи информации при заданной пропускной способности канала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Решение задач В10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8861-4D4E-4D73-A6EE-BE8098AE0F90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</a:t>
            </a:r>
            <a:r>
              <a:rPr lang="ru-RU" dirty="0" err="1" smtClean="0"/>
              <a:t>Ганта</a:t>
            </a:r>
            <a:endParaRPr lang="ru-RU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21693" t="47532" r="22598" b="22624"/>
          <a:stretch>
            <a:fillRect/>
          </a:stretch>
        </p:blipFill>
        <p:spPr bwMode="auto">
          <a:xfrm>
            <a:off x="571472" y="1500174"/>
            <a:ext cx="800105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53B5-99E5-4F93-A059-188E0F689412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6732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1800" dirty="0" smtClean="0"/>
              <a:t>Скорость передачи данных через ADSL-соединение равна 1024000 бит/</a:t>
            </a:r>
            <a:r>
              <a:rPr lang="ru-RU" sz="1800" dirty="0" err="1" smtClean="0"/>
              <a:t>c</a:t>
            </a:r>
            <a:r>
              <a:rPr lang="ru-RU" sz="1800" dirty="0" smtClean="0"/>
              <a:t>. Передача файла через данное соединение заняла 5 секунд. Определите размер файла в килобайтах.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Скорость передачи данных через модемное соединение равна 51 200 бит/с. Передача текстового файла через это соединение заняла 10 с. Определите, сколько символов содержал переданный текст, если известно, что он был представлен в 16-битной кодировке </a:t>
            </a:r>
            <a:r>
              <a:rPr lang="ru-RU" sz="1800" i="1" dirty="0" err="1" smtClean="0"/>
              <a:t>Unicode</a:t>
            </a:r>
            <a:endParaRPr lang="ru-RU" sz="1800" i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У Васи есть доступ к Интернет по высокоскоростному одностороннему радиоканалу, обеспечивающему скорость получения им информации 2</a:t>
            </a:r>
            <a:r>
              <a:rPr lang="ru-RU" sz="1800" baseline="30000" dirty="0" smtClean="0"/>
              <a:t>17</a:t>
            </a:r>
            <a:r>
              <a:rPr lang="ru-RU" sz="1800" dirty="0" smtClean="0"/>
              <a:t> бит в секунду. У Пети нет скоростного доступа в Интернет, но есть возможность получать информацию от Васи по низкоскоростному телефонному каналу со средней скоростью 2</a:t>
            </a:r>
            <a:r>
              <a:rPr lang="ru-RU" sz="1800" baseline="30000" dirty="0" smtClean="0"/>
              <a:t>15</a:t>
            </a:r>
            <a:r>
              <a:rPr lang="ru-RU" sz="1800" dirty="0" smtClean="0"/>
              <a:t> бит в секунду. Петя договорился с Васей, что тот будет скачивать для него данные объемом 4 </a:t>
            </a:r>
            <a:r>
              <a:rPr lang="ru-RU" sz="1800" dirty="0" err="1" smtClean="0"/>
              <a:t>Мбайта</a:t>
            </a:r>
            <a:r>
              <a:rPr lang="ru-RU" sz="1800" dirty="0" smtClean="0"/>
              <a:t> по высокоскоростному каналу и ретранслировать их Пете по низкоскоростному каналу. Компьютер Васи может начать ретрансляцию данных не раньше, чем им будут получены первые 512 Кбайт этих данных. Каков минимально возможный промежуток времени (в секундах), с момента начала скачивания Васей данных, до полного их получения Петей? </a:t>
            </a:r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966-C4C6-454B-8913-20E340048052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40 </a:t>
            </a:r>
            <a:r>
              <a:rPr lang="ru-RU" dirty="0" smtClean="0"/>
              <a:t>сек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3750 Кбайт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1296 с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5 мин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1024 сек</a:t>
            </a:r>
          </a:p>
          <a:p>
            <a:pPr marL="514350" indent="-514350">
              <a:buNone/>
            </a:pPr>
            <a:r>
              <a:rPr lang="ru-RU" dirty="0" smtClean="0"/>
              <a:t>Дома: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625 Кбайт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32000 символов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mtClean="0"/>
              <a:t>1056 сек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E48F-FB16-471E-85BF-041095B34A01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 «физический» аналог задачи: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сколько лимонада перекачается по трубе за 1 час?</a:t>
            </a:r>
            <a:br>
              <a:rPr lang="ru-RU" dirty="0" smtClean="0"/>
            </a:br>
            <a:r>
              <a:rPr lang="ru-RU" dirty="0" smtClean="0"/>
              <a:t>ответ: 10 л/мин · 60 мин = 600 л</a:t>
            </a:r>
          </a:p>
          <a:p>
            <a:pPr lvl="0"/>
            <a:r>
              <a:rPr lang="ru-RU" dirty="0" smtClean="0"/>
              <a:t>любой канал связи имеет ограниченную пропускную способность (скорость передачи информации), это число ограничивается свойствами аппаратуры и самой линии (кабеля)</a:t>
            </a:r>
          </a:p>
          <a:p>
            <a:pPr lvl="0"/>
            <a:r>
              <a:rPr lang="ru-RU" dirty="0" smtClean="0"/>
              <a:t>объем переданной информации  </a:t>
            </a:r>
            <a:r>
              <a:rPr lang="en-US" b="1" i="1" dirty="0" smtClean="0"/>
              <a:t>I </a:t>
            </a:r>
            <a:r>
              <a:rPr lang="ru-RU" dirty="0" smtClean="0"/>
              <a:t>вычисляется по формуле</a:t>
            </a:r>
            <a:r>
              <a:rPr lang="en-US" dirty="0" smtClean="0"/>
              <a:t> </a:t>
            </a:r>
            <a:r>
              <a:rPr lang="en-US" b="1" i="1" dirty="0" smtClean="0"/>
              <a:t>I=q*t</a:t>
            </a:r>
            <a:r>
              <a:rPr lang="ru-RU" b="1" i="1" dirty="0" smtClean="0"/>
              <a:t> </a:t>
            </a:r>
            <a:r>
              <a:rPr lang="ru-RU" dirty="0" smtClean="0"/>
              <a:t>, где  – пропускная способность канала (в битах в секунду или подобных единицах), а  – время передачи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Что нужно знать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2870" t="47652" r="25040" b="39325"/>
          <a:stretch>
            <a:fillRect/>
          </a:stretch>
        </p:blipFill>
        <p:spPr bwMode="auto">
          <a:xfrm>
            <a:off x="857223" y="1643050"/>
            <a:ext cx="495303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DD7F-45A9-4A44-A713-FEC33A7CFCA8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/>
          </a:bodyPr>
          <a:lstStyle/>
          <a:p>
            <a:r>
              <a:rPr lang="ru-RU" b="1" dirty="0" smtClean="0"/>
              <a:t>Большие числа. Что делать?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5307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Обычно (хотя и не всегда) задачи, в условии которых даны большие числа, решаются достаточно просто, если выделить в этих числах степени двойки. На эту мысль должны сразу наталкивать такие числа как </a:t>
            </a:r>
          </a:p>
          <a:p>
            <a:pPr>
              <a:buNone/>
            </a:pPr>
            <a:r>
              <a:rPr lang="ru-RU" sz="2900" dirty="0" smtClean="0"/>
              <a:t>128 = 2</a:t>
            </a:r>
            <a:r>
              <a:rPr lang="ru-RU" sz="2900" baseline="30000" dirty="0" smtClean="0"/>
              <a:t>7</a:t>
            </a:r>
            <a:r>
              <a:rPr lang="ru-RU" sz="2900" dirty="0" smtClean="0"/>
              <a:t>,   	256 = 2</a:t>
            </a:r>
            <a:r>
              <a:rPr lang="ru-RU" sz="2900" baseline="30000" dirty="0" smtClean="0"/>
              <a:t>8</a:t>
            </a:r>
            <a:r>
              <a:rPr lang="ru-RU" sz="2900" dirty="0" smtClean="0"/>
              <a:t>, 	512 = 2</a:t>
            </a:r>
            <a:r>
              <a:rPr lang="ru-RU" sz="2900" baseline="30000" dirty="0" smtClean="0"/>
              <a:t>9</a:t>
            </a:r>
            <a:r>
              <a:rPr lang="ru-RU" sz="2900" dirty="0" smtClean="0"/>
              <a:t> ,	1024 = 2</a:t>
            </a:r>
            <a:r>
              <a:rPr lang="ru-RU" sz="2900" baseline="30000" dirty="0" smtClean="0"/>
              <a:t>10</a:t>
            </a:r>
            <a:r>
              <a:rPr lang="ru-RU" sz="2900" dirty="0" smtClean="0"/>
              <a:t>,</a:t>
            </a:r>
          </a:p>
          <a:p>
            <a:pPr>
              <a:buNone/>
            </a:pPr>
            <a:r>
              <a:rPr lang="ru-RU" sz="2900" dirty="0" smtClean="0"/>
              <a:t>2048 = 2</a:t>
            </a:r>
            <a:r>
              <a:rPr lang="ru-RU" sz="2900" baseline="30000" dirty="0" smtClean="0"/>
              <a:t>11</a:t>
            </a:r>
            <a:r>
              <a:rPr lang="ru-RU" sz="2900" dirty="0" smtClean="0"/>
              <a:t>,	4096 = 2</a:t>
            </a:r>
            <a:r>
              <a:rPr lang="ru-RU" sz="2900" baseline="30000" dirty="0" smtClean="0"/>
              <a:t>12</a:t>
            </a:r>
            <a:r>
              <a:rPr lang="ru-RU" sz="2900" dirty="0" smtClean="0"/>
              <a:t> ,	8192 = 2</a:t>
            </a:r>
            <a:r>
              <a:rPr lang="ru-RU" sz="2900" baseline="30000" dirty="0" smtClean="0"/>
              <a:t>13</a:t>
            </a:r>
            <a:r>
              <a:rPr lang="ru-RU" sz="2900" dirty="0" smtClean="0"/>
              <a:t>,	16384 = 2</a:t>
            </a:r>
            <a:r>
              <a:rPr lang="ru-RU" sz="2900" baseline="30000" dirty="0" smtClean="0"/>
              <a:t>14</a:t>
            </a:r>
            <a:r>
              <a:rPr lang="ru-RU" sz="2900" dirty="0" smtClean="0"/>
              <a:t>,	65536 = 2</a:t>
            </a:r>
            <a:r>
              <a:rPr lang="ru-RU" sz="2900" baseline="30000" dirty="0" smtClean="0"/>
              <a:t>16</a:t>
            </a:r>
            <a:r>
              <a:rPr lang="ru-RU" sz="2900" dirty="0" smtClean="0"/>
              <a:t>     и т.п.</a:t>
            </a:r>
          </a:p>
          <a:p>
            <a:r>
              <a:rPr lang="ru-RU" dirty="0" smtClean="0"/>
              <a:t>Нужно помнить, что соотношение между единицами измерения количества информации также представляют собой степени двойки:</a:t>
            </a:r>
          </a:p>
          <a:p>
            <a:pPr>
              <a:buNone/>
            </a:pPr>
            <a:r>
              <a:rPr lang="ru-RU" sz="2900" dirty="0" smtClean="0"/>
              <a:t>     1 байт 	= 8 бит = 2</a:t>
            </a:r>
            <a:r>
              <a:rPr lang="ru-RU" sz="2900" baseline="30000" dirty="0" smtClean="0"/>
              <a:t>3</a:t>
            </a:r>
            <a:r>
              <a:rPr lang="ru-RU" sz="2900" dirty="0" smtClean="0"/>
              <a:t> бит,</a:t>
            </a:r>
          </a:p>
          <a:p>
            <a:pPr>
              <a:buNone/>
            </a:pPr>
            <a:r>
              <a:rPr lang="ru-RU" sz="2900" dirty="0" smtClean="0"/>
              <a:t>   1 Кбайт = 1024 байта = 2</a:t>
            </a:r>
            <a:r>
              <a:rPr lang="ru-RU" sz="2900" baseline="30000" dirty="0" smtClean="0"/>
              <a:t>10</a:t>
            </a:r>
            <a:r>
              <a:rPr lang="ru-RU" sz="2900" dirty="0" smtClean="0"/>
              <a:t> байта  </a:t>
            </a:r>
          </a:p>
          <a:p>
            <a:pPr>
              <a:buNone/>
            </a:pPr>
            <a:r>
              <a:rPr lang="ru-RU" sz="2900" dirty="0" smtClean="0"/>
              <a:t>               	= 2</a:t>
            </a:r>
            <a:r>
              <a:rPr lang="ru-RU" sz="2900" baseline="30000" dirty="0" smtClean="0"/>
              <a:t>10</a:t>
            </a:r>
            <a:r>
              <a:rPr lang="ru-RU" sz="2900" dirty="0" smtClean="0"/>
              <a:t> · 2</a:t>
            </a:r>
            <a:r>
              <a:rPr lang="ru-RU" sz="2900" baseline="30000" dirty="0" smtClean="0"/>
              <a:t>3</a:t>
            </a:r>
            <a:r>
              <a:rPr lang="ru-RU" sz="2900" dirty="0" smtClean="0"/>
              <a:t> бит = 2</a:t>
            </a:r>
            <a:r>
              <a:rPr lang="ru-RU" sz="2900" baseline="30000" dirty="0" smtClean="0"/>
              <a:t>13</a:t>
            </a:r>
            <a:r>
              <a:rPr lang="ru-RU" sz="2900" dirty="0" smtClean="0"/>
              <a:t> бит,</a:t>
            </a:r>
          </a:p>
          <a:p>
            <a:pPr>
              <a:buNone/>
            </a:pPr>
            <a:r>
              <a:rPr lang="ru-RU" sz="2900" dirty="0" smtClean="0"/>
              <a:t>1 Мбайт  	= 1024 </a:t>
            </a:r>
            <a:r>
              <a:rPr lang="ru-RU" sz="2900" dirty="0" err="1" smtClean="0"/>
              <a:t>Кбайта</a:t>
            </a:r>
            <a:r>
              <a:rPr lang="ru-RU" sz="2900" dirty="0" smtClean="0"/>
              <a:t> = 2</a:t>
            </a:r>
            <a:r>
              <a:rPr lang="ru-RU" sz="2900" baseline="30000" dirty="0" smtClean="0"/>
              <a:t>10</a:t>
            </a:r>
            <a:r>
              <a:rPr lang="ru-RU" sz="2900" dirty="0" smtClean="0"/>
              <a:t> </a:t>
            </a:r>
            <a:r>
              <a:rPr lang="ru-RU" sz="2900" dirty="0" err="1" smtClean="0"/>
              <a:t>Кбайта</a:t>
            </a:r>
            <a:r>
              <a:rPr lang="ru-RU" sz="2900" dirty="0" smtClean="0"/>
              <a:t> </a:t>
            </a:r>
          </a:p>
          <a:p>
            <a:pPr>
              <a:buNone/>
            </a:pPr>
            <a:r>
              <a:rPr lang="ru-RU" sz="2900" dirty="0" smtClean="0"/>
              <a:t>                	= 2</a:t>
            </a:r>
            <a:r>
              <a:rPr lang="ru-RU" sz="2900" baseline="30000" dirty="0" smtClean="0"/>
              <a:t>10</a:t>
            </a:r>
            <a:r>
              <a:rPr lang="ru-RU" sz="2900" dirty="0" smtClean="0"/>
              <a:t> · 2</a:t>
            </a:r>
            <a:r>
              <a:rPr lang="ru-RU" sz="2900" baseline="30000" dirty="0" smtClean="0"/>
              <a:t>10</a:t>
            </a:r>
            <a:r>
              <a:rPr lang="ru-RU" sz="2900" dirty="0" smtClean="0"/>
              <a:t> байта = 2</a:t>
            </a:r>
            <a:r>
              <a:rPr lang="ru-RU" sz="2900" baseline="30000" dirty="0" smtClean="0"/>
              <a:t>20</a:t>
            </a:r>
            <a:r>
              <a:rPr lang="ru-RU" sz="2900" dirty="0" smtClean="0"/>
              <a:t> байта</a:t>
            </a:r>
          </a:p>
          <a:p>
            <a:pPr>
              <a:buNone/>
            </a:pPr>
            <a:r>
              <a:rPr lang="ru-RU" sz="2900" dirty="0" smtClean="0"/>
              <a:t>	= 2</a:t>
            </a:r>
            <a:r>
              <a:rPr lang="ru-RU" sz="2900" baseline="30000" dirty="0" smtClean="0"/>
              <a:t>20</a:t>
            </a:r>
            <a:r>
              <a:rPr lang="ru-RU" sz="2900" dirty="0" smtClean="0"/>
              <a:t> · 2</a:t>
            </a:r>
            <a:r>
              <a:rPr lang="ru-RU" sz="2900" baseline="30000" dirty="0" smtClean="0"/>
              <a:t>3</a:t>
            </a:r>
            <a:r>
              <a:rPr lang="ru-RU" sz="2900" dirty="0" smtClean="0"/>
              <a:t> бит = 2</a:t>
            </a:r>
            <a:r>
              <a:rPr lang="ru-RU" sz="2900" baseline="30000" dirty="0" smtClean="0"/>
              <a:t>23</a:t>
            </a:r>
            <a:r>
              <a:rPr lang="ru-RU" sz="2900" dirty="0" smtClean="0"/>
              <a:t> бит.</a:t>
            </a:r>
          </a:p>
          <a:p>
            <a:r>
              <a:rPr lang="ru-RU" dirty="0" smtClean="0"/>
              <a:t>Правила выполнения операций со степенями:</a:t>
            </a:r>
          </a:p>
          <a:p>
            <a:pPr lvl="0">
              <a:buNone/>
            </a:pPr>
            <a:r>
              <a:rPr lang="ru-RU" dirty="0" smtClean="0"/>
              <a:t>при умножении степени при одинаковых основаниях складываются</a:t>
            </a:r>
          </a:p>
          <a:p>
            <a:pPr>
              <a:buNone/>
            </a:pPr>
            <a:r>
              <a:rPr lang="ru-RU" dirty="0" smtClean="0"/>
              <a:t>             	</a:t>
            </a:r>
            <a:r>
              <a:rPr lang="ru-RU" sz="3800" b="1" dirty="0" smtClean="0"/>
              <a:t>2</a:t>
            </a:r>
            <a:r>
              <a:rPr lang="ru-RU" sz="3800" b="1" baseline="30000" dirty="0" smtClean="0"/>
              <a:t>а</a:t>
            </a:r>
            <a:r>
              <a:rPr lang="ru-RU" sz="3800" b="1" dirty="0" smtClean="0"/>
              <a:t>*2</a:t>
            </a:r>
            <a:r>
              <a:rPr lang="en-US" sz="3800" b="1" baseline="30000" dirty="0" smtClean="0"/>
              <a:t>b</a:t>
            </a:r>
            <a:r>
              <a:rPr lang="en-US" sz="3800" b="1" dirty="0" smtClean="0"/>
              <a:t>=2</a:t>
            </a:r>
            <a:r>
              <a:rPr lang="en-US" sz="3800" b="1" baseline="30000" dirty="0" smtClean="0"/>
              <a:t>a+b</a:t>
            </a:r>
            <a:r>
              <a:rPr lang="ru-RU" sz="3800" b="1" dirty="0" smtClean="0"/>
              <a:t> </a:t>
            </a:r>
          </a:p>
          <a:p>
            <a:pPr lvl="0">
              <a:buNone/>
            </a:pPr>
            <a:r>
              <a:rPr lang="ru-RU" dirty="0" smtClean="0"/>
              <a:t>… а при делении – вычитаются: </a:t>
            </a:r>
            <a:endParaRPr lang="en-US" dirty="0" smtClean="0"/>
          </a:p>
          <a:p>
            <a:pPr lvl="0">
              <a:buNone/>
            </a:pPr>
            <a:r>
              <a:rPr lang="ru-RU" sz="3800" b="1" dirty="0" smtClean="0"/>
              <a:t>2</a:t>
            </a:r>
            <a:r>
              <a:rPr lang="ru-RU" sz="3800" b="1" baseline="30000" dirty="0" smtClean="0"/>
              <a:t>а</a:t>
            </a:r>
            <a:r>
              <a:rPr lang="en-US" sz="3800" b="1" dirty="0" smtClean="0"/>
              <a:t>/</a:t>
            </a:r>
            <a:r>
              <a:rPr lang="ru-RU" sz="3800" b="1" dirty="0" smtClean="0"/>
              <a:t>2</a:t>
            </a:r>
            <a:r>
              <a:rPr lang="en-US" sz="3800" b="1" baseline="30000" dirty="0" smtClean="0"/>
              <a:t>b</a:t>
            </a:r>
            <a:r>
              <a:rPr lang="en-US" sz="3800" b="1" dirty="0" smtClean="0"/>
              <a:t>=2</a:t>
            </a:r>
            <a:r>
              <a:rPr lang="en-US" sz="3800" b="1" baseline="30000" dirty="0" smtClean="0"/>
              <a:t>a-b</a:t>
            </a:r>
            <a:endParaRPr lang="ru-RU" sz="3800" b="1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607E-92F6-45A2-87A3-1F61439DBAC9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1800" i="1" dirty="0" smtClean="0"/>
              <a:t>Скорость передачи данных через ADSL-соединение равна 128000 бит/</a:t>
            </a:r>
            <a:r>
              <a:rPr lang="ru-RU" sz="1800" i="1" dirty="0" err="1" smtClean="0"/>
              <a:t>c</a:t>
            </a:r>
            <a:r>
              <a:rPr lang="ru-RU" sz="1800" i="1" dirty="0" smtClean="0"/>
              <a:t>. Через данное соединение передают файл размером 625 Кбайт. Определите время передачи файла в секундах.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B64B-3BB4-45E1-B8B6-3C76D40A4D79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278563" y="1428736"/>
            <a:ext cx="2794031" cy="3286148"/>
          </a:xfrm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000" i="1" dirty="0" smtClean="0"/>
              <a:t>Скорость передачи данных через ADSL-соединение равна 512 000 бит/</a:t>
            </a:r>
            <a:r>
              <a:rPr lang="ru-RU" sz="2000" i="1" dirty="0" err="1" smtClean="0"/>
              <a:t>c</a:t>
            </a:r>
            <a:r>
              <a:rPr lang="ru-RU" sz="2000" i="1" dirty="0" smtClean="0"/>
              <a:t>. Передача файла через это соединение заняла 1 минуту. Определить размер файла в килобайтах.</a:t>
            </a:r>
            <a:endParaRPr lang="ru-RU" sz="20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2942-555F-41A3-85B7-E15713616244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86766" cy="37814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У Васи есть доступ к Интернет по высокоскоростному одностороннему радиоканалу, обеспечивающему скорость получения им информации 256 Кбит в секунду. У Пети нет скоростного доступа в Интернет, но есть возможность получать информацию от Васи по низкоскоростному телефонному каналу со средней скоростью 32 Кбит в секунду. Петя договорился с Васей, что тот будет скачивать для него данные объемом 5 Мбайт по высокоскоростному каналу и ретранслировать их Пете по низкоскоростному каналу. Компьютер Васи может начать ретрансляцию данных не раньше, чем им будут получены первые 512 Кбайт этих данных. Каков минимально возможный промежуток времени (в секундах), с момента начала скачивания Васей данных, до полного их получения Петей?</a:t>
            </a:r>
            <a:r>
              <a:rPr lang="ru-RU" dirty="0" smtClean="0"/>
              <a:t> Здесь считается, что 1 Кбит = 1024 бит = 2</a:t>
            </a:r>
            <a:r>
              <a:rPr lang="ru-RU" baseline="30000" dirty="0" smtClean="0"/>
              <a:t>10</a:t>
            </a:r>
            <a:r>
              <a:rPr lang="ru-RU" dirty="0" smtClean="0"/>
              <a:t> бит.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2514600" cy="8382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  <a:ea typeface="+mn-ea"/>
                <a:cs typeface="+mn-cs"/>
              </a:rPr>
              <a:t>№3</a:t>
            </a:r>
            <a:endParaRPr lang="ru-RU" sz="20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 l="18868" t="43150" r="11716" b="44930"/>
          <a:stretch>
            <a:fillRect/>
          </a:stretch>
        </p:blipFill>
        <p:spPr bwMode="auto">
          <a:xfrm>
            <a:off x="285720" y="4929198"/>
            <a:ext cx="85725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6878-BA09-4209-88EE-BF40D1972F44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428596" y="1214422"/>
            <a:ext cx="8361142" cy="3643338"/>
            <a:chOff x="2992" y="4678"/>
            <a:chExt cx="7869" cy="3509"/>
          </a:xfrm>
        </p:grpSpPr>
        <p:sp>
          <p:nvSpPr>
            <p:cNvPr id="3087" name="AutoShape 15"/>
            <p:cNvSpPr>
              <a:spLocks noChangeAspect="1" noChangeArrowheads="1" noTextEdit="1"/>
            </p:cNvSpPr>
            <p:nvPr/>
          </p:nvSpPr>
          <p:spPr bwMode="auto">
            <a:xfrm>
              <a:off x="2992" y="4678"/>
              <a:ext cx="7869" cy="350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3002" y="5007"/>
              <a:ext cx="7109" cy="1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2"/>
                </a:cxn>
                <a:cxn ang="0">
                  <a:pos x="6206" y="1602"/>
                </a:cxn>
              </a:cxnLst>
              <a:rect l="0" t="0" r="r" b="b"/>
              <a:pathLst>
                <a:path w="6206" h="1602">
                  <a:moveTo>
                    <a:pt x="0" y="0"/>
                  </a:moveTo>
                  <a:lnTo>
                    <a:pt x="0" y="1602"/>
                  </a:lnTo>
                  <a:lnTo>
                    <a:pt x="6206" y="160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3013" y="5328"/>
              <a:ext cx="3650" cy="223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9389" y="6311"/>
              <a:ext cx="1006" cy="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время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4280" y="5784"/>
              <a:ext cx="4483" cy="224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3000" y="6295"/>
              <a:ext cx="1" cy="7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4277" y="5538"/>
              <a:ext cx="1" cy="1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8760" y="5778"/>
              <a:ext cx="1" cy="1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 rot="-5400000">
              <a:off x="3638" y="5972"/>
              <a:ext cx="1" cy="124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 rot="-5400000">
              <a:off x="5877" y="4053"/>
              <a:ext cx="5" cy="573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 type="triangle" w="sm" len="lg"/>
              <a:tailEnd type="triangle" w="sm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3093" y="7315"/>
              <a:ext cx="2160" cy="832"/>
            </a:xfrm>
            <a:prstGeom prst="wedgeRoundRectCallout">
              <a:avLst>
                <a:gd name="adj1" fmla="val -31806"/>
                <a:gd name="adj2" fmla="val -140384"/>
                <a:gd name="adj3" fmla="val 16667"/>
              </a:avLst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Вася скачивает первые 512 Кбайт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5568" y="4678"/>
              <a:ext cx="3032" cy="427"/>
            </a:xfrm>
            <a:prstGeom prst="wedgeRoundRectCallout">
              <a:avLst>
                <a:gd name="adj1" fmla="val -55773"/>
                <a:gd name="adj2" fmla="val 111125"/>
                <a:gd name="adj3" fmla="val 16667"/>
              </a:avLst>
            </a:prstGeom>
            <a:solidFill>
              <a:srgbClr val="B9EDFF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Вася скачивает весь файл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6988" y="5195"/>
              <a:ext cx="3833" cy="427"/>
            </a:xfrm>
            <a:prstGeom prst="wedgeRoundRectCallout">
              <a:avLst>
                <a:gd name="adj1" fmla="val -54565"/>
                <a:gd name="adj2" fmla="val 111125"/>
                <a:gd name="adj3" fmla="val 16667"/>
              </a:avLst>
            </a:prstGeom>
            <a:solidFill>
              <a:srgbClr val="D0EBB3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Петя получает весь файл от Васи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4" name="AutoShape 2"/>
            <p:cNvSpPr>
              <a:spLocks noChangeArrowheads="1"/>
            </p:cNvSpPr>
            <p:nvPr/>
          </p:nvSpPr>
          <p:spPr bwMode="auto">
            <a:xfrm>
              <a:off x="6216" y="7315"/>
              <a:ext cx="2870" cy="405"/>
            </a:xfrm>
            <a:prstGeom prst="wedgeRoundRectCallout">
              <a:avLst>
                <a:gd name="adj1" fmla="val 1847"/>
                <a:gd name="adj2" fmla="val -150245"/>
                <a:gd name="adj3" fmla="val 16667"/>
              </a:avLst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Полное время передачи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</a:t>
            </a:r>
            <a:r>
              <a:rPr lang="ru-RU" dirty="0" err="1" smtClean="0"/>
              <a:t>Ганта</a:t>
            </a:r>
            <a:endParaRPr lang="ru-RU" dirty="0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AD63-A687-4F99-B117-BE20E953D00D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  <a:ea typeface="+mn-ea"/>
                <a:cs typeface="+mn-cs"/>
              </a:rPr>
              <a:t>№4</a:t>
            </a:r>
            <a:endParaRPr lang="ru-RU" sz="20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3"/>
            <a:ext cx="8229600" cy="1214445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None/>
            </a:pPr>
            <a:r>
              <a:rPr lang="ru-RU" i="1" dirty="0" smtClean="0"/>
              <a:t>Каково время (в минутах) передачи полного объема данных по каналу связи, если известно, что передано 150 Мбайт данных, причем первую половину времени передача шла со скоростью 2 Мбит в секунду, а остальное время – со скоростью 6 Мбит в секунду?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789E-B804-4686-AB57-73447E67577A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+mn-lt"/>
                <a:ea typeface="+mn-ea"/>
                <a:cs typeface="+mn-cs"/>
              </a:rPr>
              <a:t>№5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13836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Данные объемом 100 Мбайт передаются из пункта А в пункт Б по каналу связи, обеспечивающему скорость передачи данных 2</a:t>
            </a:r>
            <a:r>
              <a:rPr lang="ru-RU" i="1" baseline="30000" dirty="0" smtClean="0"/>
              <a:t>20 </a:t>
            </a:r>
            <a:r>
              <a:rPr lang="ru-RU" i="1" dirty="0" smtClean="0"/>
              <a:t>бит в секунду, а затем из пункта Б в пункт В по каналу связи, обеспечивающему скорость передачи данных 2</a:t>
            </a:r>
            <a:r>
              <a:rPr lang="ru-RU" i="1" baseline="30000" dirty="0" smtClean="0"/>
              <a:t>22</a:t>
            </a:r>
            <a:r>
              <a:rPr lang="ru-RU" i="1" dirty="0" smtClean="0"/>
              <a:t> бит в секунду. Задержка в пункте Б (время между окончанием приема данных из пункта А и началом передачи в пункт В) составляет 24 секунды. Сколько времени (в секундах) прошло с момента начала передачи данных из пункта А до их полного получения в пункте В? 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98D5-A731-4293-BF76-CA386D39ADFC}" type="datetime1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EC5D-B098-42A8-9021-173D2D514A5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96</TotalTime>
  <Words>654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Определение скорости передачи информации при заданной пропускной способности канала</vt:lpstr>
      <vt:lpstr>Что нужно знать: </vt:lpstr>
      <vt:lpstr>Большие числа. Что делать?</vt:lpstr>
      <vt:lpstr>№1</vt:lpstr>
      <vt:lpstr>№2</vt:lpstr>
      <vt:lpstr>№3</vt:lpstr>
      <vt:lpstr>диаграмма Ганта</vt:lpstr>
      <vt:lpstr>№4</vt:lpstr>
      <vt:lpstr>№5</vt:lpstr>
      <vt:lpstr>диаграмма Ганта</vt:lpstr>
      <vt:lpstr>Домашнее задание:</vt:lpstr>
      <vt:lpstr>Ответы:</vt:lpstr>
    </vt:vector>
  </TitlesOfParts>
  <Company>Lmm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Кодирование текстовой информации. Основные кодировки кириллицы</dc:title>
  <dc:creator>User</dc:creator>
  <cp:lastModifiedBy>User</cp:lastModifiedBy>
  <cp:revision>12</cp:revision>
  <dcterms:created xsi:type="dcterms:W3CDTF">2012-12-03T06:18:53Z</dcterms:created>
  <dcterms:modified xsi:type="dcterms:W3CDTF">2012-12-03T10:44:28Z</dcterms:modified>
</cp:coreProperties>
</file>