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1"/>
  </p:notesMasterIdLst>
  <p:sldIdLst>
    <p:sldId id="280" r:id="rId2"/>
    <p:sldId id="257" r:id="rId3"/>
    <p:sldId id="256" r:id="rId4"/>
    <p:sldId id="259" r:id="rId5"/>
    <p:sldId id="260" r:id="rId6"/>
    <p:sldId id="261" r:id="rId7"/>
    <p:sldId id="258" r:id="rId8"/>
    <p:sldId id="265" r:id="rId9"/>
    <p:sldId id="263" r:id="rId10"/>
    <p:sldId id="264" r:id="rId11"/>
    <p:sldId id="27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E7FF2-32EF-4079-8321-8EABC18DE3D6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B6990-C25A-446D-8644-ADDB3327F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786441-F7B1-45B5-A504-8025A85B5079}" type="slidenum">
              <a:rPr lang="ru-RU"/>
              <a:pPr/>
              <a:t>1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6990-C25A-446D-8644-ADDB3327F51E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54F92-ABA9-454D-ABEE-CEE2A224BA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8EFDC-12AE-4913-89E6-E4E3704351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395C9-5069-48B3-B1AB-1C19B515DE4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4C15E-CA41-4FE7-8E54-BBC4B490E0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A298-4EB2-415B-9BD3-725B3CCE37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9C630-8B88-42EE-8FD7-B83E93636D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A77BB-11F5-4BA4-A1F1-4D3597A0A6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45FC9-B810-45CF-800B-7E410843F2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B3139-A820-4F69-9086-36F29D1268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01C80-AA89-4725-965E-75A9CFBCBC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35B90-69CF-4C5B-B705-A1DF6D170C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E597A9-68D4-4AA4-85A4-E948625A36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14290"/>
            <a:ext cx="8424863" cy="1171575"/>
          </a:xfrm>
          <a:noFill/>
        </p:spPr>
        <p:txBody>
          <a:bodyPr/>
          <a:lstStyle/>
          <a:p>
            <a:pPr eaLnBrk="1" hangingPunct="1"/>
            <a:r>
              <a:rPr lang="ru-RU" sz="2800" b="1" dirty="0" smtClean="0">
                <a:latin typeface="+mn-lt"/>
              </a:rPr>
              <a:t>Алгоритм </a:t>
            </a:r>
            <a:r>
              <a:rPr lang="ru-RU" sz="2800" b="1" dirty="0" smtClean="0">
                <a:latin typeface="+mn-lt"/>
              </a:rPr>
              <a:t>проезда  автомобилем перекрестка со светофором</a:t>
            </a:r>
          </a:p>
        </p:txBody>
      </p:sp>
      <p:sp>
        <p:nvSpPr>
          <p:cNvPr id="8398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214282" y="4292600"/>
            <a:ext cx="8715436" cy="21605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pc="300" dirty="0" smtClean="0"/>
              <a:t>Посмотреть на СВЕТОФОР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pc="300" dirty="0" smtClean="0">
                <a:solidFill>
                  <a:srgbClr val="CC3300"/>
                </a:solidFill>
              </a:rPr>
              <a:t>ЕСЛИ </a:t>
            </a:r>
            <a:r>
              <a:rPr lang="ru-RU" sz="2800" spc="300" dirty="0" smtClean="0"/>
              <a:t>красный </a:t>
            </a:r>
            <a:r>
              <a:rPr lang="ru-RU" sz="2800" spc="300" dirty="0" smtClean="0">
                <a:solidFill>
                  <a:srgbClr val="CC3300"/>
                </a:solidFill>
              </a:rPr>
              <a:t>ТО</a:t>
            </a:r>
            <a:r>
              <a:rPr lang="ru-RU" sz="2800" spc="300" dirty="0" smtClean="0"/>
              <a:t> </a:t>
            </a:r>
            <a:r>
              <a:rPr lang="ru-RU" sz="2800" spc="300" dirty="0" smtClean="0"/>
              <a:t>стоять</a:t>
            </a:r>
            <a:endParaRPr lang="ru-RU" sz="2800" spc="300" dirty="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pc="300" dirty="0" smtClean="0">
                <a:solidFill>
                  <a:srgbClr val="CC3300"/>
                </a:solidFill>
              </a:rPr>
              <a:t>ЕСЛИ</a:t>
            </a:r>
            <a:r>
              <a:rPr lang="ru-RU" sz="2800" spc="300" dirty="0" smtClean="0"/>
              <a:t> желтый </a:t>
            </a:r>
            <a:r>
              <a:rPr lang="ru-RU" sz="2800" spc="300" dirty="0" smtClean="0">
                <a:solidFill>
                  <a:srgbClr val="CC3300"/>
                </a:solidFill>
              </a:rPr>
              <a:t>ТО</a:t>
            </a:r>
            <a:r>
              <a:rPr lang="ru-RU" sz="2800" spc="300" dirty="0" smtClean="0"/>
              <a:t> приготовиться к </a:t>
            </a:r>
            <a:r>
              <a:rPr lang="ru-RU" sz="2800" spc="300" dirty="0" smtClean="0"/>
              <a:t>движению</a:t>
            </a:r>
            <a:endParaRPr lang="ru-RU" sz="2800" spc="300" dirty="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pc="300" dirty="0" smtClean="0">
                <a:solidFill>
                  <a:srgbClr val="CC3300"/>
                </a:solidFill>
              </a:rPr>
              <a:t>ЕСЛИ</a:t>
            </a:r>
            <a:r>
              <a:rPr lang="ru-RU" sz="2800" spc="300" dirty="0" smtClean="0"/>
              <a:t> зеленый </a:t>
            </a:r>
            <a:r>
              <a:rPr lang="ru-RU" sz="2800" spc="300" dirty="0" smtClean="0">
                <a:solidFill>
                  <a:srgbClr val="CC3300"/>
                </a:solidFill>
              </a:rPr>
              <a:t>ТО</a:t>
            </a:r>
            <a:r>
              <a:rPr lang="ru-RU" sz="2800" spc="300" dirty="0" smtClean="0"/>
              <a:t> можно </a:t>
            </a:r>
            <a:r>
              <a:rPr lang="ru-RU" sz="2800" spc="300" dirty="0" smtClean="0"/>
              <a:t>ехать</a:t>
            </a:r>
            <a:endParaRPr lang="ru-RU" sz="2800" b="1" dirty="0" smtClean="0">
              <a:solidFill>
                <a:schemeClr val="hlink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b="1" dirty="0" smtClean="0">
              <a:latin typeface="Comic Sans MS" pitchFamily="66" charset="0"/>
            </a:endParaRPr>
          </a:p>
        </p:txBody>
      </p:sp>
      <p:pic>
        <p:nvPicPr>
          <p:cNvPr id="7174" name="Picture 16" descr="MCj0432549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43013" y="1811338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Line 22"/>
          <p:cNvSpPr>
            <a:spLocks noChangeShapeType="1"/>
          </p:cNvSpPr>
          <p:nvPr/>
        </p:nvSpPr>
        <p:spPr bwMode="auto">
          <a:xfrm>
            <a:off x="0" y="4035425"/>
            <a:ext cx="9144000" cy="0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83991" name="Picture 23" descr="MCj0440346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72675" y="3067050"/>
            <a:ext cx="2519363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94" name="Oval 26"/>
          <p:cNvSpPr>
            <a:spLocks noChangeArrowheads="1"/>
          </p:cNvSpPr>
          <p:nvPr/>
        </p:nvSpPr>
        <p:spPr bwMode="auto">
          <a:xfrm>
            <a:off x="1763713" y="1989138"/>
            <a:ext cx="287337" cy="287337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3995" name="Oval 27"/>
          <p:cNvSpPr>
            <a:spLocks noChangeArrowheads="1"/>
          </p:cNvSpPr>
          <p:nvPr/>
        </p:nvSpPr>
        <p:spPr bwMode="auto">
          <a:xfrm>
            <a:off x="1741488" y="2363788"/>
            <a:ext cx="287337" cy="2873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3996" name="Picture 28" descr="MCj0440346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87663" y="3051175"/>
            <a:ext cx="2519362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97" name="Oval 29"/>
          <p:cNvSpPr>
            <a:spLocks noChangeArrowheads="1"/>
          </p:cNvSpPr>
          <p:nvPr/>
        </p:nvSpPr>
        <p:spPr bwMode="auto">
          <a:xfrm>
            <a:off x="1754188" y="2727325"/>
            <a:ext cx="287337" cy="287338"/>
          </a:xfrm>
          <a:prstGeom prst="ellipse">
            <a:avLst/>
          </a:prstGeom>
          <a:solidFill>
            <a:srgbClr val="00FF00"/>
          </a:solidFill>
          <a:ln w="9525">
            <a:solidFill>
              <a:srgbClr val="33CC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3998" name="AutoShape 30"/>
          <p:cNvSpPr>
            <a:spLocks noChangeArrowheads="1"/>
          </p:cNvSpPr>
          <p:nvPr/>
        </p:nvSpPr>
        <p:spPr bwMode="auto">
          <a:xfrm>
            <a:off x="5508625" y="3500438"/>
            <a:ext cx="431800" cy="217487"/>
          </a:xfrm>
          <a:prstGeom prst="cloudCallout">
            <a:avLst>
              <a:gd name="adj1" fmla="val -101472"/>
              <a:gd name="adj2" fmla="val 107662"/>
            </a:avLst>
          </a:prstGeom>
          <a:solidFill>
            <a:srgbClr val="C9D9D4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3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3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11111E-6 L -0.77552 1.11111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39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8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3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3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3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3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3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39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3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11111E-6 L -0.77552 1.11111E-6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839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8" y="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9259E-6 L -0.82691 2.59259E-6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83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94" grpId="0" animBg="1"/>
      <p:bldP spid="83995" grpId="0" animBg="1"/>
      <p:bldP spid="83997" grpId="0" animBg="1"/>
      <p:bldP spid="83998" grpId="0" animBg="1"/>
      <p:bldP spid="83998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pc="300" dirty="0" smtClean="0"/>
              <a:t>Полное ветвление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spc="300" dirty="0" smtClean="0"/>
              <a:t>на Паскале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b="1" u="sng" spc="300" dirty="0" smtClean="0"/>
          </a:p>
          <a:p>
            <a:pPr marL="0" indent="0" eaLnBrk="1" hangingPunct="1">
              <a:buNone/>
              <a:defRPr/>
            </a:pPr>
            <a:r>
              <a:rPr lang="en-US" sz="2800" spc="300" dirty="0" smtClean="0"/>
              <a:t>IF</a:t>
            </a:r>
            <a:r>
              <a:rPr lang="ru-RU" sz="2800" spc="300" dirty="0" smtClean="0"/>
              <a:t> </a:t>
            </a:r>
            <a:r>
              <a:rPr lang="en-US" sz="2800" spc="300" dirty="0" smtClean="0"/>
              <a:t>&lt;</a:t>
            </a:r>
            <a:r>
              <a:rPr lang="ru-RU" sz="2800" spc="300" dirty="0" smtClean="0"/>
              <a:t>условие</a:t>
            </a:r>
            <a:r>
              <a:rPr lang="en-US" sz="2800" spc="300" dirty="0" smtClean="0"/>
              <a:t>&gt; THEN</a:t>
            </a:r>
            <a:r>
              <a:rPr lang="ru-RU" sz="2800" spc="300" dirty="0" smtClean="0"/>
              <a:t> </a:t>
            </a:r>
            <a:r>
              <a:rPr lang="en-US" sz="2800" spc="300" dirty="0" smtClean="0"/>
              <a:t>&lt;</a:t>
            </a:r>
            <a:r>
              <a:rPr lang="ru-RU" sz="2800" spc="300" dirty="0" smtClean="0"/>
              <a:t>действие1</a:t>
            </a:r>
            <a:r>
              <a:rPr lang="en-US" sz="2800" spc="300" dirty="0" smtClean="0"/>
              <a:t>&gt;</a:t>
            </a:r>
            <a:r>
              <a:rPr lang="ru-RU" sz="2800" spc="300" dirty="0" smtClean="0"/>
              <a:t> </a:t>
            </a:r>
            <a:r>
              <a:rPr lang="en-US" sz="2800" spc="300" dirty="0" smtClean="0"/>
              <a:t>ELSE &lt;</a:t>
            </a:r>
            <a:r>
              <a:rPr lang="ru-RU" sz="2800" spc="300" dirty="0" smtClean="0"/>
              <a:t>действие2</a:t>
            </a:r>
            <a:r>
              <a:rPr lang="en-US" sz="2800" spc="300" dirty="0" smtClean="0"/>
              <a:t>&gt;</a:t>
            </a:r>
            <a:endParaRPr lang="ru-RU" sz="2800" spc="3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b="1" spc="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pc="300" dirty="0" smtClean="0">
                <a:solidFill>
                  <a:srgbClr val="C00000"/>
                </a:solidFill>
              </a:rPr>
              <a:t>Домашнее задание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600200"/>
            <a:ext cx="8643998" cy="45339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ru-RU" sz="3000" spc="300" dirty="0" smtClean="0">
                <a:solidFill>
                  <a:srgbClr val="C00000"/>
                </a:solidFill>
              </a:rPr>
              <a:t>Задачник- практикум. Том 1. п.4.3, 4.4.2. № </a:t>
            </a:r>
            <a:r>
              <a:rPr lang="ru-RU" sz="3000" spc="300" dirty="0" smtClean="0">
                <a:solidFill>
                  <a:srgbClr val="C00000"/>
                </a:solidFill>
              </a:rPr>
              <a:t>1 (закончить выполнение заданий». </a:t>
            </a:r>
            <a:endParaRPr lang="ru-RU" sz="3000" spc="3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711325"/>
          </a:xfrm>
        </p:spPr>
        <p:txBody>
          <a:bodyPr anchorCtr="1"/>
          <a:lstStyle/>
          <a:p>
            <a:pPr algn="just" eaLnBrk="1" hangingPunct="1">
              <a:defRPr/>
            </a:pPr>
            <a:r>
              <a:rPr lang="ru-RU" sz="3000" spc="300" dirty="0" smtClean="0"/>
              <a:t>№ 1. Даны три действительных числа. Возвести в квадрат те из них, значения которых неотрицательны, и в четвёртую степень- отрицательные.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60575"/>
            <a:ext cx="8229600" cy="407352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spc="300" dirty="0" smtClean="0">
                <a:solidFill>
                  <a:srgbClr val="C00000"/>
                </a:solidFill>
                <a:effectLst/>
              </a:rPr>
              <a:t>Неполное ветвление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spc="300" dirty="0" smtClean="0">
                <a:solidFill>
                  <a:srgbClr val="C00000"/>
                </a:solidFill>
                <a:effectLst/>
              </a:rPr>
              <a:t>На естественном языке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sz="2800" spc="300" dirty="0" smtClean="0">
                <a:solidFill>
                  <a:srgbClr val="C00000"/>
                </a:solidFill>
                <a:effectLst/>
              </a:rPr>
              <a:t>Ввести числа </a:t>
            </a:r>
            <a:r>
              <a:rPr lang="en-US" sz="2800" spc="300" dirty="0" err="1" smtClean="0">
                <a:solidFill>
                  <a:srgbClr val="C00000"/>
                </a:solidFill>
                <a:effectLst/>
              </a:rPr>
              <a:t>a,b,c</a:t>
            </a:r>
            <a:r>
              <a:rPr lang="ru-RU" sz="2800" spc="300" dirty="0" smtClean="0">
                <a:solidFill>
                  <a:srgbClr val="C00000"/>
                </a:solidFill>
                <a:effectLst/>
              </a:rPr>
              <a:t>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sz="2800" spc="300" dirty="0" smtClean="0">
                <a:solidFill>
                  <a:srgbClr val="C00000"/>
                </a:solidFill>
                <a:effectLst/>
              </a:rPr>
              <a:t>Если </a:t>
            </a:r>
            <a:r>
              <a:rPr lang="en-US" sz="2800" spc="300" dirty="0" smtClean="0">
                <a:solidFill>
                  <a:srgbClr val="C00000"/>
                </a:solidFill>
                <a:effectLst/>
              </a:rPr>
              <a:t>a&gt;=0</a:t>
            </a:r>
            <a:r>
              <a:rPr lang="ru-RU" sz="2800" spc="300" dirty="0" smtClean="0">
                <a:solidFill>
                  <a:srgbClr val="C00000"/>
                </a:solidFill>
                <a:effectLst/>
              </a:rPr>
              <a:t>, то вывести а</a:t>
            </a:r>
            <a:r>
              <a:rPr lang="en-US" sz="2800" spc="300" baseline="30000" dirty="0" smtClean="0">
                <a:solidFill>
                  <a:srgbClr val="C00000"/>
                </a:solidFill>
                <a:effectLst/>
              </a:rPr>
              <a:t>2</a:t>
            </a:r>
            <a:endParaRPr lang="ru-RU" sz="2800" spc="300" baseline="30000" dirty="0" smtClean="0">
              <a:solidFill>
                <a:srgbClr val="C00000"/>
              </a:solidFill>
              <a:effectLst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sz="2800" spc="300" dirty="0" smtClean="0">
                <a:effectLst/>
              </a:rPr>
              <a:t>Если </a:t>
            </a:r>
            <a:r>
              <a:rPr lang="en-US" sz="2800" spc="300" dirty="0" smtClean="0">
                <a:effectLst/>
              </a:rPr>
              <a:t>b&gt;=0</a:t>
            </a:r>
            <a:r>
              <a:rPr lang="ru-RU" sz="2800" spc="300" dirty="0" smtClean="0">
                <a:effectLst/>
              </a:rPr>
              <a:t>, то вывести </a:t>
            </a:r>
            <a:r>
              <a:rPr lang="en-US" sz="2800" spc="300" dirty="0" smtClean="0">
                <a:effectLst/>
              </a:rPr>
              <a:t>b</a:t>
            </a:r>
            <a:r>
              <a:rPr lang="en-US" sz="2800" spc="300" baseline="30000" dirty="0" smtClean="0">
                <a:effectLst/>
              </a:rPr>
              <a:t>2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sz="2800" spc="300" dirty="0" smtClean="0">
                <a:effectLst/>
              </a:rPr>
              <a:t>Если </a:t>
            </a:r>
            <a:r>
              <a:rPr lang="en-US" sz="2800" spc="300" dirty="0" smtClean="0">
                <a:effectLst/>
              </a:rPr>
              <a:t>c&gt;=0</a:t>
            </a:r>
            <a:r>
              <a:rPr lang="ru-RU" sz="2800" spc="300" dirty="0" smtClean="0">
                <a:effectLst/>
              </a:rPr>
              <a:t>, то вывести </a:t>
            </a:r>
            <a:r>
              <a:rPr lang="en-US" sz="2800" spc="300" dirty="0" smtClean="0">
                <a:effectLst/>
              </a:rPr>
              <a:t>c</a:t>
            </a:r>
            <a:r>
              <a:rPr lang="en-US" sz="2800" spc="300" baseline="30000" dirty="0" smtClean="0">
                <a:effectLst/>
              </a:rPr>
              <a:t>2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sz="2800" spc="300" dirty="0" smtClean="0">
                <a:solidFill>
                  <a:srgbClr val="C00000"/>
                </a:solidFill>
                <a:effectLst/>
              </a:rPr>
              <a:t>Если </a:t>
            </a:r>
            <a:r>
              <a:rPr lang="en-US" sz="2800" spc="300" dirty="0" smtClean="0">
                <a:solidFill>
                  <a:srgbClr val="C00000"/>
                </a:solidFill>
                <a:effectLst/>
              </a:rPr>
              <a:t>a&lt;0</a:t>
            </a:r>
            <a:r>
              <a:rPr lang="ru-RU" sz="2800" spc="300" dirty="0" smtClean="0">
                <a:solidFill>
                  <a:srgbClr val="C00000"/>
                </a:solidFill>
                <a:effectLst/>
              </a:rPr>
              <a:t>, то вывести а</a:t>
            </a:r>
            <a:r>
              <a:rPr lang="ru-RU" sz="2800" spc="300" baseline="30000" dirty="0" smtClean="0">
                <a:solidFill>
                  <a:srgbClr val="C00000"/>
                </a:solidFill>
                <a:effectLst/>
              </a:rPr>
              <a:t>4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sz="2800" spc="300" dirty="0" smtClean="0">
                <a:effectLst/>
              </a:rPr>
              <a:t>Если </a:t>
            </a:r>
            <a:r>
              <a:rPr lang="en-US" sz="2800" spc="300" dirty="0" smtClean="0">
                <a:effectLst/>
              </a:rPr>
              <a:t>b&lt;0</a:t>
            </a:r>
            <a:r>
              <a:rPr lang="ru-RU" sz="2800" spc="300" dirty="0" smtClean="0">
                <a:effectLst/>
              </a:rPr>
              <a:t>, то вывести </a:t>
            </a:r>
            <a:r>
              <a:rPr lang="en-US" sz="2800" spc="300" dirty="0" smtClean="0">
                <a:effectLst/>
              </a:rPr>
              <a:t>b</a:t>
            </a:r>
            <a:r>
              <a:rPr lang="ru-RU" sz="2800" spc="300" baseline="30000" dirty="0" smtClean="0">
                <a:effectLst/>
              </a:rPr>
              <a:t>4</a:t>
            </a:r>
            <a:endParaRPr lang="en-US" sz="2800" spc="300" baseline="30000" dirty="0" smtClean="0">
              <a:effectLst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sz="2800" spc="300" dirty="0" smtClean="0">
                <a:effectLst/>
              </a:rPr>
              <a:t>Если </a:t>
            </a:r>
            <a:r>
              <a:rPr lang="en-US" sz="2800" spc="300" dirty="0" smtClean="0">
                <a:effectLst/>
              </a:rPr>
              <a:t>c&lt;0</a:t>
            </a:r>
            <a:r>
              <a:rPr lang="ru-RU" sz="2800" spc="300" dirty="0" smtClean="0">
                <a:effectLst/>
              </a:rPr>
              <a:t>, то вывести </a:t>
            </a:r>
            <a:r>
              <a:rPr lang="en-US" sz="2800" spc="300" dirty="0" smtClean="0">
                <a:effectLst/>
              </a:rPr>
              <a:t>c</a:t>
            </a:r>
            <a:r>
              <a:rPr lang="ru-RU" sz="2800" spc="300" baseline="30000" dirty="0" smtClean="0">
                <a:effectLst/>
              </a:rPr>
              <a:t>4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ru-RU" sz="2800" baseline="300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350"/>
            <a:ext cx="8229600" cy="587057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pc="300" dirty="0" smtClean="0"/>
              <a:t>Неполное ветвление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pc="300" dirty="0" smtClean="0">
                <a:solidFill>
                  <a:srgbClr val="C00000"/>
                </a:solidFill>
              </a:rPr>
              <a:t>На алгоритмическом языке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u="sng" spc="300" dirty="0" smtClean="0">
                <a:solidFill>
                  <a:srgbClr val="C00000"/>
                </a:solidFill>
              </a:rPr>
              <a:t>Алг</a:t>
            </a:r>
            <a:r>
              <a:rPr lang="ru-RU" sz="2400" spc="300" dirty="0" smtClean="0">
                <a:solidFill>
                  <a:srgbClr val="C00000"/>
                </a:solidFill>
              </a:rPr>
              <a:t> </a:t>
            </a:r>
            <a:r>
              <a:rPr lang="en-US" sz="2400" spc="300" dirty="0" smtClean="0">
                <a:solidFill>
                  <a:srgbClr val="C00000"/>
                </a:solidFill>
              </a:rPr>
              <a:t>s1 </a:t>
            </a:r>
            <a:endParaRPr lang="ru-RU" sz="2400" spc="300" dirty="0" smtClean="0">
              <a:solidFill>
                <a:srgbClr val="C0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pc="300" dirty="0" smtClean="0">
                <a:solidFill>
                  <a:srgbClr val="C00000"/>
                </a:solidFill>
              </a:rPr>
              <a:t>	</a:t>
            </a:r>
            <a:r>
              <a:rPr lang="ru-RU" sz="2400" u="sng" spc="300" dirty="0" smtClean="0">
                <a:solidFill>
                  <a:srgbClr val="C00000"/>
                </a:solidFill>
              </a:rPr>
              <a:t>вещ</a:t>
            </a:r>
            <a:r>
              <a:rPr lang="ru-RU" sz="2400" spc="300" dirty="0" smtClean="0">
                <a:solidFill>
                  <a:srgbClr val="C00000"/>
                </a:solidFill>
              </a:rPr>
              <a:t> </a:t>
            </a:r>
            <a:r>
              <a:rPr lang="en-US" sz="2400" spc="300" dirty="0" err="1" smtClean="0">
                <a:solidFill>
                  <a:srgbClr val="C00000"/>
                </a:solidFill>
              </a:rPr>
              <a:t>a,b,c</a:t>
            </a:r>
            <a:endParaRPr lang="en-US" sz="2400" spc="300" dirty="0" smtClean="0">
              <a:solidFill>
                <a:srgbClr val="C0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u="sng" spc="300" dirty="0" err="1" smtClean="0">
                <a:solidFill>
                  <a:srgbClr val="C00000"/>
                </a:solidFill>
              </a:rPr>
              <a:t>Нач</a:t>
            </a:r>
            <a:endParaRPr lang="ru-RU" sz="2400" u="sng" spc="300" dirty="0" smtClean="0">
              <a:solidFill>
                <a:srgbClr val="C0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pc="300" dirty="0" smtClean="0">
                <a:solidFill>
                  <a:srgbClr val="C00000"/>
                </a:solidFill>
              </a:rPr>
              <a:t>	</a:t>
            </a:r>
            <a:r>
              <a:rPr lang="ru-RU" sz="2400" u="sng" spc="300" dirty="0" err="1" smtClean="0">
                <a:solidFill>
                  <a:srgbClr val="C00000"/>
                </a:solidFill>
              </a:rPr>
              <a:t>чит</a:t>
            </a:r>
            <a:r>
              <a:rPr lang="ru-RU" sz="2400" spc="300" dirty="0" smtClean="0">
                <a:solidFill>
                  <a:srgbClr val="C00000"/>
                </a:solidFill>
              </a:rPr>
              <a:t> </a:t>
            </a:r>
            <a:r>
              <a:rPr lang="en-US" sz="2400" spc="300" dirty="0" err="1" smtClean="0">
                <a:solidFill>
                  <a:srgbClr val="C00000"/>
                </a:solidFill>
              </a:rPr>
              <a:t>a,b,c</a:t>
            </a:r>
            <a:r>
              <a:rPr lang="ru-RU" sz="2400" spc="300" dirty="0" smtClean="0">
                <a:solidFill>
                  <a:srgbClr val="C00000"/>
                </a:solidFill>
              </a:rPr>
              <a:t>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pc="300" dirty="0" smtClean="0">
                <a:solidFill>
                  <a:srgbClr val="C00000"/>
                </a:solidFill>
              </a:rPr>
              <a:t>	</a:t>
            </a:r>
            <a:r>
              <a:rPr lang="ru-RU" sz="2400" u="sng" spc="300" dirty="0" smtClean="0">
                <a:solidFill>
                  <a:srgbClr val="C00000"/>
                </a:solidFill>
              </a:rPr>
              <a:t>Если</a:t>
            </a:r>
            <a:r>
              <a:rPr lang="ru-RU" sz="2400" spc="300" dirty="0" smtClean="0">
                <a:solidFill>
                  <a:srgbClr val="C00000"/>
                </a:solidFill>
              </a:rPr>
              <a:t> </a:t>
            </a:r>
            <a:r>
              <a:rPr lang="en-US" sz="2400" spc="300" dirty="0" smtClean="0">
                <a:solidFill>
                  <a:srgbClr val="C00000"/>
                </a:solidFill>
              </a:rPr>
              <a:t>a&gt;=0</a:t>
            </a:r>
            <a:r>
              <a:rPr lang="ru-RU" sz="2400" spc="300" dirty="0" smtClean="0">
                <a:solidFill>
                  <a:srgbClr val="C00000"/>
                </a:solidFill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pc="300" dirty="0" smtClean="0">
                <a:solidFill>
                  <a:srgbClr val="C00000"/>
                </a:solidFill>
              </a:rPr>
              <a:t>		</a:t>
            </a:r>
            <a:r>
              <a:rPr lang="ru-RU" sz="2400" u="sng" spc="300" dirty="0" smtClean="0">
                <a:solidFill>
                  <a:srgbClr val="C00000"/>
                </a:solidFill>
              </a:rPr>
              <a:t>то</a:t>
            </a:r>
            <a:r>
              <a:rPr lang="ru-RU" sz="2400" spc="300" dirty="0" smtClean="0">
                <a:solidFill>
                  <a:srgbClr val="C00000"/>
                </a:solidFill>
              </a:rPr>
              <a:t> </a:t>
            </a:r>
            <a:r>
              <a:rPr lang="ru-RU" sz="2400" u="sng" spc="300" dirty="0" err="1" smtClean="0">
                <a:solidFill>
                  <a:srgbClr val="C00000"/>
                </a:solidFill>
              </a:rPr>
              <a:t>печ</a:t>
            </a:r>
            <a:r>
              <a:rPr lang="ru-RU" sz="2400" spc="300" dirty="0" smtClean="0">
                <a:solidFill>
                  <a:srgbClr val="C00000"/>
                </a:solidFill>
              </a:rPr>
              <a:t> </a:t>
            </a:r>
            <a:r>
              <a:rPr lang="ru-RU" sz="2400" spc="300" dirty="0" smtClean="0">
                <a:solidFill>
                  <a:srgbClr val="C00000"/>
                </a:solidFill>
              </a:rPr>
              <a:t>а</a:t>
            </a:r>
            <a:r>
              <a:rPr lang="en-US" sz="2400" spc="300" baseline="30000" dirty="0" smtClean="0">
                <a:solidFill>
                  <a:srgbClr val="C00000"/>
                </a:solidFill>
              </a:rPr>
              <a:t>2</a:t>
            </a:r>
            <a:endParaRPr lang="ru-RU" sz="2400" spc="300" dirty="0" smtClean="0">
              <a:solidFill>
                <a:srgbClr val="C0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pc="300" baseline="30000" dirty="0" smtClean="0">
                <a:solidFill>
                  <a:srgbClr val="C00000"/>
                </a:solidFill>
              </a:rPr>
              <a:t>	</a:t>
            </a:r>
            <a:r>
              <a:rPr lang="ru-RU" sz="2400" u="sng" spc="300" dirty="0" err="1" smtClean="0">
                <a:solidFill>
                  <a:srgbClr val="C00000"/>
                </a:solidFill>
              </a:rPr>
              <a:t>кв</a:t>
            </a:r>
            <a:endParaRPr lang="ru-RU" sz="2400" u="sng" spc="300" dirty="0" smtClean="0">
              <a:solidFill>
                <a:srgbClr val="C0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pc="300" dirty="0" smtClean="0"/>
              <a:t>	Если </a:t>
            </a:r>
            <a:r>
              <a:rPr lang="en-US" sz="2400" spc="300" dirty="0" smtClean="0"/>
              <a:t>b&gt;=0</a:t>
            </a:r>
            <a:r>
              <a:rPr lang="ru-RU" sz="2400" spc="300" dirty="0" smtClean="0"/>
              <a:t>, то напечатать </a:t>
            </a:r>
            <a:r>
              <a:rPr lang="en-US" sz="2400" spc="300" dirty="0" smtClean="0"/>
              <a:t>b</a:t>
            </a:r>
            <a:r>
              <a:rPr lang="en-US" sz="2400" spc="300" baseline="30000" dirty="0" smtClean="0"/>
              <a:t>2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pc="300" dirty="0" smtClean="0"/>
              <a:t>	Если </a:t>
            </a:r>
            <a:r>
              <a:rPr lang="en-US" sz="2400" spc="300" dirty="0" smtClean="0"/>
              <a:t>c&gt;=0</a:t>
            </a:r>
            <a:r>
              <a:rPr lang="ru-RU" sz="2400" spc="300" dirty="0" smtClean="0"/>
              <a:t>, то напечатать </a:t>
            </a:r>
            <a:r>
              <a:rPr lang="en-US" sz="2400" spc="300" dirty="0" smtClean="0"/>
              <a:t>c</a:t>
            </a:r>
            <a:r>
              <a:rPr lang="en-US" sz="2400" spc="300" baseline="30000" dirty="0" smtClean="0"/>
              <a:t>2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pc="300" dirty="0" smtClean="0"/>
              <a:t>	Если </a:t>
            </a:r>
            <a:r>
              <a:rPr lang="en-US" sz="2400" spc="300" dirty="0" smtClean="0"/>
              <a:t>a&lt;0</a:t>
            </a:r>
            <a:r>
              <a:rPr lang="ru-RU" sz="2400" spc="300" dirty="0" smtClean="0"/>
              <a:t>, то напечатать а</a:t>
            </a:r>
            <a:r>
              <a:rPr lang="ru-RU" sz="2400" spc="300" baseline="30000" dirty="0" smtClean="0"/>
              <a:t>4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pc="300" dirty="0" smtClean="0"/>
              <a:t>	Если </a:t>
            </a:r>
            <a:r>
              <a:rPr lang="en-US" sz="2400" spc="300" dirty="0" smtClean="0"/>
              <a:t>b&lt;0</a:t>
            </a:r>
            <a:r>
              <a:rPr lang="ru-RU" sz="2400" spc="300" dirty="0" smtClean="0"/>
              <a:t>, то напечатать </a:t>
            </a:r>
            <a:r>
              <a:rPr lang="en-US" sz="2400" spc="300" dirty="0" smtClean="0"/>
              <a:t>b</a:t>
            </a:r>
            <a:r>
              <a:rPr lang="ru-RU" sz="2400" spc="300" baseline="30000" dirty="0" smtClean="0"/>
              <a:t>4</a:t>
            </a:r>
            <a:endParaRPr lang="en-US" sz="2400" spc="300" baseline="300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pc="300" dirty="0" smtClean="0"/>
              <a:t>	Если </a:t>
            </a:r>
            <a:r>
              <a:rPr lang="en-US" sz="2400" spc="300" dirty="0" smtClean="0"/>
              <a:t>c&lt;0</a:t>
            </a:r>
            <a:r>
              <a:rPr lang="ru-RU" sz="2400" spc="300" dirty="0" smtClean="0"/>
              <a:t>, то напечатать </a:t>
            </a:r>
            <a:r>
              <a:rPr lang="en-US" sz="2400" spc="300" dirty="0" smtClean="0"/>
              <a:t>c</a:t>
            </a:r>
            <a:r>
              <a:rPr lang="ru-RU" sz="2400" spc="300" baseline="30000" dirty="0" smtClean="0"/>
              <a:t>4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u="sng" spc="300" dirty="0" smtClean="0"/>
              <a:t>кон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ru-RU" sz="2400" baseline="300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350"/>
            <a:ext cx="8229600" cy="5870575"/>
          </a:xfrm>
        </p:spPr>
        <p:txBody>
          <a:bodyPr/>
          <a:lstStyle/>
          <a:p>
            <a:pPr marL="609600" indent="-609600" eaLnBrk="1" hangingPunct="1">
              <a:buNone/>
              <a:defRPr/>
            </a:pPr>
            <a:r>
              <a:rPr lang="ru-RU" spc="300" dirty="0" smtClean="0"/>
              <a:t>Неполное ветвление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pc="300" dirty="0" smtClean="0">
                <a:solidFill>
                  <a:srgbClr val="C00000"/>
                </a:solidFill>
              </a:rPr>
              <a:t>На языке блок- схем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baseline="30000" dirty="0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ru-RU" dirty="0" smtClean="0"/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2984456" y="1412875"/>
            <a:ext cx="2455952" cy="5032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spc="300" dirty="0">
                <a:solidFill>
                  <a:srgbClr val="C00000"/>
                </a:solidFill>
                <a:latin typeface="+mn-lt"/>
              </a:rPr>
              <a:t>Начало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2973306" y="2133600"/>
            <a:ext cx="2549688" cy="287338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spc="300" dirty="0">
                <a:solidFill>
                  <a:srgbClr val="C00000"/>
                </a:solidFill>
                <a:latin typeface="+mn-lt"/>
              </a:rPr>
              <a:t>Ввод</a:t>
            </a:r>
            <a:r>
              <a:rPr lang="en-US" sz="2800" spc="300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spc="300" dirty="0" err="1">
                <a:solidFill>
                  <a:srgbClr val="C00000"/>
                </a:solidFill>
                <a:latin typeface="+mn-lt"/>
              </a:rPr>
              <a:t>a,b,c</a:t>
            </a:r>
            <a:endParaRPr lang="ru-RU" sz="2800" spc="3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4211638" y="1916113"/>
            <a:ext cx="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3" name="Text Box 11"/>
          <p:cNvSpPr txBox="1">
            <a:spLocks noChangeArrowheads="1"/>
          </p:cNvSpPr>
          <p:nvPr/>
        </p:nvSpPr>
        <p:spPr bwMode="auto">
          <a:xfrm>
            <a:off x="5292725" y="249237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-</a:t>
            </a:r>
            <a:endParaRPr lang="ru-RU">
              <a:latin typeface="Verdana" pitchFamily="34" charset="0"/>
            </a:endParaRPr>
          </a:p>
        </p:txBody>
      </p:sp>
      <p:sp>
        <p:nvSpPr>
          <p:cNvPr id="14345" name="Line 22"/>
          <p:cNvSpPr>
            <a:spLocks noChangeShapeType="1"/>
          </p:cNvSpPr>
          <p:nvPr/>
        </p:nvSpPr>
        <p:spPr bwMode="auto">
          <a:xfrm>
            <a:off x="4140200" y="4221163"/>
            <a:ext cx="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6" name="Text Box 23"/>
          <p:cNvSpPr txBox="1">
            <a:spLocks noChangeArrowheads="1"/>
          </p:cNvSpPr>
          <p:nvPr/>
        </p:nvSpPr>
        <p:spPr bwMode="auto">
          <a:xfrm>
            <a:off x="3203575" y="4581525"/>
            <a:ext cx="187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Verdana" pitchFamily="34" charset="0"/>
              </a:rPr>
              <a:t>…</a:t>
            </a:r>
          </a:p>
        </p:txBody>
      </p:sp>
      <p:grpSp>
        <p:nvGrpSpPr>
          <p:cNvPr id="24" name="Группа 23"/>
          <p:cNvGrpSpPr/>
          <p:nvPr/>
        </p:nvGrpSpPr>
        <p:grpSpPr>
          <a:xfrm>
            <a:off x="1255713" y="2419350"/>
            <a:ext cx="4613275" cy="1730375"/>
            <a:chOff x="1255713" y="2419350"/>
            <a:chExt cx="4613275" cy="1730375"/>
          </a:xfrm>
        </p:grpSpPr>
        <p:sp>
          <p:nvSpPr>
            <p:cNvPr id="14342" name="Line 6"/>
            <p:cNvSpPr>
              <a:spLocks noChangeShapeType="1"/>
            </p:cNvSpPr>
            <p:nvPr/>
          </p:nvSpPr>
          <p:spPr bwMode="auto">
            <a:xfrm>
              <a:off x="4211638" y="2419350"/>
              <a:ext cx="0" cy="217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 sz="2800">
                <a:latin typeface="+mn-lt"/>
              </a:endParaRPr>
            </a:p>
          </p:txBody>
        </p:sp>
        <p:grpSp>
          <p:nvGrpSpPr>
            <p:cNvPr id="23" name="Группа 22"/>
            <p:cNvGrpSpPr/>
            <p:nvPr/>
          </p:nvGrpSpPr>
          <p:grpSpPr>
            <a:xfrm>
              <a:off x="1255713" y="2565400"/>
              <a:ext cx="4613275" cy="1584325"/>
              <a:chOff x="1255713" y="2565400"/>
              <a:chExt cx="4613275" cy="1584325"/>
            </a:xfrm>
          </p:grpSpPr>
          <p:grpSp>
            <p:nvGrpSpPr>
              <p:cNvPr id="14344" name="Group 21"/>
              <p:cNvGrpSpPr>
                <a:grpSpLocks/>
              </p:cNvGrpSpPr>
              <p:nvPr/>
            </p:nvGrpSpPr>
            <p:grpSpPr bwMode="auto">
              <a:xfrm>
                <a:off x="1255713" y="2565400"/>
                <a:ext cx="4613275" cy="1584325"/>
                <a:chOff x="791" y="1752"/>
                <a:chExt cx="2906" cy="998"/>
              </a:xfrm>
              <a:noFill/>
            </p:grpSpPr>
            <p:sp>
              <p:nvSpPr>
                <p:cNvPr id="14350" name="AutoShape 7"/>
                <p:cNvSpPr>
                  <a:spLocks noChangeArrowheads="1"/>
                </p:cNvSpPr>
                <p:nvPr/>
              </p:nvSpPr>
              <p:spPr bwMode="auto">
                <a:xfrm>
                  <a:off x="2064" y="1842"/>
                  <a:ext cx="1224" cy="273"/>
                </a:xfrm>
                <a:prstGeom prst="flowChartDecision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800" spc="300" dirty="0">
                      <a:solidFill>
                        <a:srgbClr val="C00000"/>
                      </a:solidFill>
                      <a:latin typeface="+mn-lt"/>
                    </a:rPr>
                    <a:t>a&gt;=0</a:t>
                  </a:r>
                  <a:endParaRPr lang="ru-RU" sz="2800" spc="300" dirty="0">
                    <a:solidFill>
                      <a:srgbClr val="C00000"/>
                    </a:solidFill>
                    <a:latin typeface="+mn-lt"/>
                  </a:endParaRPr>
                </a:p>
              </p:txBody>
            </p:sp>
            <p:sp>
              <p:nvSpPr>
                <p:cNvPr id="14351" name="Line 9"/>
                <p:cNvSpPr>
                  <a:spLocks noChangeShapeType="1"/>
                </p:cNvSpPr>
                <p:nvPr/>
              </p:nvSpPr>
              <p:spPr bwMode="auto">
                <a:xfrm>
                  <a:off x="3288" y="1979"/>
                  <a:ext cx="409" cy="0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 sz="2800">
                    <a:solidFill>
                      <a:srgbClr val="C00000"/>
                    </a:solidFill>
                    <a:latin typeface="+mn-lt"/>
                  </a:endParaRPr>
                </a:p>
              </p:txBody>
            </p:sp>
            <p:sp>
              <p:nvSpPr>
                <p:cNvPr id="14352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927" y="1752"/>
                  <a:ext cx="227" cy="33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C00000"/>
                      </a:solidFill>
                      <a:latin typeface="+mn-lt"/>
                    </a:rPr>
                    <a:t>+</a:t>
                  </a:r>
                  <a:endParaRPr lang="ru-RU" sz="2800">
                    <a:solidFill>
                      <a:srgbClr val="C00000"/>
                    </a:solidFill>
                    <a:latin typeface="+mn-lt"/>
                  </a:endParaRPr>
                </a:p>
              </p:txBody>
            </p:sp>
            <p:sp>
              <p:nvSpPr>
                <p:cNvPr id="14353" name="Line 12"/>
                <p:cNvSpPr>
                  <a:spLocks noChangeShapeType="1"/>
                </p:cNvSpPr>
                <p:nvPr/>
              </p:nvSpPr>
              <p:spPr bwMode="auto">
                <a:xfrm>
                  <a:off x="1655" y="1979"/>
                  <a:ext cx="0" cy="272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 sz="2800">
                    <a:solidFill>
                      <a:srgbClr val="C00000"/>
                    </a:solidFill>
                    <a:latin typeface="+mn-lt"/>
                  </a:endParaRPr>
                </a:p>
              </p:txBody>
            </p:sp>
            <p:sp>
              <p:nvSpPr>
                <p:cNvPr id="14354" name="AutoShape 13"/>
                <p:cNvSpPr>
                  <a:spLocks noChangeArrowheads="1"/>
                </p:cNvSpPr>
                <p:nvPr/>
              </p:nvSpPr>
              <p:spPr bwMode="auto">
                <a:xfrm>
                  <a:off x="791" y="2207"/>
                  <a:ext cx="1684" cy="269"/>
                </a:xfrm>
                <a:prstGeom prst="flowChartInputOutpu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ru-RU" sz="2800" spc="300" dirty="0">
                      <a:solidFill>
                        <a:srgbClr val="C00000"/>
                      </a:solidFill>
                      <a:latin typeface="+mn-lt"/>
                    </a:rPr>
                    <a:t>Вывод</a:t>
                  </a:r>
                  <a:r>
                    <a:rPr lang="en-US" sz="2800" spc="300" dirty="0">
                      <a:solidFill>
                        <a:srgbClr val="C00000"/>
                      </a:solidFill>
                      <a:latin typeface="+mn-lt"/>
                    </a:rPr>
                    <a:t> </a:t>
                  </a:r>
                  <a:r>
                    <a:rPr lang="en-US" sz="2800" spc="300" dirty="0" smtClean="0">
                      <a:solidFill>
                        <a:srgbClr val="C00000"/>
                      </a:solidFill>
                      <a:latin typeface="+mn-lt"/>
                    </a:rPr>
                    <a:t>a</a:t>
                  </a:r>
                  <a:r>
                    <a:rPr lang="en-US" sz="2800" spc="300" baseline="30000" dirty="0" smtClean="0">
                      <a:solidFill>
                        <a:srgbClr val="C00000"/>
                      </a:solidFill>
                      <a:latin typeface="+mn-lt"/>
                    </a:rPr>
                    <a:t>2</a:t>
                  </a:r>
                  <a:endParaRPr lang="ru-RU" sz="2800" spc="300" dirty="0">
                    <a:solidFill>
                      <a:srgbClr val="C00000"/>
                    </a:solidFill>
                    <a:latin typeface="+mn-lt"/>
                  </a:endParaRPr>
                </a:p>
              </p:txBody>
            </p:sp>
            <p:sp>
              <p:nvSpPr>
                <p:cNvPr id="14355" name="Line 16"/>
                <p:cNvSpPr>
                  <a:spLocks noChangeShapeType="1"/>
                </p:cNvSpPr>
                <p:nvPr/>
              </p:nvSpPr>
              <p:spPr bwMode="auto">
                <a:xfrm>
                  <a:off x="1655" y="2478"/>
                  <a:ext cx="0" cy="272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 sz="2800">
                    <a:solidFill>
                      <a:srgbClr val="C00000"/>
                    </a:solidFill>
                    <a:latin typeface="+mn-lt"/>
                  </a:endParaRPr>
                </a:p>
              </p:txBody>
            </p:sp>
            <p:sp>
              <p:nvSpPr>
                <p:cNvPr id="14356" name="Line 18"/>
                <p:cNvSpPr>
                  <a:spLocks noChangeShapeType="1"/>
                </p:cNvSpPr>
                <p:nvPr/>
              </p:nvSpPr>
              <p:spPr bwMode="auto">
                <a:xfrm>
                  <a:off x="3696" y="1979"/>
                  <a:ext cx="0" cy="771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 sz="2800">
                    <a:solidFill>
                      <a:srgbClr val="C00000"/>
                    </a:solidFill>
                    <a:latin typeface="+mn-lt"/>
                  </a:endParaRPr>
                </a:p>
              </p:txBody>
            </p:sp>
            <p:sp>
              <p:nvSpPr>
                <p:cNvPr id="14357" name="Line 19"/>
                <p:cNvSpPr>
                  <a:spLocks noChangeShapeType="1"/>
                </p:cNvSpPr>
                <p:nvPr/>
              </p:nvSpPr>
              <p:spPr bwMode="auto">
                <a:xfrm>
                  <a:off x="1655" y="2750"/>
                  <a:ext cx="953" cy="0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 sz="2800">
                    <a:solidFill>
                      <a:srgbClr val="C00000"/>
                    </a:solidFill>
                    <a:latin typeface="+mn-lt"/>
                  </a:endParaRPr>
                </a:p>
              </p:txBody>
            </p:sp>
            <p:sp>
              <p:nvSpPr>
                <p:cNvPr id="14358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2562" y="2750"/>
                  <a:ext cx="1134" cy="0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 sz="2800">
                    <a:solidFill>
                      <a:srgbClr val="C00000"/>
                    </a:solidFill>
                    <a:latin typeface="+mn-lt"/>
                  </a:endParaRPr>
                </a:p>
              </p:txBody>
            </p:sp>
          </p:grpSp>
          <p:sp>
            <p:nvSpPr>
              <p:cNvPr id="14347" name="Line 27"/>
              <p:cNvSpPr>
                <a:spLocks noChangeShapeType="1"/>
              </p:cNvSpPr>
              <p:nvPr/>
            </p:nvSpPr>
            <p:spPr bwMode="auto">
              <a:xfrm flipH="1">
                <a:off x="2627313" y="2924175"/>
                <a:ext cx="64928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 sz="2800">
                  <a:latin typeface="+mn-lt"/>
                </a:endParaRPr>
              </a:p>
            </p:txBody>
          </p:sp>
        </p:grpSp>
      </p:grpSp>
      <p:sp>
        <p:nvSpPr>
          <p:cNvPr id="14348" name="Line 30"/>
          <p:cNvSpPr>
            <a:spLocks noChangeShapeType="1"/>
          </p:cNvSpPr>
          <p:nvPr/>
        </p:nvSpPr>
        <p:spPr bwMode="auto">
          <a:xfrm>
            <a:off x="4140200" y="5157788"/>
            <a:ext cx="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9" name="Oval 33"/>
          <p:cNvSpPr>
            <a:spLocks noChangeArrowheads="1"/>
          </p:cNvSpPr>
          <p:nvPr/>
        </p:nvSpPr>
        <p:spPr bwMode="auto">
          <a:xfrm>
            <a:off x="2995607" y="5373688"/>
            <a:ext cx="2362212" cy="647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spc="300" dirty="0">
                <a:latin typeface="+mn-lt"/>
              </a:rPr>
              <a:t>Конец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350"/>
            <a:ext cx="8229600" cy="5870575"/>
          </a:xfrm>
        </p:spPr>
        <p:txBody>
          <a:bodyPr/>
          <a:lstStyle/>
          <a:p>
            <a:pPr marL="609600" indent="-609600" eaLnBrk="1" hangingPunct="1">
              <a:buNone/>
              <a:defRPr/>
            </a:pPr>
            <a:r>
              <a:rPr lang="ru-RU" spc="300" dirty="0" smtClean="0"/>
              <a:t>Неполное ветвление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pc="300" dirty="0" smtClean="0">
                <a:solidFill>
                  <a:srgbClr val="C00000"/>
                </a:solidFill>
                <a:effectLst/>
              </a:rPr>
              <a:t>На Паскале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pc="300" dirty="0" smtClean="0">
                <a:solidFill>
                  <a:srgbClr val="C00000"/>
                </a:solidFill>
                <a:effectLst/>
              </a:rPr>
              <a:t>program</a:t>
            </a:r>
            <a:r>
              <a:rPr lang="ru-RU" spc="300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pc="300" dirty="0" smtClean="0">
                <a:solidFill>
                  <a:srgbClr val="C00000"/>
                </a:solidFill>
                <a:effectLst/>
              </a:rPr>
              <a:t>s1;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pc="300" dirty="0" smtClean="0">
                <a:solidFill>
                  <a:srgbClr val="C00000"/>
                </a:solidFill>
                <a:effectLst/>
              </a:rPr>
              <a:t>	</a:t>
            </a:r>
            <a:r>
              <a:rPr lang="en-US" spc="300" dirty="0" err="1" smtClean="0">
                <a:solidFill>
                  <a:srgbClr val="C00000"/>
                </a:solidFill>
                <a:effectLst/>
              </a:rPr>
              <a:t>var</a:t>
            </a:r>
            <a:r>
              <a:rPr lang="ru-RU" spc="300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pc="300" dirty="0" err="1" smtClean="0">
                <a:solidFill>
                  <a:srgbClr val="C00000"/>
                </a:solidFill>
                <a:effectLst/>
              </a:rPr>
              <a:t>a,b,c</a:t>
            </a:r>
            <a:r>
              <a:rPr lang="en-US" spc="300" dirty="0" smtClean="0">
                <a:solidFill>
                  <a:srgbClr val="C00000"/>
                </a:solidFill>
                <a:effectLst/>
              </a:rPr>
              <a:t>: real;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pc="300" dirty="0" smtClean="0">
                <a:solidFill>
                  <a:srgbClr val="C00000"/>
                </a:solidFill>
                <a:effectLst/>
              </a:rPr>
              <a:t>begin</a:t>
            </a:r>
            <a:endParaRPr lang="ru-RU" spc="300" dirty="0" smtClean="0">
              <a:solidFill>
                <a:srgbClr val="C00000"/>
              </a:solidFill>
              <a:effectLst/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pc="300" dirty="0" smtClean="0">
                <a:solidFill>
                  <a:srgbClr val="C00000"/>
                </a:solidFill>
                <a:effectLst/>
              </a:rPr>
              <a:t>	</a:t>
            </a:r>
            <a:r>
              <a:rPr lang="en-US" spc="300" dirty="0" err="1" smtClean="0">
                <a:solidFill>
                  <a:srgbClr val="C00000"/>
                </a:solidFill>
                <a:effectLst/>
              </a:rPr>
              <a:t>readln</a:t>
            </a:r>
            <a:r>
              <a:rPr lang="en-US" spc="300" dirty="0" smtClean="0">
                <a:solidFill>
                  <a:srgbClr val="C00000"/>
                </a:solidFill>
                <a:effectLst/>
              </a:rPr>
              <a:t> (</a:t>
            </a:r>
            <a:r>
              <a:rPr lang="en-US" spc="300" dirty="0" err="1" smtClean="0">
                <a:solidFill>
                  <a:srgbClr val="C00000"/>
                </a:solidFill>
                <a:effectLst/>
              </a:rPr>
              <a:t>a,b,c</a:t>
            </a:r>
            <a:r>
              <a:rPr lang="en-US" spc="300" dirty="0" smtClean="0">
                <a:solidFill>
                  <a:srgbClr val="C00000"/>
                </a:solidFill>
                <a:effectLst/>
              </a:rPr>
              <a:t>);</a:t>
            </a:r>
            <a:endParaRPr lang="ru-RU" spc="300" dirty="0" smtClean="0">
              <a:solidFill>
                <a:srgbClr val="C00000"/>
              </a:solidFill>
              <a:effectLst/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pc="300" dirty="0" smtClean="0">
                <a:solidFill>
                  <a:srgbClr val="C00000"/>
                </a:solidFill>
                <a:effectLst/>
              </a:rPr>
              <a:t>	</a:t>
            </a:r>
            <a:r>
              <a:rPr lang="en-US" spc="300" dirty="0" smtClean="0">
                <a:solidFill>
                  <a:srgbClr val="C00000"/>
                </a:solidFill>
                <a:effectLst/>
              </a:rPr>
              <a:t>if</a:t>
            </a:r>
            <a:r>
              <a:rPr lang="ru-RU" spc="300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pc="300" dirty="0" smtClean="0">
                <a:solidFill>
                  <a:srgbClr val="C00000"/>
                </a:solidFill>
                <a:effectLst/>
              </a:rPr>
              <a:t>a&gt;=0 then</a:t>
            </a:r>
            <a:r>
              <a:rPr lang="ru-RU" spc="300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pc="300" dirty="0" err="1" smtClean="0">
                <a:solidFill>
                  <a:srgbClr val="C00000"/>
                </a:solidFill>
                <a:effectLst/>
              </a:rPr>
              <a:t>writeln</a:t>
            </a:r>
            <a:r>
              <a:rPr lang="en-US" spc="300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pc="300" dirty="0" smtClean="0">
                <a:solidFill>
                  <a:srgbClr val="C00000"/>
                </a:solidFill>
                <a:effectLst/>
              </a:rPr>
              <a:t>(</a:t>
            </a:r>
            <a:r>
              <a:rPr lang="en-US" spc="300" dirty="0" err="1" smtClean="0">
                <a:solidFill>
                  <a:srgbClr val="C00000"/>
                </a:solidFill>
                <a:effectLst/>
              </a:rPr>
              <a:t>sqr</a:t>
            </a:r>
            <a:r>
              <a:rPr lang="en-US" spc="300" dirty="0" smtClean="0">
                <a:solidFill>
                  <a:srgbClr val="C00000"/>
                </a:solidFill>
                <a:effectLst/>
              </a:rPr>
              <a:t>(</a:t>
            </a:r>
            <a:r>
              <a:rPr lang="ru-RU" spc="300" dirty="0" smtClean="0">
                <a:solidFill>
                  <a:srgbClr val="C00000"/>
                </a:solidFill>
                <a:effectLst/>
              </a:rPr>
              <a:t>а</a:t>
            </a:r>
            <a:r>
              <a:rPr lang="en-US" spc="300" dirty="0" smtClean="0">
                <a:solidFill>
                  <a:srgbClr val="C00000"/>
                </a:solidFill>
                <a:effectLst/>
              </a:rPr>
              <a:t>));</a:t>
            </a:r>
            <a:endParaRPr lang="ru-RU" spc="300" dirty="0" smtClean="0">
              <a:solidFill>
                <a:srgbClr val="C00000"/>
              </a:solidFill>
              <a:effectLst/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pc="300" dirty="0" smtClean="0"/>
              <a:t>	…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pc="300" dirty="0" smtClean="0"/>
              <a:t>End.</a:t>
            </a:r>
            <a:endParaRPr lang="ru-RU" spc="300" dirty="0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ru-RU" baseline="30000" dirty="0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711325"/>
          </a:xfrm>
        </p:spPr>
        <p:txBody>
          <a:bodyPr anchorCtr="1"/>
          <a:lstStyle/>
          <a:p>
            <a:pPr algn="just" eaLnBrk="1" hangingPunct="1">
              <a:defRPr/>
            </a:pPr>
            <a:r>
              <a:rPr lang="ru-RU" sz="3000" spc="300" dirty="0" smtClean="0"/>
              <a:t>№ 1. Даны три действительных числа. Возвести в квадрат те из них, значения которых неотрицательны, и в четвёртую степень- отрицательные.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60575"/>
            <a:ext cx="8229600" cy="40735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spc="300" dirty="0" smtClean="0">
                <a:solidFill>
                  <a:srgbClr val="C00000"/>
                </a:solidFill>
              </a:rPr>
              <a:t>Полное ветвление</a:t>
            </a:r>
          </a:p>
          <a:p>
            <a:pPr marL="609600" indent="-609600" eaLnBrk="1" hangingPunct="1">
              <a:lnSpc>
                <a:spcPct val="90000"/>
              </a:lnSpc>
              <a:buNone/>
              <a:defRPr/>
            </a:pPr>
            <a:r>
              <a:rPr lang="ru-RU" sz="2800" spc="300" dirty="0" smtClean="0">
                <a:solidFill>
                  <a:srgbClr val="C00000"/>
                </a:solidFill>
              </a:rPr>
              <a:t>На естественном языке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 spc="300" dirty="0" smtClean="0">
                <a:solidFill>
                  <a:srgbClr val="C00000"/>
                </a:solidFill>
              </a:rPr>
              <a:t>Ввести числа </a:t>
            </a:r>
            <a:r>
              <a:rPr lang="en-US" sz="2800" spc="300" dirty="0" err="1" smtClean="0">
                <a:solidFill>
                  <a:srgbClr val="C00000"/>
                </a:solidFill>
              </a:rPr>
              <a:t>a,b,c</a:t>
            </a:r>
            <a:r>
              <a:rPr lang="ru-RU" sz="2800" spc="300" dirty="0" smtClean="0">
                <a:solidFill>
                  <a:srgbClr val="C00000"/>
                </a:solidFill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 spc="300" dirty="0" smtClean="0">
                <a:solidFill>
                  <a:srgbClr val="C00000"/>
                </a:solidFill>
              </a:rPr>
              <a:t>Если </a:t>
            </a:r>
            <a:r>
              <a:rPr lang="en-US" sz="2800" spc="300" dirty="0" smtClean="0">
                <a:solidFill>
                  <a:srgbClr val="C00000"/>
                </a:solidFill>
              </a:rPr>
              <a:t>a&gt;=0</a:t>
            </a:r>
            <a:r>
              <a:rPr lang="ru-RU" sz="2800" spc="300" dirty="0" smtClean="0">
                <a:solidFill>
                  <a:srgbClr val="C00000"/>
                </a:solidFill>
              </a:rPr>
              <a:t>, то вывести а</a:t>
            </a:r>
            <a:r>
              <a:rPr lang="en-US" sz="2800" spc="300" baseline="30000" dirty="0" smtClean="0">
                <a:solidFill>
                  <a:srgbClr val="C00000"/>
                </a:solidFill>
              </a:rPr>
              <a:t>2</a:t>
            </a:r>
            <a:r>
              <a:rPr lang="ru-RU" sz="2800" spc="300" baseline="30000" dirty="0" smtClean="0">
                <a:solidFill>
                  <a:srgbClr val="C00000"/>
                </a:solidFill>
              </a:rPr>
              <a:t> </a:t>
            </a:r>
            <a:r>
              <a:rPr lang="ru-RU" sz="2800" spc="300" dirty="0" smtClean="0">
                <a:solidFill>
                  <a:srgbClr val="C00000"/>
                </a:solidFill>
              </a:rPr>
              <a:t>иначе вывести а</a:t>
            </a:r>
            <a:r>
              <a:rPr lang="ru-RU" sz="2800" spc="300" baseline="30000" dirty="0" smtClean="0">
                <a:solidFill>
                  <a:srgbClr val="C00000"/>
                </a:solidFill>
              </a:rPr>
              <a:t>4</a:t>
            </a:r>
            <a:endParaRPr lang="ru-RU" sz="2800" spc="300" dirty="0" smtClean="0">
              <a:solidFill>
                <a:srgbClr val="C0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 spc="300" dirty="0" smtClean="0"/>
              <a:t>Если </a:t>
            </a:r>
            <a:r>
              <a:rPr lang="en-US" sz="2800" spc="300" dirty="0" smtClean="0"/>
              <a:t>b&gt;=0</a:t>
            </a:r>
            <a:r>
              <a:rPr lang="ru-RU" sz="2800" spc="300" dirty="0" smtClean="0"/>
              <a:t>, то вывести </a:t>
            </a:r>
            <a:r>
              <a:rPr lang="en-US" sz="2800" spc="300" dirty="0" smtClean="0"/>
              <a:t>b</a:t>
            </a:r>
            <a:r>
              <a:rPr lang="en-US" sz="2800" spc="300" baseline="30000" dirty="0" smtClean="0"/>
              <a:t>2</a:t>
            </a:r>
            <a:r>
              <a:rPr lang="ru-RU" sz="2800" spc="300" baseline="30000" dirty="0" smtClean="0"/>
              <a:t> </a:t>
            </a:r>
            <a:r>
              <a:rPr lang="ru-RU" sz="2800" spc="300" dirty="0" smtClean="0"/>
              <a:t>иначе вывести </a:t>
            </a:r>
            <a:r>
              <a:rPr lang="en-US" sz="2800" spc="300" dirty="0" smtClean="0"/>
              <a:t>b</a:t>
            </a:r>
            <a:r>
              <a:rPr lang="ru-RU" sz="2800" spc="300" baseline="30000" dirty="0" smtClean="0"/>
              <a:t>4</a:t>
            </a:r>
            <a:endParaRPr lang="ru-RU" sz="2800" spc="3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 spc="300" dirty="0" smtClean="0"/>
              <a:t>Если </a:t>
            </a:r>
            <a:r>
              <a:rPr lang="en-US" sz="2800" spc="300" dirty="0" smtClean="0"/>
              <a:t>c&gt;=0</a:t>
            </a:r>
            <a:r>
              <a:rPr lang="ru-RU" sz="2800" spc="300" dirty="0" smtClean="0"/>
              <a:t>, то вывести </a:t>
            </a:r>
            <a:r>
              <a:rPr lang="en-US" sz="2800" spc="300" dirty="0" smtClean="0"/>
              <a:t>c</a:t>
            </a:r>
            <a:r>
              <a:rPr lang="en-US" sz="2800" spc="300" baseline="30000" dirty="0" smtClean="0"/>
              <a:t>2 </a:t>
            </a:r>
            <a:r>
              <a:rPr lang="ru-RU" sz="2800" spc="300" dirty="0" smtClean="0"/>
              <a:t>иначе вывести </a:t>
            </a:r>
            <a:r>
              <a:rPr lang="en-US" sz="2800" spc="300" dirty="0" smtClean="0"/>
              <a:t>c</a:t>
            </a:r>
            <a:r>
              <a:rPr lang="ru-RU" sz="2800" spc="300" baseline="30000" dirty="0" smtClean="0"/>
              <a:t>4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350"/>
            <a:ext cx="8229600" cy="587057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spc="300" dirty="0" smtClean="0"/>
              <a:t>Полное ветвление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spc="300" dirty="0" smtClean="0"/>
              <a:t>На алгоритмическом языке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u="sng" spc="300" dirty="0" smtClean="0">
                <a:solidFill>
                  <a:srgbClr val="C00000"/>
                </a:solidFill>
              </a:rPr>
              <a:t>Алг</a:t>
            </a:r>
            <a:r>
              <a:rPr lang="ru-RU" sz="2400" spc="300" dirty="0" smtClean="0">
                <a:solidFill>
                  <a:srgbClr val="C00000"/>
                </a:solidFill>
              </a:rPr>
              <a:t> </a:t>
            </a:r>
            <a:r>
              <a:rPr lang="en-US" sz="2400" spc="300" dirty="0" smtClean="0">
                <a:solidFill>
                  <a:srgbClr val="C00000"/>
                </a:solidFill>
              </a:rPr>
              <a:t>s1 </a:t>
            </a:r>
            <a:r>
              <a:rPr lang="ru-RU" sz="2400" spc="300" dirty="0" smtClean="0">
                <a:solidFill>
                  <a:srgbClr val="C00000"/>
                </a:solidFill>
              </a:rPr>
              <a:t>(</a:t>
            </a:r>
            <a:r>
              <a:rPr lang="ru-RU" sz="2400" u="sng" spc="300" dirty="0" smtClean="0">
                <a:solidFill>
                  <a:srgbClr val="C00000"/>
                </a:solidFill>
              </a:rPr>
              <a:t>вещ:</a:t>
            </a:r>
            <a:r>
              <a:rPr lang="ru-RU" sz="2400" spc="300" dirty="0" smtClean="0">
                <a:solidFill>
                  <a:srgbClr val="C00000"/>
                </a:solidFill>
              </a:rPr>
              <a:t> </a:t>
            </a:r>
            <a:r>
              <a:rPr lang="en-US" sz="2400" spc="300" dirty="0" err="1" smtClean="0">
                <a:solidFill>
                  <a:srgbClr val="C00000"/>
                </a:solidFill>
              </a:rPr>
              <a:t>a,b,c</a:t>
            </a:r>
            <a:r>
              <a:rPr lang="en-US" sz="2400" spc="300" dirty="0" smtClean="0">
                <a:solidFill>
                  <a:srgbClr val="C00000"/>
                </a:solidFill>
              </a:rPr>
              <a:t>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pc="300" dirty="0" smtClean="0">
                <a:solidFill>
                  <a:srgbClr val="C00000"/>
                </a:solidFill>
              </a:rPr>
              <a:t>	</a:t>
            </a:r>
            <a:r>
              <a:rPr lang="ru-RU" sz="2400" u="sng" spc="300" dirty="0" err="1" smtClean="0">
                <a:solidFill>
                  <a:srgbClr val="C00000"/>
                </a:solidFill>
              </a:rPr>
              <a:t>арг</a:t>
            </a:r>
            <a:r>
              <a:rPr lang="ru-RU" sz="2400" spc="300" dirty="0" smtClean="0">
                <a:solidFill>
                  <a:srgbClr val="C00000"/>
                </a:solidFill>
              </a:rPr>
              <a:t> </a:t>
            </a:r>
            <a:r>
              <a:rPr lang="en-US" sz="2400" spc="300" dirty="0" err="1" smtClean="0">
                <a:solidFill>
                  <a:srgbClr val="C00000"/>
                </a:solidFill>
              </a:rPr>
              <a:t>a,b,c</a:t>
            </a:r>
            <a:endParaRPr lang="en-US" sz="2400" spc="300" dirty="0" smtClean="0">
              <a:solidFill>
                <a:srgbClr val="C0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u="sng" spc="300" dirty="0" err="1" smtClean="0">
                <a:solidFill>
                  <a:srgbClr val="C00000"/>
                </a:solidFill>
              </a:rPr>
              <a:t>Нач</a:t>
            </a:r>
            <a:endParaRPr lang="ru-RU" sz="2400" u="sng" spc="300" dirty="0" smtClean="0">
              <a:solidFill>
                <a:srgbClr val="C0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spc="300" dirty="0" smtClean="0">
                <a:solidFill>
                  <a:srgbClr val="C00000"/>
                </a:solidFill>
              </a:rPr>
              <a:t>	</a:t>
            </a:r>
            <a:r>
              <a:rPr lang="ru-RU" sz="2400" u="sng" spc="300" dirty="0" err="1" smtClean="0">
                <a:solidFill>
                  <a:srgbClr val="C00000"/>
                </a:solidFill>
              </a:rPr>
              <a:t>чит</a:t>
            </a:r>
            <a:r>
              <a:rPr lang="ru-RU" sz="2400" spc="300" dirty="0" smtClean="0">
                <a:solidFill>
                  <a:srgbClr val="C00000"/>
                </a:solidFill>
              </a:rPr>
              <a:t> </a:t>
            </a:r>
            <a:r>
              <a:rPr lang="en-US" sz="2400" spc="300" dirty="0" err="1" smtClean="0">
                <a:solidFill>
                  <a:srgbClr val="C00000"/>
                </a:solidFill>
              </a:rPr>
              <a:t>a,b,c</a:t>
            </a:r>
            <a:r>
              <a:rPr lang="ru-RU" sz="2400" spc="300" dirty="0" smtClean="0">
                <a:solidFill>
                  <a:srgbClr val="C00000"/>
                </a:solidFill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spc="300" dirty="0" smtClean="0">
                <a:solidFill>
                  <a:srgbClr val="C00000"/>
                </a:solidFill>
              </a:rPr>
              <a:t>	</a:t>
            </a:r>
            <a:r>
              <a:rPr lang="ru-RU" sz="2400" u="sng" spc="300" dirty="0" smtClean="0">
                <a:solidFill>
                  <a:srgbClr val="C00000"/>
                </a:solidFill>
              </a:rPr>
              <a:t>Если</a:t>
            </a:r>
            <a:r>
              <a:rPr lang="ru-RU" sz="2400" spc="300" dirty="0" smtClean="0">
                <a:solidFill>
                  <a:srgbClr val="C00000"/>
                </a:solidFill>
              </a:rPr>
              <a:t> </a:t>
            </a:r>
            <a:r>
              <a:rPr lang="en-US" sz="2400" spc="300" dirty="0" smtClean="0">
                <a:solidFill>
                  <a:srgbClr val="C00000"/>
                </a:solidFill>
              </a:rPr>
              <a:t>a&gt;=0</a:t>
            </a:r>
            <a:r>
              <a:rPr lang="ru-RU" sz="2400" spc="300" dirty="0" smtClean="0">
                <a:solidFill>
                  <a:srgbClr val="C00000"/>
                </a:solidFill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spc="300" dirty="0" smtClean="0">
                <a:solidFill>
                  <a:srgbClr val="C00000"/>
                </a:solidFill>
              </a:rPr>
              <a:t>		</a:t>
            </a:r>
            <a:r>
              <a:rPr lang="ru-RU" sz="2400" u="sng" spc="300" dirty="0" smtClean="0">
                <a:solidFill>
                  <a:srgbClr val="C00000"/>
                </a:solidFill>
              </a:rPr>
              <a:t>то</a:t>
            </a:r>
            <a:r>
              <a:rPr lang="ru-RU" sz="2400" spc="300" dirty="0" smtClean="0">
                <a:solidFill>
                  <a:srgbClr val="C00000"/>
                </a:solidFill>
              </a:rPr>
              <a:t> </a:t>
            </a:r>
            <a:r>
              <a:rPr lang="ru-RU" sz="2400" u="sng" spc="300" dirty="0" err="1" smtClean="0">
                <a:solidFill>
                  <a:srgbClr val="C00000"/>
                </a:solidFill>
              </a:rPr>
              <a:t>печ</a:t>
            </a:r>
            <a:r>
              <a:rPr lang="ru-RU" sz="2400" spc="300" dirty="0" smtClean="0">
                <a:solidFill>
                  <a:srgbClr val="C00000"/>
                </a:solidFill>
              </a:rPr>
              <a:t> </a:t>
            </a:r>
            <a:r>
              <a:rPr lang="ru-RU" sz="2400" spc="300" dirty="0" smtClean="0">
                <a:solidFill>
                  <a:srgbClr val="C00000"/>
                </a:solidFill>
              </a:rPr>
              <a:t>а</a:t>
            </a:r>
            <a:r>
              <a:rPr lang="en-US" sz="2400" spc="300" baseline="30000" dirty="0" smtClean="0">
                <a:solidFill>
                  <a:srgbClr val="C00000"/>
                </a:solidFill>
              </a:rPr>
              <a:t>2</a:t>
            </a:r>
            <a:endParaRPr lang="ru-RU" sz="2400" spc="300" dirty="0" smtClean="0">
              <a:solidFill>
                <a:srgbClr val="C0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spc="300" dirty="0" smtClean="0">
                <a:solidFill>
                  <a:srgbClr val="C00000"/>
                </a:solidFill>
              </a:rPr>
              <a:t>		</a:t>
            </a:r>
            <a:r>
              <a:rPr lang="ru-RU" sz="2400" u="sng" spc="300" dirty="0" smtClean="0">
                <a:solidFill>
                  <a:srgbClr val="C00000"/>
                </a:solidFill>
              </a:rPr>
              <a:t>иначе</a:t>
            </a:r>
            <a:r>
              <a:rPr lang="ru-RU" sz="2400" spc="300" dirty="0" smtClean="0">
                <a:solidFill>
                  <a:srgbClr val="C00000"/>
                </a:solidFill>
              </a:rPr>
              <a:t> </a:t>
            </a:r>
            <a:r>
              <a:rPr lang="ru-RU" sz="2400" u="sng" spc="300" dirty="0" err="1" smtClean="0">
                <a:solidFill>
                  <a:srgbClr val="C00000"/>
                </a:solidFill>
              </a:rPr>
              <a:t>печ</a:t>
            </a:r>
            <a:r>
              <a:rPr lang="ru-RU" sz="2400" spc="300" dirty="0" smtClean="0">
                <a:solidFill>
                  <a:srgbClr val="C00000"/>
                </a:solidFill>
              </a:rPr>
              <a:t> </a:t>
            </a:r>
            <a:r>
              <a:rPr lang="ru-RU" sz="2400" spc="300" dirty="0" smtClean="0">
                <a:solidFill>
                  <a:srgbClr val="C00000"/>
                </a:solidFill>
              </a:rPr>
              <a:t>а</a:t>
            </a:r>
            <a:r>
              <a:rPr lang="en-US" sz="2400" spc="300" baseline="30000" dirty="0" smtClean="0">
                <a:solidFill>
                  <a:srgbClr val="C00000"/>
                </a:solidFill>
              </a:rPr>
              <a:t>4</a:t>
            </a:r>
            <a:endParaRPr lang="ru-RU" sz="2400" spc="300" dirty="0" smtClean="0">
              <a:solidFill>
                <a:srgbClr val="C0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spc="300" dirty="0" smtClean="0">
                <a:solidFill>
                  <a:srgbClr val="C00000"/>
                </a:solidFill>
              </a:rPr>
              <a:t>       </a:t>
            </a:r>
            <a:r>
              <a:rPr lang="ru-RU" sz="2400" u="sng" spc="300" dirty="0" err="1" smtClean="0">
                <a:solidFill>
                  <a:srgbClr val="C00000"/>
                </a:solidFill>
              </a:rPr>
              <a:t>кв</a:t>
            </a:r>
            <a:endParaRPr lang="ru-RU" sz="2400" u="sng" spc="300" dirty="0" smtClean="0">
              <a:solidFill>
                <a:srgbClr val="C0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spc="300" dirty="0" smtClean="0"/>
              <a:t>Если </a:t>
            </a:r>
            <a:r>
              <a:rPr lang="en-US" sz="2400" spc="300" dirty="0" smtClean="0"/>
              <a:t>b&gt;=0</a:t>
            </a:r>
            <a:r>
              <a:rPr lang="ru-RU" sz="2400" spc="300" dirty="0" smtClean="0"/>
              <a:t>, то напечатать </a:t>
            </a:r>
            <a:r>
              <a:rPr lang="en-US" sz="2400" spc="300" dirty="0" smtClean="0"/>
              <a:t>b</a:t>
            </a:r>
            <a:r>
              <a:rPr lang="en-US" sz="2400" spc="300" baseline="30000" dirty="0" smtClean="0"/>
              <a:t>2</a:t>
            </a:r>
            <a:r>
              <a:rPr lang="ru-RU" sz="2400" spc="300" baseline="30000" dirty="0" smtClean="0"/>
              <a:t> </a:t>
            </a:r>
            <a:r>
              <a:rPr lang="ru-RU" sz="2400" spc="300" dirty="0" smtClean="0"/>
              <a:t>иначе вывести  </a:t>
            </a:r>
            <a:r>
              <a:rPr lang="en-US" sz="2400" spc="300" dirty="0" smtClean="0"/>
              <a:t>b</a:t>
            </a:r>
            <a:r>
              <a:rPr lang="ru-RU" sz="2400" spc="300" baseline="30000" dirty="0" smtClean="0"/>
              <a:t>4</a:t>
            </a:r>
            <a:endParaRPr lang="en-US" sz="2400" spc="300" baseline="300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spc="300" dirty="0" smtClean="0"/>
              <a:t>Если </a:t>
            </a:r>
            <a:r>
              <a:rPr lang="en-US" sz="2400" spc="300" dirty="0" smtClean="0"/>
              <a:t>c&gt;=0</a:t>
            </a:r>
            <a:r>
              <a:rPr lang="ru-RU" sz="2400" spc="300" dirty="0" smtClean="0"/>
              <a:t>, то напечатать </a:t>
            </a:r>
            <a:r>
              <a:rPr lang="en-US" sz="2400" spc="300" dirty="0" smtClean="0"/>
              <a:t>c</a:t>
            </a:r>
            <a:r>
              <a:rPr lang="en-US" sz="2400" spc="300" baseline="30000" dirty="0" smtClean="0"/>
              <a:t>2</a:t>
            </a:r>
            <a:r>
              <a:rPr lang="ru-RU" sz="2400" spc="300" dirty="0" smtClean="0"/>
              <a:t> иначе вывести </a:t>
            </a:r>
            <a:r>
              <a:rPr lang="en-US" sz="2400" spc="300" dirty="0" smtClean="0"/>
              <a:t>c</a:t>
            </a:r>
            <a:r>
              <a:rPr lang="ru-RU" sz="2400" spc="300" baseline="30000" dirty="0" smtClean="0"/>
              <a:t>4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u="sng" spc="300" dirty="0" smtClean="0"/>
              <a:t>кон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endParaRPr lang="ru-RU" sz="2400" baseline="300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350"/>
            <a:ext cx="8229600" cy="587057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pc="300" dirty="0" smtClean="0"/>
              <a:t>Полное ветвление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pc="300" dirty="0" smtClean="0"/>
              <a:t>На языке блок- схем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baseline="30000" dirty="0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ru-RU" dirty="0" smtClean="0"/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3276600" y="1412875"/>
            <a:ext cx="1871663" cy="5032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spc="300" dirty="0">
                <a:solidFill>
                  <a:srgbClr val="C00000"/>
                </a:solidFill>
                <a:latin typeface="+mn-lt"/>
              </a:rPr>
              <a:t>Начало</a:t>
            </a: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3276600" y="2133600"/>
            <a:ext cx="1943100" cy="287338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spc="300" dirty="0">
                <a:solidFill>
                  <a:srgbClr val="C00000"/>
                </a:solidFill>
                <a:latin typeface="+mn-lt"/>
              </a:rPr>
              <a:t>Ввод</a:t>
            </a:r>
            <a:r>
              <a:rPr lang="en-US" sz="2800" spc="300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spc="300" dirty="0" err="1">
                <a:solidFill>
                  <a:srgbClr val="C00000"/>
                </a:solidFill>
                <a:latin typeface="+mn-lt"/>
              </a:rPr>
              <a:t>a,b,c</a:t>
            </a:r>
            <a:endParaRPr lang="ru-RU" sz="2800" spc="3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4211638" y="1916113"/>
            <a:ext cx="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4211638" y="2419350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3" name="Text Box 11"/>
          <p:cNvSpPr txBox="1">
            <a:spLocks noChangeArrowheads="1"/>
          </p:cNvSpPr>
          <p:nvPr/>
        </p:nvSpPr>
        <p:spPr bwMode="auto">
          <a:xfrm>
            <a:off x="5292725" y="249237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-</a:t>
            </a:r>
            <a:endParaRPr lang="ru-RU">
              <a:latin typeface="Verdana" pitchFamily="34" charset="0"/>
            </a:endParaRPr>
          </a:p>
        </p:txBody>
      </p:sp>
      <p:sp>
        <p:nvSpPr>
          <p:cNvPr id="19464" name="AutoShape 7"/>
          <p:cNvSpPr>
            <a:spLocks noChangeArrowheads="1"/>
          </p:cNvSpPr>
          <p:nvPr/>
        </p:nvSpPr>
        <p:spPr bwMode="auto">
          <a:xfrm>
            <a:off x="3276600" y="2708275"/>
            <a:ext cx="1943100" cy="433388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spc="300" dirty="0">
                <a:solidFill>
                  <a:srgbClr val="C00000"/>
                </a:solidFill>
                <a:latin typeface="+mn-lt"/>
              </a:rPr>
              <a:t>a&gt;=0</a:t>
            </a:r>
            <a:endParaRPr lang="ru-RU" sz="2800" spc="3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5219700" y="2925763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059113" y="25654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+</a:t>
            </a:r>
            <a:endParaRPr lang="ru-RU">
              <a:latin typeface="Verdana" pitchFamily="34" charset="0"/>
            </a:endParaRPr>
          </a:p>
        </p:txBody>
      </p:sp>
      <p:sp>
        <p:nvSpPr>
          <p:cNvPr id="19467" name="Line 12"/>
          <p:cNvSpPr>
            <a:spLocks noChangeShapeType="1"/>
          </p:cNvSpPr>
          <p:nvPr/>
        </p:nvSpPr>
        <p:spPr bwMode="auto">
          <a:xfrm>
            <a:off x="2627313" y="29241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8" name="Line 16"/>
          <p:cNvSpPr>
            <a:spLocks noChangeShapeType="1"/>
          </p:cNvSpPr>
          <p:nvPr/>
        </p:nvSpPr>
        <p:spPr bwMode="auto">
          <a:xfrm>
            <a:off x="2627313" y="37163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9" name="Line 19"/>
          <p:cNvSpPr>
            <a:spLocks noChangeShapeType="1"/>
          </p:cNvSpPr>
          <p:nvPr/>
        </p:nvSpPr>
        <p:spPr bwMode="auto">
          <a:xfrm>
            <a:off x="2627313" y="4149725"/>
            <a:ext cx="1512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0" name="Line 20"/>
          <p:cNvSpPr>
            <a:spLocks noChangeShapeType="1"/>
          </p:cNvSpPr>
          <p:nvPr/>
        </p:nvSpPr>
        <p:spPr bwMode="auto">
          <a:xfrm flipH="1">
            <a:off x="4067175" y="4149725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1" name="Line 22"/>
          <p:cNvSpPr>
            <a:spLocks noChangeShapeType="1"/>
          </p:cNvSpPr>
          <p:nvPr/>
        </p:nvSpPr>
        <p:spPr bwMode="auto">
          <a:xfrm>
            <a:off x="4140200" y="4221163"/>
            <a:ext cx="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2" name="Text Box 23"/>
          <p:cNvSpPr txBox="1">
            <a:spLocks noChangeArrowheads="1"/>
          </p:cNvSpPr>
          <p:nvPr/>
        </p:nvSpPr>
        <p:spPr bwMode="auto">
          <a:xfrm>
            <a:off x="3203575" y="4581525"/>
            <a:ext cx="187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Verdana" pitchFamily="34" charset="0"/>
              </a:rPr>
              <a:t>…</a:t>
            </a:r>
          </a:p>
        </p:txBody>
      </p:sp>
      <p:sp>
        <p:nvSpPr>
          <p:cNvPr id="19473" name="Line 27"/>
          <p:cNvSpPr>
            <a:spLocks noChangeShapeType="1"/>
          </p:cNvSpPr>
          <p:nvPr/>
        </p:nvSpPr>
        <p:spPr bwMode="auto">
          <a:xfrm flipH="1">
            <a:off x="2627313" y="2924175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4" name="Line 30"/>
          <p:cNvSpPr>
            <a:spLocks noChangeShapeType="1"/>
          </p:cNvSpPr>
          <p:nvPr/>
        </p:nvSpPr>
        <p:spPr bwMode="auto">
          <a:xfrm>
            <a:off x="4140200" y="5157788"/>
            <a:ext cx="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5" name="Oval 33"/>
          <p:cNvSpPr>
            <a:spLocks noChangeArrowheads="1"/>
          </p:cNvSpPr>
          <p:nvPr/>
        </p:nvSpPr>
        <p:spPr bwMode="auto">
          <a:xfrm>
            <a:off x="3276600" y="5373688"/>
            <a:ext cx="1800225" cy="647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>
                <a:latin typeface="+mn-lt"/>
              </a:rPr>
              <a:t>Конец</a:t>
            </a:r>
          </a:p>
        </p:txBody>
      </p:sp>
      <p:sp>
        <p:nvSpPr>
          <p:cNvPr id="19476" name="Line 12"/>
          <p:cNvSpPr>
            <a:spLocks noChangeShapeType="1"/>
          </p:cNvSpPr>
          <p:nvPr/>
        </p:nvSpPr>
        <p:spPr bwMode="auto">
          <a:xfrm>
            <a:off x="5865813" y="2928934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7" name="AutoShape 13"/>
          <p:cNvSpPr>
            <a:spLocks noChangeArrowheads="1"/>
          </p:cNvSpPr>
          <p:nvPr/>
        </p:nvSpPr>
        <p:spPr bwMode="auto">
          <a:xfrm>
            <a:off x="4356100" y="3357563"/>
            <a:ext cx="3024188" cy="287338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spc="300" dirty="0">
                <a:solidFill>
                  <a:srgbClr val="C00000"/>
                </a:solidFill>
                <a:latin typeface="+mn-lt"/>
              </a:rPr>
              <a:t>Вывод</a:t>
            </a:r>
            <a:r>
              <a:rPr lang="en-US" sz="2800" spc="300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spc="300" dirty="0" smtClean="0">
                <a:solidFill>
                  <a:srgbClr val="C00000"/>
                </a:solidFill>
                <a:latin typeface="+mn-lt"/>
              </a:rPr>
              <a:t>a</a:t>
            </a:r>
            <a:r>
              <a:rPr lang="ru-RU" sz="2800" spc="300" baseline="30000" dirty="0" smtClean="0">
                <a:solidFill>
                  <a:srgbClr val="C00000"/>
                </a:solidFill>
                <a:latin typeface="+mn-lt"/>
              </a:rPr>
              <a:t>4</a:t>
            </a:r>
            <a:endParaRPr lang="ru-RU" sz="2800" spc="3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9478" name="Line 16"/>
          <p:cNvSpPr>
            <a:spLocks noChangeShapeType="1"/>
          </p:cNvSpPr>
          <p:nvPr/>
        </p:nvSpPr>
        <p:spPr bwMode="auto">
          <a:xfrm>
            <a:off x="5865813" y="3714752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9" name="AutoShape 13"/>
          <p:cNvSpPr>
            <a:spLocks noChangeArrowheads="1"/>
          </p:cNvSpPr>
          <p:nvPr/>
        </p:nvSpPr>
        <p:spPr bwMode="auto">
          <a:xfrm>
            <a:off x="1116013" y="3357563"/>
            <a:ext cx="3024187" cy="287337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spc="300" dirty="0">
                <a:solidFill>
                  <a:srgbClr val="C00000"/>
                </a:solidFill>
                <a:latin typeface="+mn-lt"/>
              </a:rPr>
              <a:t>Вывод</a:t>
            </a:r>
            <a:r>
              <a:rPr lang="en-US" sz="2800" spc="300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spc="300" dirty="0" smtClean="0">
                <a:solidFill>
                  <a:srgbClr val="C00000"/>
                </a:solidFill>
                <a:latin typeface="+mn-lt"/>
              </a:rPr>
              <a:t>a</a:t>
            </a:r>
            <a:r>
              <a:rPr lang="ru-RU" sz="2800" spc="300" baseline="30000" dirty="0" smtClean="0">
                <a:solidFill>
                  <a:srgbClr val="C00000"/>
                </a:solidFill>
                <a:latin typeface="+mn-lt"/>
              </a:rPr>
              <a:t>2</a:t>
            </a:r>
            <a:endParaRPr lang="ru-RU" sz="2800" spc="300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350"/>
            <a:ext cx="8229600" cy="587057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pc="300" dirty="0" smtClean="0"/>
              <a:t>Полное ветвление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pc="300" dirty="0" smtClean="0">
                <a:solidFill>
                  <a:srgbClr val="C00000"/>
                </a:solidFill>
                <a:effectLst/>
              </a:rPr>
              <a:t>На Паскале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pc="300" dirty="0" smtClean="0">
                <a:solidFill>
                  <a:srgbClr val="C00000"/>
                </a:solidFill>
                <a:effectLst/>
              </a:rPr>
              <a:t>program</a:t>
            </a:r>
            <a:r>
              <a:rPr lang="ru-RU" spc="300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pc="300" dirty="0" smtClean="0">
                <a:solidFill>
                  <a:srgbClr val="C00000"/>
                </a:solidFill>
                <a:effectLst/>
              </a:rPr>
              <a:t>s1;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pc="300" dirty="0" smtClean="0">
                <a:solidFill>
                  <a:srgbClr val="C00000"/>
                </a:solidFill>
                <a:effectLst/>
              </a:rPr>
              <a:t>	</a:t>
            </a:r>
            <a:r>
              <a:rPr lang="en-US" spc="300" dirty="0" err="1" smtClean="0">
                <a:solidFill>
                  <a:srgbClr val="C00000"/>
                </a:solidFill>
                <a:effectLst/>
              </a:rPr>
              <a:t>var</a:t>
            </a:r>
            <a:r>
              <a:rPr lang="ru-RU" spc="300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pc="300" dirty="0" err="1" smtClean="0">
                <a:solidFill>
                  <a:srgbClr val="C00000"/>
                </a:solidFill>
                <a:effectLst/>
              </a:rPr>
              <a:t>a,b,c</a:t>
            </a:r>
            <a:r>
              <a:rPr lang="en-US" spc="300" dirty="0" smtClean="0">
                <a:solidFill>
                  <a:srgbClr val="C00000"/>
                </a:solidFill>
                <a:effectLst/>
              </a:rPr>
              <a:t>: real;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pc="300" dirty="0" smtClean="0">
                <a:solidFill>
                  <a:srgbClr val="C00000"/>
                </a:solidFill>
                <a:effectLst/>
              </a:rPr>
              <a:t>begin</a:t>
            </a:r>
            <a:endParaRPr lang="ru-RU" spc="300" dirty="0" smtClean="0">
              <a:solidFill>
                <a:srgbClr val="C00000"/>
              </a:solidFill>
              <a:effectLst/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pc="300" dirty="0" smtClean="0">
                <a:solidFill>
                  <a:srgbClr val="C00000"/>
                </a:solidFill>
                <a:effectLst/>
              </a:rPr>
              <a:t>	</a:t>
            </a:r>
            <a:r>
              <a:rPr lang="en-US" spc="300" dirty="0" err="1" smtClean="0">
                <a:solidFill>
                  <a:srgbClr val="C00000"/>
                </a:solidFill>
                <a:effectLst/>
              </a:rPr>
              <a:t>readln</a:t>
            </a:r>
            <a:r>
              <a:rPr lang="en-US" spc="300" dirty="0" smtClean="0">
                <a:solidFill>
                  <a:srgbClr val="C00000"/>
                </a:solidFill>
                <a:effectLst/>
              </a:rPr>
              <a:t> (</a:t>
            </a:r>
            <a:r>
              <a:rPr lang="en-US" spc="300" dirty="0" err="1" smtClean="0">
                <a:solidFill>
                  <a:srgbClr val="C00000"/>
                </a:solidFill>
                <a:effectLst/>
              </a:rPr>
              <a:t>a,b,c</a:t>
            </a:r>
            <a:r>
              <a:rPr lang="en-US" spc="300" dirty="0" smtClean="0">
                <a:solidFill>
                  <a:srgbClr val="C00000"/>
                </a:solidFill>
                <a:effectLst/>
              </a:rPr>
              <a:t>);</a:t>
            </a:r>
            <a:endParaRPr lang="ru-RU" spc="300" dirty="0" smtClean="0">
              <a:solidFill>
                <a:srgbClr val="C00000"/>
              </a:solidFill>
              <a:effectLst/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pc="300" dirty="0" smtClean="0">
                <a:solidFill>
                  <a:srgbClr val="C00000"/>
                </a:solidFill>
                <a:effectLst/>
              </a:rPr>
              <a:t>	</a:t>
            </a:r>
            <a:r>
              <a:rPr lang="en-US" spc="300" dirty="0" smtClean="0">
                <a:solidFill>
                  <a:srgbClr val="C00000"/>
                </a:solidFill>
                <a:effectLst/>
              </a:rPr>
              <a:t>if</a:t>
            </a:r>
            <a:r>
              <a:rPr lang="ru-RU" spc="300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pc="300" dirty="0" smtClean="0">
                <a:solidFill>
                  <a:srgbClr val="C00000"/>
                </a:solidFill>
                <a:effectLst/>
              </a:rPr>
              <a:t>a&gt;=0 then</a:t>
            </a:r>
            <a:r>
              <a:rPr lang="ru-RU" spc="300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pc="300" dirty="0" err="1" smtClean="0">
                <a:solidFill>
                  <a:srgbClr val="C00000"/>
                </a:solidFill>
                <a:effectLst/>
              </a:rPr>
              <a:t>writeln</a:t>
            </a:r>
            <a:r>
              <a:rPr lang="en-US" spc="300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pc="300" dirty="0" smtClean="0">
                <a:solidFill>
                  <a:srgbClr val="C00000"/>
                </a:solidFill>
                <a:effectLst/>
              </a:rPr>
              <a:t>(</a:t>
            </a:r>
            <a:r>
              <a:rPr lang="en-US" spc="300" dirty="0" err="1" smtClean="0">
                <a:solidFill>
                  <a:srgbClr val="C00000"/>
                </a:solidFill>
              </a:rPr>
              <a:t>sqr</a:t>
            </a:r>
            <a:r>
              <a:rPr lang="en-US" spc="300" dirty="0" smtClean="0">
                <a:solidFill>
                  <a:srgbClr val="C00000"/>
                </a:solidFill>
              </a:rPr>
              <a:t>(</a:t>
            </a:r>
            <a:r>
              <a:rPr lang="ru-RU" spc="300" dirty="0" smtClean="0">
                <a:solidFill>
                  <a:srgbClr val="C00000"/>
                </a:solidFill>
                <a:effectLst/>
              </a:rPr>
              <a:t>а</a:t>
            </a:r>
            <a:r>
              <a:rPr lang="en-US" spc="300" dirty="0" smtClean="0">
                <a:solidFill>
                  <a:srgbClr val="C00000"/>
                </a:solidFill>
                <a:effectLst/>
              </a:rPr>
              <a:t>))</a:t>
            </a:r>
            <a:r>
              <a:rPr lang="ru-RU" spc="300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pc="300" dirty="0" smtClean="0">
                <a:solidFill>
                  <a:srgbClr val="C00000"/>
                </a:solidFill>
                <a:effectLst/>
              </a:rPr>
              <a:t>else </a:t>
            </a:r>
            <a:r>
              <a:rPr lang="en-US" spc="300" dirty="0" err="1" smtClean="0">
                <a:solidFill>
                  <a:srgbClr val="C00000"/>
                </a:solidFill>
                <a:effectLst/>
              </a:rPr>
              <a:t>writeln</a:t>
            </a:r>
            <a:r>
              <a:rPr lang="en-US" spc="300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pc="300" dirty="0" smtClean="0">
                <a:solidFill>
                  <a:srgbClr val="C00000"/>
                </a:solidFill>
                <a:effectLst/>
              </a:rPr>
              <a:t>(power(</a:t>
            </a:r>
            <a:r>
              <a:rPr lang="ru-RU" spc="300" dirty="0" smtClean="0">
                <a:solidFill>
                  <a:srgbClr val="C00000"/>
                </a:solidFill>
                <a:effectLst/>
              </a:rPr>
              <a:t>а</a:t>
            </a:r>
            <a:r>
              <a:rPr lang="en-US" spc="300" dirty="0" smtClean="0">
                <a:solidFill>
                  <a:srgbClr val="C00000"/>
                </a:solidFill>
                <a:effectLst/>
              </a:rPr>
              <a:t>,4));</a:t>
            </a:r>
            <a:endParaRPr lang="ru-RU" spc="300" dirty="0" smtClean="0">
              <a:solidFill>
                <a:srgbClr val="C00000"/>
              </a:solidFill>
              <a:effectLst/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pc="300" dirty="0" smtClean="0"/>
              <a:t>	…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pc="300" dirty="0" smtClean="0"/>
              <a:t>End.</a:t>
            </a:r>
            <a:endParaRPr lang="ru-RU" spc="300" dirty="0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ru-RU" baseline="30000" dirty="0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357166"/>
            <a:ext cx="8229600" cy="2257427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sz="2800" spc="300" dirty="0" smtClean="0"/>
              <a:t>Способ </a:t>
            </a:r>
            <a:r>
              <a:rPr lang="ru-RU" sz="2800" spc="300" dirty="0" smtClean="0"/>
              <a:t>организации действий, </a:t>
            </a:r>
            <a:r>
              <a:rPr lang="ru-RU" sz="2800" spc="300" dirty="0" smtClean="0"/>
              <a:t>при которой в зависимости от выполнения или невыполнения условия выполняется </a:t>
            </a:r>
            <a:r>
              <a:rPr lang="ru-RU" sz="2800" spc="300" dirty="0" smtClean="0"/>
              <a:t>либо одна, либо другая последовательность </a:t>
            </a:r>
            <a:r>
              <a:rPr lang="ru-RU" sz="2800" spc="300" dirty="0" smtClean="0"/>
              <a:t>действий называется ветвлением</a:t>
            </a:r>
            <a:endParaRPr lang="ru-RU" sz="2800" spc="300" dirty="0" smtClean="0"/>
          </a:p>
        </p:txBody>
      </p:sp>
      <p:pic>
        <p:nvPicPr>
          <p:cNvPr id="4" name="Рисунок 6" descr="c758c58aa4b2f66a44af30bd07026798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862395"/>
            <a:ext cx="2827200" cy="266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7" descr="2ca604037f72b8fb5436c648e2be6c98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3000372"/>
            <a:ext cx="2571972" cy="1928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8" descr="3829e1d70ec304ed8c73521170a4ba56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078" y="2900356"/>
            <a:ext cx="1923321" cy="166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3" descr="dis134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17" y="3828820"/>
            <a:ext cx="2250474" cy="270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pc="300" dirty="0" smtClean="0">
                <a:solidFill>
                  <a:srgbClr val="C00000"/>
                </a:solidFill>
              </a:rPr>
              <a:t>Ветвление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143636" y="357166"/>
            <a:ext cx="2643206" cy="457200"/>
          </a:xfrm>
        </p:spPr>
        <p:txBody>
          <a:bodyPr/>
          <a:lstStyle/>
          <a:p>
            <a:pPr>
              <a:defRPr/>
            </a:pPr>
            <a:fld id="{28E9D40E-00A8-4E58-931A-17CF7EABC871}" type="datetime1">
              <a:rPr lang="ru-RU" sz="2800" spc="3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10.12.2012</a:t>
            </a:fld>
            <a:endParaRPr lang="ru-RU" sz="2800" spc="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pc="300" dirty="0" smtClean="0"/>
              <a:t>Неполное ветвление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spc="300" dirty="0" smtClean="0"/>
              <a:t>на алгоритмическом языке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b="1" u="sng" spc="3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u="sng" spc="300" dirty="0" smtClean="0"/>
              <a:t>Если</a:t>
            </a:r>
            <a:r>
              <a:rPr lang="ru-RU" sz="2800" spc="300" dirty="0" smtClean="0"/>
              <a:t> </a:t>
            </a:r>
            <a:r>
              <a:rPr lang="en-US" sz="2800" spc="300" dirty="0" smtClean="0"/>
              <a:t>&lt;</a:t>
            </a:r>
            <a:r>
              <a:rPr lang="ru-RU" sz="2800" spc="300" dirty="0" smtClean="0"/>
              <a:t>условие</a:t>
            </a:r>
            <a:r>
              <a:rPr lang="en-US" sz="2800" spc="300" dirty="0" smtClean="0"/>
              <a:t>&gt;</a:t>
            </a:r>
            <a:endParaRPr lang="ru-RU" sz="2800" spc="3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pc="300" dirty="0" smtClean="0"/>
              <a:t>		</a:t>
            </a:r>
            <a:r>
              <a:rPr lang="ru-RU" sz="2800" u="sng" spc="300" dirty="0" smtClean="0"/>
              <a:t>то</a:t>
            </a:r>
            <a:r>
              <a:rPr lang="ru-RU" sz="2800" spc="300" dirty="0" smtClean="0"/>
              <a:t> </a:t>
            </a:r>
            <a:r>
              <a:rPr lang="en-US" sz="2800" spc="300" dirty="0" smtClean="0"/>
              <a:t>&lt;</a:t>
            </a:r>
            <a:r>
              <a:rPr lang="ru-RU" sz="2800" spc="300" dirty="0" smtClean="0"/>
              <a:t>действие</a:t>
            </a:r>
            <a:r>
              <a:rPr lang="en-US" sz="2800" spc="300" dirty="0" smtClean="0"/>
              <a:t>&gt;</a:t>
            </a:r>
            <a:endParaRPr lang="ru-RU" sz="2800" spc="3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u="sng" spc="300" dirty="0" err="1" smtClean="0"/>
              <a:t>кв</a:t>
            </a:r>
            <a:endParaRPr lang="ru-RU" sz="2800" u="sng" spc="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pc="300" dirty="0" smtClean="0"/>
              <a:t>Неполное ветвление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spc="300" dirty="0" smtClean="0"/>
              <a:t>на языке блок- схем</a:t>
            </a:r>
            <a:r>
              <a:rPr lang="ru-RU" spc="300" dirty="0" smtClean="0"/>
              <a:t> </a:t>
            </a:r>
          </a:p>
        </p:txBody>
      </p:sp>
      <p:sp>
        <p:nvSpPr>
          <p:cNvPr id="7172" name="Rectangle 9"/>
          <p:cNvSpPr>
            <a:spLocks noChangeArrowheads="1"/>
          </p:cNvSpPr>
          <p:nvPr/>
        </p:nvSpPr>
        <p:spPr bwMode="auto">
          <a:xfrm>
            <a:off x="2051050" y="4652963"/>
            <a:ext cx="18907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/>
            <a:r>
              <a:rPr lang="ru-RU" sz="2000" b="1" spc="300" dirty="0" smtClean="0"/>
              <a:t>действия</a:t>
            </a:r>
            <a:endParaRPr lang="ru-RU" sz="2000" spc="300" dirty="0"/>
          </a:p>
        </p:txBody>
      </p:sp>
      <p:sp>
        <p:nvSpPr>
          <p:cNvPr id="7173" name="Rectangle 12"/>
          <p:cNvSpPr>
            <a:spLocks noChangeArrowheads="1"/>
          </p:cNvSpPr>
          <p:nvPr/>
        </p:nvSpPr>
        <p:spPr bwMode="auto">
          <a:xfrm>
            <a:off x="1824038" y="4421188"/>
            <a:ext cx="2100262" cy="8001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4" name="Line 13"/>
          <p:cNvSpPr>
            <a:spLocks noChangeShapeType="1"/>
          </p:cNvSpPr>
          <p:nvPr/>
        </p:nvSpPr>
        <p:spPr bwMode="auto">
          <a:xfrm flipH="1">
            <a:off x="2819400" y="3403600"/>
            <a:ext cx="6318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7175" name="Line 14"/>
          <p:cNvSpPr>
            <a:spLocks noChangeShapeType="1"/>
          </p:cNvSpPr>
          <p:nvPr/>
        </p:nvSpPr>
        <p:spPr bwMode="auto">
          <a:xfrm>
            <a:off x="2843213" y="3429000"/>
            <a:ext cx="1587" cy="1000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7176" name="Line 15"/>
          <p:cNvSpPr>
            <a:spLocks noChangeShapeType="1"/>
          </p:cNvSpPr>
          <p:nvPr/>
        </p:nvSpPr>
        <p:spPr bwMode="auto">
          <a:xfrm>
            <a:off x="6388100" y="3403600"/>
            <a:ext cx="6318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7177" name="Line 16"/>
          <p:cNvSpPr>
            <a:spLocks noChangeShapeType="1"/>
          </p:cNvSpPr>
          <p:nvPr/>
        </p:nvSpPr>
        <p:spPr bwMode="auto">
          <a:xfrm>
            <a:off x="2819400" y="5219700"/>
            <a:ext cx="1588" cy="4016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7178" name="Line 17"/>
          <p:cNvSpPr>
            <a:spLocks noChangeShapeType="1"/>
          </p:cNvSpPr>
          <p:nvPr/>
        </p:nvSpPr>
        <p:spPr bwMode="auto">
          <a:xfrm>
            <a:off x="2819400" y="5619750"/>
            <a:ext cx="2100263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7179" name="Line 18"/>
          <p:cNvSpPr>
            <a:spLocks noChangeShapeType="1"/>
          </p:cNvSpPr>
          <p:nvPr/>
        </p:nvSpPr>
        <p:spPr bwMode="auto">
          <a:xfrm>
            <a:off x="7018338" y="3403600"/>
            <a:ext cx="1587" cy="2200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7180" name="Line 19"/>
          <p:cNvSpPr>
            <a:spLocks noChangeShapeType="1"/>
          </p:cNvSpPr>
          <p:nvPr/>
        </p:nvSpPr>
        <p:spPr bwMode="auto">
          <a:xfrm flipH="1">
            <a:off x="4919663" y="5619750"/>
            <a:ext cx="2100262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7181" name="Line 20"/>
          <p:cNvSpPr>
            <a:spLocks noChangeShapeType="1"/>
          </p:cNvSpPr>
          <p:nvPr/>
        </p:nvSpPr>
        <p:spPr bwMode="auto">
          <a:xfrm>
            <a:off x="4919663" y="5619750"/>
            <a:ext cx="0" cy="4016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7182" name="Line 21"/>
          <p:cNvSpPr>
            <a:spLocks noChangeShapeType="1"/>
          </p:cNvSpPr>
          <p:nvPr/>
        </p:nvSpPr>
        <p:spPr bwMode="auto">
          <a:xfrm>
            <a:off x="4932363" y="2740025"/>
            <a:ext cx="0" cy="4016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7183" name="Text Box 23"/>
          <p:cNvSpPr txBox="1">
            <a:spLocks noChangeArrowheads="1"/>
          </p:cNvSpPr>
          <p:nvPr/>
        </p:nvSpPr>
        <p:spPr bwMode="auto">
          <a:xfrm>
            <a:off x="4140200" y="3141663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spc="300" dirty="0"/>
              <a:t>условие</a:t>
            </a:r>
          </a:p>
        </p:txBody>
      </p:sp>
      <p:sp>
        <p:nvSpPr>
          <p:cNvPr id="7184" name="Text Box 24"/>
          <p:cNvSpPr txBox="1">
            <a:spLocks noChangeArrowheads="1"/>
          </p:cNvSpPr>
          <p:nvPr/>
        </p:nvSpPr>
        <p:spPr bwMode="auto">
          <a:xfrm>
            <a:off x="3059113" y="2852738"/>
            <a:ext cx="433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+</a:t>
            </a:r>
          </a:p>
        </p:txBody>
      </p:sp>
      <p:sp>
        <p:nvSpPr>
          <p:cNvPr id="7185" name="Text Box 25"/>
          <p:cNvSpPr txBox="1">
            <a:spLocks noChangeArrowheads="1"/>
          </p:cNvSpPr>
          <p:nvPr/>
        </p:nvSpPr>
        <p:spPr bwMode="auto">
          <a:xfrm>
            <a:off x="6443663" y="2852738"/>
            <a:ext cx="433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/>
              <a:t>-</a:t>
            </a:r>
          </a:p>
        </p:txBody>
      </p:sp>
      <p:sp>
        <p:nvSpPr>
          <p:cNvPr id="7186" name="AutoShape 26"/>
          <p:cNvSpPr>
            <a:spLocks noChangeArrowheads="1"/>
          </p:cNvSpPr>
          <p:nvPr/>
        </p:nvSpPr>
        <p:spPr bwMode="auto">
          <a:xfrm>
            <a:off x="3419475" y="3141663"/>
            <a:ext cx="3097213" cy="503237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pc="300" dirty="0" smtClean="0"/>
              <a:t>Неполное ветвление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spc="300" dirty="0" smtClean="0"/>
              <a:t>на Паскале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b="1" u="sng" spc="3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pc="300" dirty="0" smtClean="0"/>
              <a:t>IF</a:t>
            </a:r>
            <a:r>
              <a:rPr lang="ru-RU" sz="2800" spc="300" dirty="0" smtClean="0"/>
              <a:t> </a:t>
            </a:r>
            <a:r>
              <a:rPr lang="en-US" sz="2800" spc="300" dirty="0" smtClean="0"/>
              <a:t>&lt;</a:t>
            </a:r>
            <a:r>
              <a:rPr lang="ru-RU" sz="2800" spc="300" dirty="0" smtClean="0"/>
              <a:t>условие</a:t>
            </a:r>
            <a:r>
              <a:rPr lang="en-US" sz="2800" spc="300" dirty="0" smtClean="0"/>
              <a:t>&gt; THEN</a:t>
            </a:r>
            <a:r>
              <a:rPr lang="ru-RU" sz="2800" spc="300" dirty="0" smtClean="0"/>
              <a:t> </a:t>
            </a:r>
            <a:r>
              <a:rPr lang="en-US" sz="2800" spc="300" dirty="0" smtClean="0"/>
              <a:t>&lt;</a:t>
            </a:r>
            <a:r>
              <a:rPr lang="ru-RU" sz="2800" spc="300" dirty="0" smtClean="0"/>
              <a:t>действие</a:t>
            </a:r>
            <a:r>
              <a:rPr lang="en-US" sz="2800" spc="300" dirty="0" smtClean="0"/>
              <a:t>&gt;</a:t>
            </a:r>
            <a:endParaRPr lang="ru-RU" sz="2800" spc="3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pc="300" dirty="0" smtClean="0"/>
              <a:t>Формы ветвления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spc="300" dirty="0" smtClean="0"/>
              <a:t>неполная</a:t>
            </a:r>
            <a:endParaRPr lang="ru-RU" sz="2800" spc="300" dirty="0" smtClean="0"/>
          </a:p>
          <a:p>
            <a:pPr eaLnBrk="1" hangingPunct="1">
              <a:defRPr/>
            </a:pPr>
            <a:r>
              <a:rPr lang="ru-RU" sz="2800" spc="300" dirty="0" smtClean="0"/>
              <a:t>полная</a:t>
            </a:r>
            <a:endParaRPr lang="ru-RU" sz="2800" spc="300" dirty="0" smtClean="0"/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pc="300" dirty="0" smtClean="0"/>
              <a:t>Полное ветвление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spc="300" dirty="0" smtClean="0"/>
              <a:t>на алгоритмическом языке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b="1" u="sng" spc="3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u="sng" spc="300" dirty="0" smtClean="0"/>
              <a:t>Если</a:t>
            </a:r>
            <a:r>
              <a:rPr lang="ru-RU" sz="2800" spc="300" dirty="0" smtClean="0"/>
              <a:t> </a:t>
            </a:r>
            <a:r>
              <a:rPr lang="en-US" sz="2800" spc="300" dirty="0" smtClean="0"/>
              <a:t>&lt;</a:t>
            </a:r>
            <a:r>
              <a:rPr lang="ru-RU" sz="2800" spc="300" dirty="0" smtClean="0"/>
              <a:t>условие</a:t>
            </a:r>
            <a:r>
              <a:rPr lang="en-US" sz="2800" spc="300" dirty="0" smtClean="0"/>
              <a:t>&gt;</a:t>
            </a:r>
            <a:endParaRPr lang="ru-RU" sz="2800" spc="3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pc="300" dirty="0" smtClean="0"/>
              <a:t>		</a:t>
            </a:r>
            <a:r>
              <a:rPr lang="ru-RU" sz="2800" u="sng" spc="300" dirty="0" smtClean="0"/>
              <a:t>то</a:t>
            </a:r>
            <a:r>
              <a:rPr lang="ru-RU" sz="2800" spc="300" dirty="0" smtClean="0"/>
              <a:t> 	   </a:t>
            </a:r>
            <a:r>
              <a:rPr lang="en-US" sz="2800" spc="300" dirty="0" smtClean="0"/>
              <a:t>&lt;</a:t>
            </a:r>
            <a:r>
              <a:rPr lang="ru-RU" sz="2800" spc="300" dirty="0" smtClean="0"/>
              <a:t>действие1</a:t>
            </a:r>
            <a:r>
              <a:rPr lang="en-US" sz="2800" spc="300" dirty="0" smtClean="0"/>
              <a:t>&gt;</a:t>
            </a:r>
            <a:endParaRPr lang="ru-RU" sz="2800" spc="3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pc="300" dirty="0" smtClean="0"/>
              <a:t>		</a:t>
            </a:r>
            <a:r>
              <a:rPr lang="ru-RU" sz="2800" u="sng" spc="300" dirty="0" smtClean="0"/>
              <a:t>иначе</a:t>
            </a:r>
            <a:r>
              <a:rPr lang="ru-RU" sz="2800" spc="300" dirty="0" smtClean="0"/>
              <a:t> </a:t>
            </a:r>
            <a:r>
              <a:rPr lang="en-US" sz="2800" spc="300" dirty="0" smtClean="0"/>
              <a:t>&lt;</a:t>
            </a:r>
            <a:r>
              <a:rPr lang="ru-RU" sz="2800" spc="300" dirty="0" smtClean="0"/>
              <a:t>действие2</a:t>
            </a:r>
            <a:r>
              <a:rPr lang="en-US" sz="2800" spc="300" dirty="0" smtClean="0"/>
              <a:t>&gt;</a:t>
            </a:r>
            <a:endParaRPr lang="ru-RU" sz="2800" spc="3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u="sng" spc="300" dirty="0" err="1" smtClean="0"/>
              <a:t>кв</a:t>
            </a:r>
            <a:endParaRPr lang="ru-RU" sz="2800" u="sng" spc="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pc="300" dirty="0" smtClean="0"/>
              <a:t>Полное ветвление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spc="300" dirty="0" smtClean="0"/>
              <a:t>на языке блок- схем</a:t>
            </a:r>
            <a:r>
              <a:rPr lang="ru-RU" spc="300" dirty="0" smtClean="0"/>
              <a:t> </a:t>
            </a:r>
          </a:p>
        </p:txBody>
      </p:sp>
      <p:sp>
        <p:nvSpPr>
          <p:cNvPr id="10244" name="Rectangle 9"/>
          <p:cNvSpPr>
            <a:spLocks noChangeArrowheads="1"/>
          </p:cNvSpPr>
          <p:nvPr/>
        </p:nvSpPr>
        <p:spPr bwMode="auto">
          <a:xfrm>
            <a:off x="2051050" y="4652963"/>
            <a:ext cx="18907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/>
            <a:r>
              <a:rPr lang="ru-RU" sz="2000" b="1" spc="300" dirty="0" smtClean="0"/>
              <a:t>действие</a:t>
            </a:r>
            <a:r>
              <a:rPr lang="ru-RU" sz="2000" b="1" dirty="0" smtClean="0"/>
              <a:t> </a:t>
            </a:r>
            <a:r>
              <a:rPr lang="ru-RU" sz="2000" b="1" dirty="0"/>
              <a:t>1</a:t>
            </a:r>
            <a:endParaRPr lang="ru-RU" sz="2000" dirty="0"/>
          </a:p>
        </p:txBody>
      </p:sp>
      <p:sp>
        <p:nvSpPr>
          <p:cNvPr id="10245" name="Rectangle 12"/>
          <p:cNvSpPr>
            <a:spLocks noChangeArrowheads="1"/>
          </p:cNvSpPr>
          <p:nvPr/>
        </p:nvSpPr>
        <p:spPr bwMode="auto">
          <a:xfrm>
            <a:off x="1979613" y="4421188"/>
            <a:ext cx="2100262" cy="8001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6" name="Line 13"/>
          <p:cNvSpPr>
            <a:spLocks noChangeShapeType="1"/>
          </p:cNvSpPr>
          <p:nvPr/>
        </p:nvSpPr>
        <p:spPr bwMode="auto">
          <a:xfrm flipH="1">
            <a:off x="2819400" y="3403600"/>
            <a:ext cx="6318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10247" name="Line 14"/>
          <p:cNvSpPr>
            <a:spLocks noChangeShapeType="1"/>
          </p:cNvSpPr>
          <p:nvPr/>
        </p:nvSpPr>
        <p:spPr bwMode="auto">
          <a:xfrm>
            <a:off x="2819400" y="3403600"/>
            <a:ext cx="1588" cy="1000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10248" name="Line 15"/>
          <p:cNvSpPr>
            <a:spLocks noChangeShapeType="1"/>
          </p:cNvSpPr>
          <p:nvPr/>
        </p:nvSpPr>
        <p:spPr bwMode="auto">
          <a:xfrm>
            <a:off x="6388100" y="3403600"/>
            <a:ext cx="6318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10249" name="Line 16"/>
          <p:cNvSpPr>
            <a:spLocks noChangeShapeType="1"/>
          </p:cNvSpPr>
          <p:nvPr/>
        </p:nvSpPr>
        <p:spPr bwMode="auto">
          <a:xfrm>
            <a:off x="2819400" y="5219700"/>
            <a:ext cx="1588" cy="4016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10250" name="Line 17"/>
          <p:cNvSpPr>
            <a:spLocks noChangeShapeType="1"/>
          </p:cNvSpPr>
          <p:nvPr/>
        </p:nvSpPr>
        <p:spPr bwMode="auto">
          <a:xfrm>
            <a:off x="2819400" y="5619750"/>
            <a:ext cx="2100263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10251" name="Line 19"/>
          <p:cNvSpPr>
            <a:spLocks noChangeShapeType="1"/>
          </p:cNvSpPr>
          <p:nvPr/>
        </p:nvSpPr>
        <p:spPr bwMode="auto">
          <a:xfrm flipH="1">
            <a:off x="4919663" y="5619750"/>
            <a:ext cx="2100262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10252" name="Line 20"/>
          <p:cNvSpPr>
            <a:spLocks noChangeShapeType="1"/>
          </p:cNvSpPr>
          <p:nvPr/>
        </p:nvSpPr>
        <p:spPr bwMode="auto">
          <a:xfrm>
            <a:off x="4919663" y="5619750"/>
            <a:ext cx="0" cy="4016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10253" name="Line 21"/>
          <p:cNvSpPr>
            <a:spLocks noChangeShapeType="1"/>
          </p:cNvSpPr>
          <p:nvPr/>
        </p:nvSpPr>
        <p:spPr bwMode="auto">
          <a:xfrm>
            <a:off x="4932363" y="2708275"/>
            <a:ext cx="0" cy="4016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10254" name="Text Box 23"/>
          <p:cNvSpPr txBox="1">
            <a:spLocks noChangeArrowheads="1"/>
          </p:cNvSpPr>
          <p:nvPr/>
        </p:nvSpPr>
        <p:spPr bwMode="auto">
          <a:xfrm>
            <a:off x="4140200" y="3141663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spc="300" dirty="0"/>
              <a:t>условие</a:t>
            </a:r>
          </a:p>
        </p:txBody>
      </p:sp>
      <p:sp>
        <p:nvSpPr>
          <p:cNvPr id="10255" name="Text Box 24"/>
          <p:cNvSpPr txBox="1">
            <a:spLocks noChangeArrowheads="1"/>
          </p:cNvSpPr>
          <p:nvPr/>
        </p:nvSpPr>
        <p:spPr bwMode="auto">
          <a:xfrm>
            <a:off x="3059113" y="2852738"/>
            <a:ext cx="433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+</a:t>
            </a:r>
          </a:p>
        </p:txBody>
      </p:sp>
      <p:sp>
        <p:nvSpPr>
          <p:cNvPr id="10256" name="Text Box 25"/>
          <p:cNvSpPr txBox="1">
            <a:spLocks noChangeArrowheads="1"/>
          </p:cNvSpPr>
          <p:nvPr/>
        </p:nvSpPr>
        <p:spPr bwMode="auto">
          <a:xfrm>
            <a:off x="6443663" y="2852738"/>
            <a:ext cx="433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/>
              <a:t>-</a:t>
            </a:r>
          </a:p>
        </p:txBody>
      </p:sp>
      <p:sp>
        <p:nvSpPr>
          <p:cNvPr id="10257" name="Line 27"/>
          <p:cNvSpPr>
            <a:spLocks noChangeShapeType="1"/>
          </p:cNvSpPr>
          <p:nvPr/>
        </p:nvSpPr>
        <p:spPr bwMode="auto">
          <a:xfrm>
            <a:off x="7019925" y="3429000"/>
            <a:ext cx="1588" cy="1000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10258" name="Rectangle 28"/>
          <p:cNvSpPr>
            <a:spLocks noChangeArrowheads="1"/>
          </p:cNvSpPr>
          <p:nvPr/>
        </p:nvSpPr>
        <p:spPr bwMode="auto">
          <a:xfrm>
            <a:off x="5867400" y="4437063"/>
            <a:ext cx="2100263" cy="8001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9" name="Rectangle 29"/>
          <p:cNvSpPr>
            <a:spLocks noChangeArrowheads="1"/>
          </p:cNvSpPr>
          <p:nvPr/>
        </p:nvSpPr>
        <p:spPr bwMode="auto">
          <a:xfrm>
            <a:off x="6011863" y="4581525"/>
            <a:ext cx="18907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/>
            <a:r>
              <a:rPr lang="ru-RU" sz="2000" b="1" spc="300" dirty="0" smtClean="0"/>
              <a:t>действие</a:t>
            </a:r>
            <a:r>
              <a:rPr lang="ru-RU" sz="2000" b="1" dirty="0" smtClean="0"/>
              <a:t> </a:t>
            </a:r>
            <a:r>
              <a:rPr lang="ru-RU" sz="2000" b="1" dirty="0"/>
              <a:t>2</a:t>
            </a:r>
            <a:endParaRPr lang="ru-RU" sz="2000" dirty="0"/>
          </a:p>
        </p:txBody>
      </p:sp>
      <p:sp>
        <p:nvSpPr>
          <p:cNvPr id="10260" name="Line 30"/>
          <p:cNvSpPr>
            <a:spLocks noChangeShapeType="1"/>
          </p:cNvSpPr>
          <p:nvPr/>
        </p:nvSpPr>
        <p:spPr bwMode="auto">
          <a:xfrm>
            <a:off x="7019925" y="5229225"/>
            <a:ext cx="1588" cy="4016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10261" name="AutoShape 31"/>
          <p:cNvSpPr>
            <a:spLocks noChangeArrowheads="1"/>
          </p:cNvSpPr>
          <p:nvPr/>
        </p:nvSpPr>
        <p:spPr bwMode="auto">
          <a:xfrm>
            <a:off x="3446463" y="3106738"/>
            <a:ext cx="2952750" cy="576262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Тема4</Template>
  <TotalTime>558</TotalTime>
  <Words>365</Words>
  <Application>Microsoft Office PowerPoint</Application>
  <PresentationFormat>Экран (4:3)</PresentationFormat>
  <Paragraphs>133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Тема4</vt:lpstr>
      <vt:lpstr>Алгоритм проезда  автомобилем перекрестка со светофором</vt:lpstr>
      <vt:lpstr>Слайд 2</vt:lpstr>
      <vt:lpstr>Ветвление</vt:lpstr>
      <vt:lpstr>Неполное ветвление</vt:lpstr>
      <vt:lpstr>Неполное ветвление</vt:lpstr>
      <vt:lpstr>Неполное ветвление</vt:lpstr>
      <vt:lpstr>Формы ветвления</vt:lpstr>
      <vt:lpstr>Полное ветвление</vt:lpstr>
      <vt:lpstr>Полное ветвление</vt:lpstr>
      <vt:lpstr>Полное ветвление</vt:lpstr>
      <vt:lpstr>Домашнее задание</vt:lpstr>
      <vt:lpstr>№ 1. Даны три действительных числа. Возвести в квадрат те из них, значения которых неотрицательны, и в четвёртую степень- отрицательные.</vt:lpstr>
      <vt:lpstr>Слайд 13</vt:lpstr>
      <vt:lpstr>Слайд 14</vt:lpstr>
      <vt:lpstr>Слайд 15</vt:lpstr>
      <vt:lpstr>№ 1. Даны три действительных числа. Возвести в квадрат те из них, значения которых неотрицательны, и в четвёртую степень- отрицательные.</vt:lpstr>
      <vt:lpstr>Слайд 17</vt:lpstr>
      <vt:lpstr>Слайд 18</vt:lpstr>
      <vt:lpstr>Слайд 19</vt:lpstr>
    </vt:vector>
  </TitlesOfParts>
  <Company>ЦСШ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Кабинет информатики</dc:creator>
  <cp:lastModifiedBy>Admin</cp:lastModifiedBy>
  <cp:revision>83</cp:revision>
  <dcterms:created xsi:type="dcterms:W3CDTF">2007-11-23T06:45:03Z</dcterms:created>
  <dcterms:modified xsi:type="dcterms:W3CDTF">2012-12-10T20:36:21Z</dcterms:modified>
</cp:coreProperties>
</file>